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9850"/>
  <p:notesSz cx="9144000" cy="514985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B00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B00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B00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42917"/>
            <a:ext cx="9143999" cy="50021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43" y="193039"/>
            <a:ext cx="8706713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B00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3603" y="2291279"/>
            <a:ext cx="516382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502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849614" y="4770831"/>
            <a:ext cx="971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585858"/>
                </a:solidFill>
                <a:latin typeface="Arial MT"/>
                <a:cs typeface="Arial MT"/>
              </a:rPr>
              <a:t>1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2245232"/>
            <a:ext cx="672348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53360" marR="5080" indent="-2741295">
              <a:lnSpc>
                <a:spcPct val="100000"/>
              </a:lnSpc>
              <a:spcBef>
                <a:spcPts val="100"/>
              </a:spcBef>
            </a:pPr>
            <a:r>
              <a:rPr sz="2400" b="1" spc="-130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INFORME</a:t>
            </a:r>
            <a:r>
              <a:rPr sz="2400" b="1" spc="5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 </a:t>
            </a:r>
            <a:r>
              <a:rPr sz="2400" b="1" spc="-14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RESULTADOS</a:t>
            </a:r>
            <a:r>
              <a:rPr sz="2400" b="1" spc="-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 </a:t>
            </a:r>
            <a:r>
              <a:rPr sz="2400" b="1" spc="-10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FRANJA</a:t>
            </a:r>
            <a:r>
              <a:rPr sz="2400" b="1" spc="2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 </a:t>
            </a:r>
            <a:r>
              <a:rPr sz="2400" b="1" spc="-12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ELECTORAL </a:t>
            </a:r>
            <a:r>
              <a:rPr sz="2400" b="1" spc="-620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 </a:t>
            </a:r>
            <a:r>
              <a:rPr sz="2400" b="1" spc="105" dirty="0">
                <a:solidFill>
                  <a:srgbClr val="FFFFFF"/>
                </a:solidFill>
                <a:latin typeface="DM Sans" pitchFamily="2" charset="0"/>
                <a:cs typeface="Microsoft Sans Serif"/>
              </a:rPr>
              <a:t>2022</a:t>
            </a:r>
            <a:endParaRPr sz="2400" b="1" dirty="0">
              <a:latin typeface="DM Sans" pitchFamily="2" charset="0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2453" y="4533087"/>
            <a:ext cx="1844039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35" dirty="0">
                <a:solidFill>
                  <a:srgbClr val="FFFFFF"/>
                </a:solidFill>
                <a:latin typeface="Arial"/>
                <a:cs typeface="Arial"/>
              </a:rPr>
              <a:t>pa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spc="8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100" b="1" spc="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100" b="1" spc="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b="1" spc="8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endParaRPr sz="1100" dirty="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5"/>
              </a:spcBef>
            </a:pPr>
            <a:r>
              <a:rPr sz="1100" spc="8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0</a:t>
            </a:r>
            <a:r>
              <a:rPr lang="es-CL" sz="1100" spc="8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5</a:t>
            </a:r>
            <a:r>
              <a:rPr sz="1100" spc="-2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de</a:t>
            </a:r>
            <a:r>
              <a:rPr sz="11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septiembre</a:t>
            </a:r>
            <a:r>
              <a:rPr sz="11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de</a:t>
            </a:r>
            <a:r>
              <a:rPr sz="11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2022</a:t>
            </a:r>
            <a:endParaRPr sz="1100" dirty="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71144" y="365759"/>
            <a:ext cx="7586980" cy="2996565"/>
            <a:chOff x="771144" y="365759"/>
            <a:chExt cx="7586980" cy="299656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1144" y="365759"/>
              <a:ext cx="4565904" cy="77419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0232" y="2191511"/>
              <a:ext cx="1167383" cy="11704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4395215" y="4357115"/>
              <a:ext cx="2702560" cy="0"/>
            </a:xfrm>
            <a:custGeom>
              <a:avLst/>
              <a:gdLst/>
              <a:ahLst/>
              <a:cxnLst/>
              <a:rect l="l" t="t" r="r" b="b"/>
              <a:pathLst>
                <a:path w="2702559">
                  <a:moveTo>
                    <a:pt x="0" y="0"/>
                  </a:moveTo>
                  <a:lnTo>
                    <a:pt x="270205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86300" y="2723387"/>
              <a:ext cx="1926589" cy="350520"/>
            </a:xfrm>
            <a:custGeom>
              <a:avLst/>
              <a:gdLst/>
              <a:ahLst/>
              <a:cxnLst/>
              <a:rect l="l" t="t" r="r" b="b"/>
              <a:pathLst>
                <a:path w="1926590" h="350519">
                  <a:moveTo>
                    <a:pt x="0" y="18287"/>
                  </a:moveTo>
                  <a:lnTo>
                    <a:pt x="963167" y="350519"/>
                  </a:lnTo>
                  <a:lnTo>
                    <a:pt x="1926335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86300" y="2769107"/>
              <a:ext cx="1926589" cy="539750"/>
            </a:xfrm>
            <a:custGeom>
              <a:avLst/>
              <a:gdLst/>
              <a:ahLst/>
              <a:cxnLst/>
              <a:rect l="l" t="t" r="r" b="b"/>
              <a:pathLst>
                <a:path w="1926590" h="539750">
                  <a:moveTo>
                    <a:pt x="0" y="539496"/>
                  </a:moveTo>
                  <a:lnTo>
                    <a:pt x="963167" y="0"/>
                  </a:lnTo>
                  <a:lnTo>
                    <a:pt x="1926335" y="131064"/>
                  </a:lnTo>
                </a:path>
              </a:pathLst>
            </a:custGeom>
            <a:ln w="28575">
              <a:solidFill>
                <a:srgbClr val="153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86300" y="3561588"/>
              <a:ext cx="1926589" cy="424180"/>
            </a:xfrm>
            <a:custGeom>
              <a:avLst/>
              <a:gdLst/>
              <a:ahLst/>
              <a:cxnLst/>
              <a:rect l="l" t="t" r="r" b="b"/>
              <a:pathLst>
                <a:path w="1926590" h="424179">
                  <a:moveTo>
                    <a:pt x="0" y="0"/>
                  </a:moveTo>
                  <a:lnTo>
                    <a:pt x="963167" y="207264"/>
                  </a:lnTo>
                  <a:lnTo>
                    <a:pt x="1926335" y="423672"/>
                  </a:lnTo>
                </a:path>
              </a:pathLst>
            </a:custGeom>
            <a:ln w="28574">
              <a:solidFill>
                <a:srgbClr val="789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27041" y="2509773"/>
            <a:ext cx="3206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800" b="1" spc="10" dirty="0">
                <a:solidFill>
                  <a:srgbClr val="153878"/>
                </a:solidFill>
                <a:latin typeface="Arial"/>
                <a:cs typeface="Arial"/>
              </a:rPr>
              <a:t>6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6592" y="2840177"/>
            <a:ext cx="28702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-190" dirty="0">
                <a:solidFill>
                  <a:srgbClr val="153878"/>
                </a:solidFill>
                <a:latin typeface="Arial"/>
                <a:cs typeface="Arial"/>
              </a:rPr>
              <a:t>1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0946" y="3074619"/>
            <a:ext cx="32956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800" b="1" spc="100" dirty="0">
                <a:solidFill>
                  <a:srgbClr val="153878"/>
                </a:solidFill>
                <a:latin typeface="Arial"/>
                <a:cs typeface="Arial"/>
              </a:rPr>
              <a:t>0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8304" y="2536063"/>
            <a:ext cx="3263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5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9%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8839" y="2432960"/>
            <a:ext cx="314325" cy="3822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800" b="1" spc="5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5" dirty="0">
                <a:solidFill>
                  <a:srgbClr val="153878"/>
                </a:solidFill>
                <a:latin typeface="Arial"/>
                <a:cs typeface="Arial"/>
              </a:rPr>
              <a:t>2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450"/>
              </a:spcBef>
            </a:pPr>
            <a:r>
              <a:rPr sz="800" b="1" spc="-40" dirty="0">
                <a:solidFill>
                  <a:srgbClr val="153878"/>
                </a:solidFill>
                <a:latin typeface="Arial"/>
                <a:cs typeface="Arial"/>
              </a:rPr>
              <a:t>42,1%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3582" y="3483990"/>
            <a:ext cx="3073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46750" y="3692144"/>
            <a:ext cx="2768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14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11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10933" y="3909466"/>
            <a:ext cx="2768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10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35271" y="4413300"/>
            <a:ext cx="70421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1046" y="4413300"/>
            <a:ext cx="6616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7035" y="4413300"/>
            <a:ext cx="716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66204" y="324459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153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953504" y="2668600"/>
            <a:ext cx="1129030" cy="636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860" algn="l"/>
              </a:tabLst>
            </a:pPr>
            <a:r>
              <a:rPr sz="800" b="1" u="heavy" spc="-35" dirty="0">
                <a:solidFill>
                  <a:srgbClr val="153878"/>
                </a:solidFill>
                <a:uFill>
                  <a:solidFill>
                    <a:srgbClr val="4BB691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  <a:p>
            <a:pPr marL="285115" marR="147955">
              <a:lnSpc>
                <a:spcPts val="1040"/>
              </a:lnSpc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Me in</a:t>
            </a:r>
            <a:r>
              <a:rPr sz="8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re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b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, 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no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he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podido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verla</a:t>
            </a:r>
            <a:endParaRPr sz="800">
              <a:latin typeface="Microsoft Sans Serif"/>
              <a:cs typeface="Microsoft Sans Serif"/>
            </a:endParaRPr>
          </a:p>
          <a:p>
            <a:pPr marL="285115">
              <a:lnSpc>
                <a:spcPts val="735"/>
              </a:lnSpc>
            </a:pP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interesaba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66204" y="360730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789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226300" y="3510584"/>
            <a:ext cx="740410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400"/>
              </a:lnSpc>
              <a:spcBef>
                <a:spcPts val="100"/>
              </a:spcBef>
            </a:pP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sabía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800" spc="-2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están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dando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43137" y="2409444"/>
            <a:ext cx="966469" cy="2161540"/>
            <a:chOff x="2243137" y="2409444"/>
            <a:chExt cx="966469" cy="2161540"/>
          </a:xfrm>
        </p:grpSpPr>
        <p:sp>
          <p:nvSpPr>
            <p:cNvPr id="23" name="object 23"/>
            <p:cNvSpPr/>
            <p:nvPr/>
          </p:nvSpPr>
          <p:spPr>
            <a:xfrm>
              <a:off x="2246376" y="2532887"/>
              <a:ext cx="963294" cy="1911350"/>
            </a:xfrm>
            <a:custGeom>
              <a:avLst/>
              <a:gdLst/>
              <a:ahLst/>
              <a:cxnLst/>
              <a:rect l="l" t="t" r="r" b="b"/>
              <a:pathLst>
                <a:path w="963294" h="1911350">
                  <a:moveTo>
                    <a:pt x="368808" y="1441704"/>
                  </a:moveTo>
                  <a:lnTo>
                    <a:pt x="0" y="1441704"/>
                  </a:lnTo>
                  <a:lnTo>
                    <a:pt x="0" y="1911096"/>
                  </a:lnTo>
                  <a:lnTo>
                    <a:pt x="368808" y="1911096"/>
                  </a:lnTo>
                  <a:lnTo>
                    <a:pt x="368808" y="1441704"/>
                  </a:lnTo>
                  <a:close/>
                </a:path>
                <a:path w="963294" h="1911350">
                  <a:moveTo>
                    <a:pt x="819912" y="719328"/>
                  </a:moveTo>
                  <a:lnTo>
                    <a:pt x="0" y="719328"/>
                  </a:lnTo>
                  <a:lnTo>
                    <a:pt x="0" y="1191768"/>
                  </a:lnTo>
                  <a:lnTo>
                    <a:pt x="819912" y="1191768"/>
                  </a:lnTo>
                  <a:lnTo>
                    <a:pt x="819912" y="719328"/>
                  </a:lnTo>
                  <a:close/>
                </a:path>
                <a:path w="963294" h="1911350">
                  <a:moveTo>
                    <a:pt x="963168" y="0"/>
                  </a:moveTo>
                  <a:lnTo>
                    <a:pt x="0" y="0"/>
                  </a:lnTo>
                  <a:lnTo>
                    <a:pt x="0" y="472440"/>
                  </a:lnTo>
                  <a:lnTo>
                    <a:pt x="963168" y="472440"/>
                  </a:lnTo>
                  <a:lnTo>
                    <a:pt x="963168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47900" y="2409444"/>
              <a:ext cx="0" cy="2161540"/>
            </a:xfrm>
            <a:custGeom>
              <a:avLst/>
              <a:gdLst/>
              <a:ahLst/>
              <a:cxnLst/>
              <a:rect l="l" t="t" r="r" b="b"/>
              <a:pathLst>
                <a:path h="2161540">
                  <a:moveTo>
                    <a:pt x="0" y="2161032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677795" y="4121606"/>
            <a:ext cx="227329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195" dirty="0">
                <a:solidFill>
                  <a:srgbClr val="153878"/>
                </a:solidFill>
                <a:latin typeface="Arial"/>
                <a:cs typeface="Arial"/>
              </a:rPr>
              <a:t>1</a:t>
            </a:r>
            <a:r>
              <a:rPr sz="900" b="1" spc="-25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900" b="1" spc="-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26739" y="3400500"/>
            <a:ext cx="26987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4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900" b="1" spc="35" dirty="0">
                <a:solidFill>
                  <a:srgbClr val="153878"/>
                </a:solidFill>
                <a:latin typeface="Arial"/>
                <a:cs typeface="Arial"/>
              </a:rPr>
              <a:t>8%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73044" y="2679268"/>
            <a:ext cx="27305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70" dirty="0">
                <a:solidFill>
                  <a:srgbClr val="153878"/>
                </a:solidFill>
                <a:latin typeface="Arial"/>
                <a:cs typeface="Arial"/>
              </a:rPr>
              <a:t>45</a:t>
            </a:r>
            <a:r>
              <a:rPr sz="900" b="1" spc="-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5719" y="4104233"/>
            <a:ext cx="16891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sabía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están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dando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70254" y="3383026"/>
            <a:ext cx="10642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10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interesaba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2879" y="2568220"/>
            <a:ext cx="1552575" cy="3556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interesaba,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he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podido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verla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5719" y="654405"/>
            <a:ext cx="7573009" cy="129667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50"/>
              </a:spcBef>
            </a:pP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P4.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¿Por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qué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no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electoral?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N:730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ct val="115100"/>
              </a:lnSpc>
              <a:spcBef>
                <a:spcPts val="440"/>
              </a:spcBef>
            </a:pPr>
            <a:r>
              <a:rPr sz="1650" b="1" spc="-385" dirty="0">
                <a:solidFill>
                  <a:srgbClr val="4BB691"/>
                </a:solidFill>
                <a:latin typeface="Verdana"/>
                <a:cs typeface="Verdana"/>
              </a:rPr>
              <a:t>|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De las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no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han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podido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franja,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45%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ellos,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evidencia 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su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interés en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verla,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pero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dicen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haber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podido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diferentes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motivos.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38%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este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grupo,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dice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directamente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estar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interesados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verla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90" dirty="0">
                <a:solidFill>
                  <a:srgbClr val="153878"/>
                </a:solidFill>
                <a:latin typeface="Arial"/>
                <a:cs typeface="Arial"/>
              </a:rPr>
              <a:t>17%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sabía </a:t>
            </a:r>
            <a:r>
              <a:rPr sz="1000" b="1" spc="-2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que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estaban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dando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pasar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disminuye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considerablemente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cantidad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personas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que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sabía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que </a:t>
            </a:r>
            <a:r>
              <a:rPr sz="1000" b="1" spc="-2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estaban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dando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segunda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semana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aplicaciones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 un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alza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desinterés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electoral,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cifra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disminuye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tercera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719" y="542670"/>
            <a:ext cx="7411720" cy="1081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P4.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¿Por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qué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no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electoral?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N:730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12700" marR="5080" algn="just">
              <a:lnSpc>
                <a:spcPct val="115399"/>
              </a:lnSpc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b="1" spc="-60" dirty="0">
                <a:solidFill>
                  <a:srgbClr val="153878"/>
                </a:solidFill>
                <a:latin typeface="Arial"/>
                <a:cs typeface="Arial"/>
              </a:rPr>
              <a:t>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grupo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etario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entre </a:t>
            </a:r>
            <a:r>
              <a:rPr sz="1000" b="1" spc="110" dirty="0">
                <a:solidFill>
                  <a:srgbClr val="153878"/>
                </a:solidFill>
                <a:latin typeface="Arial"/>
                <a:cs typeface="Arial"/>
              </a:rPr>
              <a:t>50-64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años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cuenta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menor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interés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ver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quienes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menos sabían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que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estaban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dando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son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jóvenes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entre </a:t>
            </a:r>
            <a:r>
              <a:rPr sz="1000" b="1" spc="-75" dirty="0">
                <a:solidFill>
                  <a:srgbClr val="153878"/>
                </a:solidFill>
                <a:latin typeface="Arial"/>
                <a:cs typeface="Arial"/>
              </a:rPr>
              <a:t>18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 </a:t>
            </a:r>
            <a:r>
              <a:rPr sz="1000" b="1" spc="50" dirty="0">
                <a:solidFill>
                  <a:srgbClr val="153878"/>
                </a:solidFill>
                <a:latin typeface="Arial"/>
                <a:cs typeface="Arial"/>
              </a:rPr>
              <a:t>24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años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analizar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pregunta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macrozona,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puede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observar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región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Metropolitana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presenta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menor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interés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ver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 electoral,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zona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norte,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mayor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interés. </a:t>
            </a:r>
            <a:r>
              <a:rPr sz="1000" spc="-50" dirty="0">
                <a:solidFill>
                  <a:srgbClr val="163878"/>
                </a:solidFill>
                <a:latin typeface="Microsoft Sans Serif"/>
                <a:cs typeface="Microsoft Sans Serif"/>
              </a:rPr>
              <a:t>El </a:t>
            </a:r>
            <a:r>
              <a:rPr sz="1000" spc="-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estrato</a:t>
            </a:r>
            <a:r>
              <a:rPr sz="1000" spc="-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económico</a:t>
            </a:r>
            <a:r>
              <a:rPr sz="1000" spc="-3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interesado</a:t>
            </a:r>
            <a:r>
              <a:rPr sz="1000" b="1" spc="-7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en</a:t>
            </a:r>
            <a:r>
              <a:rPr sz="1000" b="1" spc="-5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ver</a:t>
            </a:r>
            <a:r>
              <a:rPr sz="1000" b="1" spc="-3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franja,</a:t>
            </a:r>
            <a:r>
              <a:rPr sz="1000" b="1" spc="-8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es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75" dirty="0">
                <a:solidFill>
                  <a:srgbClr val="163878"/>
                </a:solidFill>
                <a:latin typeface="Arial"/>
                <a:cs typeface="Arial"/>
              </a:rPr>
              <a:t>ABC1 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y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los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presentan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menor</a:t>
            </a:r>
            <a:r>
              <a:rPr sz="10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interés</a:t>
            </a:r>
            <a:r>
              <a:rPr sz="1000" b="1" spc="-6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en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verla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,</a:t>
            </a:r>
            <a:r>
              <a:rPr sz="1000" b="1" spc="-5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son</a:t>
            </a:r>
            <a:r>
              <a:rPr sz="1000" spc="-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los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0" dirty="0">
                <a:solidFill>
                  <a:srgbClr val="163878"/>
                </a:solidFill>
                <a:latin typeface="Arial"/>
                <a:cs typeface="Arial"/>
              </a:rPr>
              <a:t>C3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7476" y="2009647"/>
          <a:ext cx="7419969" cy="2692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2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3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2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7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95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71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701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000" spc="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Macrozona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620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0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Edad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620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000" spc="-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GSE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620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145" marR="100965">
                        <a:lnSpc>
                          <a:spcPct val="100000"/>
                        </a:lnSpc>
                      </a:pPr>
                      <a:r>
                        <a:rPr sz="600" spc="-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RM </a:t>
                      </a:r>
                      <a:r>
                        <a:rPr sz="600" spc="-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00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 marR="111125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 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87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Sur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701)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8419" marR="102870">
                        <a:lnSpc>
                          <a:spcPct val="100000"/>
                        </a:lnSpc>
                      </a:pPr>
                      <a:r>
                        <a:rPr sz="600" spc="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Norte </a:t>
                      </a:r>
                      <a:r>
                        <a:rPr sz="600" spc="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16-24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320)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6835" marR="124460">
                        <a:lnSpc>
                          <a:spcPct val="100000"/>
                        </a:lnSpc>
                      </a:pPr>
                      <a:r>
                        <a:rPr sz="600" spc="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24-34 </a:t>
                      </a:r>
                      <a:r>
                        <a:rPr sz="600" spc="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4930" marR="85090">
                        <a:lnSpc>
                          <a:spcPct val="100000"/>
                        </a:lnSpc>
                      </a:pPr>
                      <a:r>
                        <a:rPr sz="600" spc="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35-49 </a:t>
                      </a:r>
                      <a:r>
                        <a:rPr sz="600" spc="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9690" marR="97790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50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64 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5880" marR="141605">
                        <a:lnSpc>
                          <a:spcPct val="100000"/>
                        </a:lnSpc>
                      </a:pPr>
                      <a:r>
                        <a:rPr sz="600" spc="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65+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99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415" marR="88265">
                        <a:lnSpc>
                          <a:spcPct val="100000"/>
                        </a:lnSpc>
                      </a:pPr>
                      <a:r>
                        <a:rPr sz="600" spc="-5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ABC1 </a:t>
                      </a:r>
                      <a:r>
                        <a:rPr sz="600" spc="-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C2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568)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C3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548)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1905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:4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2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800" b="1" spc="-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interesaba,</a:t>
                      </a: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pero</a:t>
                      </a:r>
                      <a:r>
                        <a:rPr sz="800" b="1" spc="-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800" b="1" spc="-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800" b="1" spc="-3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podido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verla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699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651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080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48%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9334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53%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921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731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2069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4826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0223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8419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-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47</a:t>
                      </a: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15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143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91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41%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8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800" b="1" spc="-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800" b="1" spc="-3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b="1" spc="-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762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42%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143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9334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32%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731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8419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4953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53%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9906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8419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350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b="1" spc="-7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41</a:t>
                      </a:r>
                      <a:r>
                        <a:rPr sz="8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91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800" b="1" spc="-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800" b="1" spc="-4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sabía</a:t>
                      </a:r>
                      <a:r>
                        <a:rPr sz="800" b="1" spc="-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que</a:t>
                      </a:r>
                      <a:r>
                        <a:rPr sz="800" b="1" spc="-4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sz="800" b="1" spc="-4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están</a:t>
                      </a:r>
                      <a:r>
                        <a:rPr sz="800" b="1" spc="-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dando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969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1239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9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18%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7366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858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0858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7048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b="1" spc="-7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14</a:t>
                      </a:r>
                      <a:r>
                        <a:rPr sz="8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651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9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1801368" y="2474975"/>
              <a:ext cx="923925" cy="1594485"/>
            </a:xfrm>
            <a:custGeom>
              <a:avLst/>
              <a:gdLst/>
              <a:ahLst/>
              <a:cxnLst/>
              <a:rect l="l" t="t" r="r" b="b"/>
              <a:pathLst>
                <a:path w="923925" h="1594485">
                  <a:moveTo>
                    <a:pt x="54864" y="1371600"/>
                  </a:moveTo>
                  <a:lnTo>
                    <a:pt x="0" y="1371600"/>
                  </a:lnTo>
                  <a:lnTo>
                    <a:pt x="0" y="1594104"/>
                  </a:lnTo>
                  <a:lnTo>
                    <a:pt x="54864" y="1594104"/>
                  </a:lnTo>
                  <a:lnTo>
                    <a:pt x="54864" y="1371600"/>
                  </a:lnTo>
                  <a:close/>
                </a:path>
                <a:path w="923925" h="1594485">
                  <a:moveTo>
                    <a:pt x="70104" y="1027176"/>
                  </a:moveTo>
                  <a:lnTo>
                    <a:pt x="0" y="1027176"/>
                  </a:lnTo>
                  <a:lnTo>
                    <a:pt x="0" y="1252728"/>
                  </a:lnTo>
                  <a:lnTo>
                    <a:pt x="70104" y="1252728"/>
                  </a:lnTo>
                  <a:lnTo>
                    <a:pt x="70104" y="1027176"/>
                  </a:lnTo>
                  <a:close/>
                </a:path>
                <a:path w="923925" h="1594485">
                  <a:moveTo>
                    <a:pt x="923544" y="0"/>
                  </a:moveTo>
                  <a:lnTo>
                    <a:pt x="0" y="0"/>
                  </a:lnTo>
                  <a:lnTo>
                    <a:pt x="0" y="222504"/>
                  </a:lnTo>
                  <a:lnTo>
                    <a:pt x="923544" y="222504"/>
                  </a:lnTo>
                  <a:lnTo>
                    <a:pt x="923544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99843" y="2415540"/>
              <a:ext cx="0" cy="2057400"/>
            </a:xfrm>
            <a:custGeom>
              <a:avLst/>
              <a:gdLst/>
              <a:ahLst/>
              <a:cxnLst/>
              <a:rect l="l" t="t" r="r" b="b"/>
              <a:pathLst>
                <a:path h="2057400">
                  <a:moveTo>
                    <a:pt x="0" y="205740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789682" y="2497073"/>
            <a:ext cx="2698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70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900" b="1" spc="4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900" b="1" spc="-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07415" y="2816351"/>
          <a:ext cx="2326638" cy="121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51"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acuerdo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746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Neutral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b="1" spc="-4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14%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0350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Muy</a:t>
                      </a:r>
                      <a:r>
                        <a:rPr sz="9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desacuerdo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900" b="1" spc="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do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b="1" spc="2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14222" y="2487879"/>
            <a:ext cx="88646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9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9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145089" y="2411793"/>
            <a:ext cx="3728085" cy="1115060"/>
            <a:chOff x="4145089" y="2411793"/>
            <a:chExt cx="3728085" cy="1115060"/>
          </a:xfrm>
        </p:grpSpPr>
        <p:sp>
          <p:nvSpPr>
            <p:cNvPr id="10" name="object 10"/>
            <p:cNvSpPr/>
            <p:nvPr/>
          </p:nvSpPr>
          <p:spPr>
            <a:xfrm>
              <a:off x="4149852" y="3521963"/>
              <a:ext cx="3718560" cy="0"/>
            </a:xfrm>
            <a:custGeom>
              <a:avLst/>
              <a:gdLst/>
              <a:ahLst/>
              <a:cxnLst/>
              <a:rect l="l" t="t" r="r" b="b"/>
              <a:pathLst>
                <a:path w="3718559">
                  <a:moveTo>
                    <a:pt x="0" y="0"/>
                  </a:moveTo>
                  <a:lnTo>
                    <a:pt x="371855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68596" y="2436875"/>
              <a:ext cx="2481580" cy="21590"/>
            </a:xfrm>
            <a:custGeom>
              <a:avLst/>
              <a:gdLst/>
              <a:ahLst/>
              <a:cxnLst/>
              <a:rect l="l" t="t" r="r" b="b"/>
              <a:pathLst>
                <a:path w="2481579" h="21589">
                  <a:moveTo>
                    <a:pt x="-14287" y="10668"/>
                  </a:moveTo>
                  <a:lnTo>
                    <a:pt x="2495359" y="10668"/>
                  </a:lnTo>
                </a:path>
              </a:pathLst>
            </a:custGeom>
            <a:ln w="49911">
              <a:solidFill>
                <a:srgbClr val="FFAB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68596" y="3427475"/>
              <a:ext cx="2481580" cy="33655"/>
            </a:xfrm>
            <a:custGeom>
              <a:avLst/>
              <a:gdLst/>
              <a:ahLst/>
              <a:cxnLst/>
              <a:rect l="l" t="t" r="r" b="b"/>
              <a:pathLst>
                <a:path w="2481579" h="33654">
                  <a:moveTo>
                    <a:pt x="0" y="33528"/>
                  </a:moveTo>
                  <a:lnTo>
                    <a:pt x="1240536" y="21336"/>
                  </a:lnTo>
                  <a:lnTo>
                    <a:pt x="2481072" y="0"/>
                  </a:lnTo>
                </a:path>
              </a:pathLst>
            </a:custGeom>
            <a:ln w="28575">
              <a:solidFill>
                <a:srgbClr val="2020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68596" y="3299459"/>
              <a:ext cx="2481580" cy="55244"/>
            </a:xfrm>
            <a:custGeom>
              <a:avLst/>
              <a:gdLst/>
              <a:ahLst/>
              <a:cxnLst/>
              <a:rect l="l" t="t" r="r" b="b"/>
              <a:pathLst>
                <a:path w="2481579" h="55245">
                  <a:moveTo>
                    <a:pt x="0" y="0"/>
                  </a:moveTo>
                  <a:lnTo>
                    <a:pt x="1240536" y="21336"/>
                  </a:lnTo>
                  <a:lnTo>
                    <a:pt x="2481072" y="54863"/>
                  </a:lnTo>
                </a:path>
              </a:pathLst>
            </a:custGeom>
            <a:ln w="28574">
              <a:solidFill>
                <a:srgbClr val="789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763261" y="2471166"/>
            <a:ext cx="3403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9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9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9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9%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52235" y="2407742"/>
            <a:ext cx="34099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9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9,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9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43393" y="2347976"/>
            <a:ext cx="35560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900" spc="12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9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9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65370" y="3371469"/>
            <a:ext cx="26733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4,</a:t>
            </a: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9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12919" y="3123692"/>
            <a:ext cx="31305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4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9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90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4%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9997" y="3066015"/>
            <a:ext cx="310515" cy="461009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900" spc="-240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9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4,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9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9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9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5,3%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04658" y="3229101"/>
            <a:ext cx="306705" cy="273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969"/>
              </a:lnSpc>
              <a:spcBef>
                <a:spcPts val="110"/>
              </a:spcBef>
            </a:pPr>
            <a:r>
              <a:rPr sz="900" spc="-24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9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9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4%</a:t>
            </a:r>
            <a:endParaRPr sz="900">
              <a:latin typeface="Microsoft Sans Serif"/>
              <a:cs typeface="Microsoft Sans Serif"/>
            </a:endParaRPr>
          </a:p>
          <a:p>
            <a:pPr marL="53340">
              <a:lnSpc>
                <a:spcPts val="969"/>
              </a:lnSpc>
            </a:pPr>
            <a:r>
              <a:rPr sz="900" spc="-114" dirty="0">
                <a:solidFill>
                  <a:srgbClr val="153878"/>
                </a:solidFill>
                <a:latin typeface="Microsoft Sans Serif"/>
                <a:cs typeface="Microsoft Sans Serif"/>
              </a:rPr>
              <a:t>7,1%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19091" y="3578428"/>
            <a:ext cx="70485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7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60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80328" y="3578428"/>
            <a:ext cx="66230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91655" y="3578428"/>
            <a:ext cx="71628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22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464748" y="3986212"/>
            <a:ext cx="1842135" cy="28575"/>
            <a:chOff x="4464748" y="3986212"/>
            <a:chExt cx="1842135" cy="28575"/>
          </a:xfrm>
        </p:grpSpPr>
        <p:sp>
          <p:nvSpPr>
            <p:cNvPr id="25" name="object 25"/>
            <p:cNvSpPr/>
            <p:nvPr/>
          </p:nvSpPr>
          <p:spPr>
            <a:xfrm>
              <a:off x="4479035" y="400050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FFAB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048755" y="400050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2020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308216" y="3925315"/>
            <a:ext cx="12655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7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</a:t>
            </a:r>
            <a:r>
              <a:rPr sz="7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79035" y="4192523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789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738242" y="3925315"/>
            <a:ext cx="1223010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7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0575" y="742949"/>
            <a:ext cx="7959725" cy="989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P5.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 </a:t>
            </a:r>
            <a:r>
              <a:rPr sz="1000" b="1" spc="-2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afirmaciones?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importante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televisión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emita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plebiscito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85" dirty="0">
                <a:solidFill>
                  <a:srgbClr val="4BB691"/>
                </a:solidFill>
                <a:latin typeface="Arial"/>
                <a:cs typeface="Arial"/>
              </a:rPr>
              <a:t>2020)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43180">
              <a:lnSpc>
                <a:spcPct val="100000"/>
              </a:lnSpc>
              <a:spcBef>
                <a:spcPts val="1095"/>
              </a:spcBef>
            </a:pPr>
            <a:r>
              <a:rPr sz="1000" b="1" spc="-235" dirty="0">
                <a:solidFill>
                  <a:srgbClr val="4BB691"/>
                </a:solidFill>
                <a:latin typeface="Verdana"/>
                <a:cs typeface="Verdana"/>
              </a:rPr>
              <a:t>|</a:t>
            </a:r>
            <a:r>
              <a:rPr sz="1000" b="1" spc="-185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9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70" dirty="0">
                <a:solidFill>
                  <a:srgbClr val="153878"/>
                </a:solidFill>
                <a:latin typeface="Arial"/>
                <a:cs typeface="Arial"/>
              </a:rPr>
              <a:t>80%</a:t>
            </a:r>
            <a:r>
              <a:rPr sz="1000" b="1" spc="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</a:t>
            </a:r>
            <a:r>
              <a:rPr sz="10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10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estar</a:t>
            </a:r>
            <a:r>
              <a:rPr sz="1000" spc="9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acuerdo</a:t>
            </a:r>
            <a:r>
              <a:rPr sz="1000" b="1" spc="7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con</a:t>
            </a:r>
            <a:r>
              <a:rPr sz="1000" b="1" spc="9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importancia</a:t>
            </a:r>
            <a:r>
              <a:rPr sz="1000" b="1" spc="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10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</a:t>
            </a:r>
            <a:r>
              <a:rPr sz="1000" spc="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emita</a:t>
            </a:r>
            <a:r>
              <a:rPr sz="1000" spc="10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una</a:t>
            </a:r>
            <a:r>
              <a:rPr sz="10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endParaRPr sz="1000">
              <a:latin typeface="Arial"/>
              <a:cs typeface="Arial"/>
            </a:endParaRPr>
          </a:p>
          <a:p>
            <a:pPr marL="43180">
              <a:lnSpc>
                <a:spcPct val="100000"/>
              </a:lnSpc>
              <a:spcBef>
                <a:spcPts val="195"/>
              </a:spcBef>
            </a:pP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para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el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plebiscito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valoración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mantiene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durante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tres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semanas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medición.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6672" y="2089784"/>
          <a:ext cx="7729854" cy="26007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1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1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92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578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800" spc="-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EDAD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800" spc="-6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GSE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2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0660" marR="195580" indent="577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18-24 </a:t>
                      </a:r>
                      <a:r>
                        <a:rPr sz="800" spc="-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N: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20)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25-34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(N:547)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5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35-49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8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2923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50-64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8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41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65-99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265430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8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99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ABC1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C2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C3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456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uy</a:t>
                      </a: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b="1" spc="-5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acuer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b="1" spc="-2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49,1%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47,3%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32,9%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34,2%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56,5%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800" b="1" spc="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48,9%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38,3%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314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800" spc="-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30,1%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314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800" b="1" spc="1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acuerdo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32,5%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33,7%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43,7%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27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26,6%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8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800" spc="-6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31,9%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8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40,7%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8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8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46,7%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8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093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Neutral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15,3%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15,7%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12,5%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5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14,0%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114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14,1%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spc="-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12,8%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spc="-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12,0%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17,5%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spc="-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14,6%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417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800" b="1" spc="-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b="1" spc="-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acuer</a:t>
                      </a: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3,1%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3,4%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10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3,2%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5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43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Muy</a:t>
                      </a:r>
                      <a:r>
                        <a:rPr sz="800" b="1" spc="-3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800" b="1" spc="-5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desacuerdo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spc="-9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1,3%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32%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477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2,4%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4,0%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9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1,8%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4,9%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79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4220" y="542670"/>
            <a:ext cx="7959725" cy="1370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P5.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 </a:t>
            </a:r>
            <a:r>
              <a:rPr sz="1000" b="1" spc="-2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afirmaciones?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importante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televisión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emita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plebiscito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5" dirty="0">
                <a:solidFill>
                  <a:srgbClr val="4BB691"/>
                </a:solidFill>
                <a:latin typeface="Arial"/>
                <a:cs typeface="Arial"/>
              </a:rPr>
              <a:t>2022)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12700" marR="85725">
              <a:lnSpc>
                <a:spcPct val="100000"/>
              </a:lnSpc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000" b="1" spc="1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Destaca</a:t>
            </a:r>
            <a:r>
              <a:rPr sz="10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1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valoración</a:t>
            </a:r>
            <a:r>
              <a:rPr sz="1000" spc="1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1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audiencias</a:t>
            </a:r>
            <a:r>
              <a:rPr sz="1000" spc="1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sub</a:t>
            </a:r>
            <a:r>
              <a:rPr sz="1000" spc="11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35,</a:t>
            </a:r>
            <a:r>
              <a:rPr sz="1000" spc="1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pero</a:t>
            </a:r>
            <a:r>
              <a:rPr sz="1000" spc="1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1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general,</a:t>
            </a:r>
            <a:r>
              <a:rPr sz="1000" spc="1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1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puede</a:t>
            </a:r>
            <a:r>
              <a:rPr sz="10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observar</a:t>
            </a:r>
            <a:r>
              <a:rPr sz="1000" spc="1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1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menor</a:t>
            </a:r>
            <a:r>
              <a:rPr sz="1000" b="1" spc="1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edad</a:t>
            </a:r>
            <a:r>
              <a:rPr sz="1000" b="1" spc="1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1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importancia</a:t>
            </a:r>
            <a:r>
              <a:rPr sz="1000" b="1" spc="1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1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le </a:t>
            </a:r>
            <a:r>
              <a:rPr sz="1000" spc="-2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proporciona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TV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emita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una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plebiscito.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75" dirty="0">
                <a:solidFill>
                  <a:srgbClr val="153878"/>
                </a:solidFill>
                <a:latin typeface="Microsoft Sans Serif"/>
                <a:cs typeface="Microsoft Sans Serif"/>
              </a:rPr>
              <a:t>GSE,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75" dirty="0">
                <a:solidFill>
                  <a:srgbClr val="153878"/>
                </a:solidFill>
                <a:latin typeface="Arial"/>
                <a:cs typeface="Arial"/>
              </a:rPr>
              <a:t>ABC1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153878"/>
                </a:solidFill>
                <a:latin typeface="Arial"/>
                <a:cs typeface="Arial"/>
              </a:rPr>
              <a:t>C2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donde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estar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acuerdo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afirmación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importante</a:t>
            </a:r>
            <a:r>
              <a:rPr sz="10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emisión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el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estrato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uno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dice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estar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afirmación.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45401" y="2139505"/>
            <a:ext cx="7522845" cy="1795780"/>
            <a:chOff x="545401" y="2139505"/>
            <a:chExt cx="7522845" cy="1795780"/>
          </a:xfrm>
        </p:grpSpPr>
        <p:sp>
          <p:nvSpPr>
            <p:cNvPr id="4" name="object 4"/>
            <p:cNvSpPr/>
            <p:nvPr/>
          </p:nvSpPr>
          <p:spPr>
            <a:xfrm>
              <a:off x="550163" y="3421379"/>
              <a:ext cx="7513320" cy="253365"/>
            </a:xfrm>
            <a:custGeom>
              <a:avLst/>
              <a:gdLst/>
              <a:ahLst/>
              <a:cxnLst/>
              <a:rect l="l" t="t" r="r" b="b"/>
              <a:pathLst>
                <a:path w="7513320" h="253364">
                  <a:moveTo>
                    <a:pt x="0" y="252984"/>
                  </a:moveTo>
                  <a:lnTo>
                    <a:pt x="361188" y="252984"/>
                  </a:lnTo>
                </a:path>
                <a:path w="7513320" h="253364">
                  <a:moveTo>
                    <a:pt x="687324" y="252984"/>
                  </a:moveTo>
                  <a:lnTo>
                    <a:pt x="775716" y="252984"/>
                  </a:lnTo>
                </a:path>
                <a:path w="7513320" h="253364">
                  <a:moveTo>
                    <a:pt x="1104900" y="252984"/>
                  </a:moveTo>
                  <a:lnTo>
                    <a:pt x="1191768" y="252984"/>
                  </a:lnTo>
                </a:path>
                <a:path w="7513320" h="253364">
                  <a:moveTo>
                    <a:pt x="1520952" y="252984"/>
                  </a:moveTo>
                  <a:lnTo>
                    <a:pt x="2238756" y="252984"/>
                  </a:lnTo>
                </a:path>
                <a:path w="7513320" h="253364">
                  <a:moveTo>
                    <a:pt x="2564892" y="252984"/>
                  </a:moveTo>
                  <a:lnTo>
                    <a:pt x="2653284" y="252984"/>
                  </a:lnTo>
                </a:path>
                <a:path w="7513320" h="253364">
                  <a:moveTo>
                    <a:pt x="2982468" y="252984"/>
                  </a:moveTo>
                  <a:lnTo>
                    <a:pt x="3069336" y="252984"/>
                  </a:lnTo>
                </a:path>
                <a:path w="7513320" h="253364">
                  <a:moveTo>
                    <a:pt x="3398520" y="252984"/>
                  </a:moveTo>
                  <a:lnTo>
                    <a:pt x="4116324" y="252984"/>
                  </a:lnTo>
                </a:path>
                <a:path w="7513320" h="253364">
                  <a:moveTo>
                    <a:pt x="4442460" y="252984"/>
                  </a:moveTo>
                  <a:lnTo>
                    <a:pt x="4530852" y="252984"/>
                  </a:lnTo>
                </a:path>
                <a:path w="7513320" h="253364">
                  <a:moveTo>
                    <a:pt x="4860036" y="252984"/>
                  </a:moveTo>
                  <a:lnTo>
                    <a:pt x="4949952" y="252984"/>
                  </a:lnTo>
                </a:path>
                <a:path w="7513320" h="253364">
                  <a:moveTo>
                    <a:pt x="5276088" y="252984"/>
                  </a:moveTo>
                  <a:lnTo>
                    <a:pt x="5993892" y="252984"/>
                  </a:lnTo>
                </a:path>
                <a:path w="7513320" h="253364">
                  <a:moveTo>
                    <a:pt x="6323076" y="252984"/>
                  </a:moveTo>
                  <a:lnTo>
                    <a:pt x="6411468" y="252984"/>
                  </a:lnTo>
                </a:path>
                <a:path w="7513320" h="253364">
                  <a:moveTo>
                    <a:pt x="6737604" y="252984"/>
                  </a:moveTo>
                  <a:lnTo>
                    <a:pt x="6827519" y="252984"/>
                  </a:lnTo>
                </a:path>
                <a:path w="7513320" h="253364">
                  <a:moveTo>
                    <a:pt x="7153656" y="252984"/>
                  </a:moveTo>
                  <a:lnTo>
                    <a:pt x="7513319" y="252984"/>
                  </a:lnTo>
                </a:path>
                <a:path w="7513320" h="25336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37487" y="3421284"/>
              <a:ext cx="1551940" cy="5080"/>
            </a:xfrm>
            <a:custGeom>
              <a:avLst/>
              <a:gdLst/>
              <a:ahLst/>
              <a:cxnLst/>
              <a:rect l="l" t="t" r="r" b="b"/>
              <a:pathLst>
                <a:path w="1551939" h="5079">
                  <a:moveTo>
                    <a:pt x="0" y="4762"/>
                  </a:moveTo>
                  <a:lnTo>
                    <a:pt x="504444" y="4762"/>
                  </a:lnTo>
                </a:path>
                <a:path w="1551939" h="5079">
                  <a:moveTo>
                    <a:pt x="833628" y="4762"/>
                  </a:moveTo>
                  <a:lnTo>
                    <a:pt x="1551432" y="4762"/>
                  </a:lnTo>
                </a:path>
                <a:path w="1551939" h="5079">
                  <a:moveTo>
                    <a:pt x="0" y="0"/>
                  </a:moveTo>
                  <a:lnTo>
                    <a:pt x="504444" y="0"/>
                  </a:lnTo>
                </a:path>
                <a:path w="1551939" h="5079">
                  <a:moveTo>
                    <a:pt x="833628" y="0"/>
                  </a:moveTo>
                  <a:lnTo>
                    <a:pt x="1551432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0163" y="2144267"/>
              <a:ext cx="7513320" cy="1277620"/>
            </a:xfrm>
            <a:custGeom>
              <a:avLst/>
              <a:gdLst/>
              <a:ahLst/>
              <a:cxnLst/>
              <a:rect l="l" t="t" r="r" b="b"/>
              <a:pathLst>
                <a:path w="7513320" h="1277620">
                  <a:moveTo>
                    <a:pt x="2564892" y="1277112"/>
                  </a:moveTo>
                  <a:lnTo>
                    <a:pt x="2653284" y="1277112"/>
                  </a:lnTo>
                </a:path>
                <a:path w="7513320" h="1277620">
                  <a:moveTo>
                    <a:pt x="2982468" y="1277112"/>
                  </a:moveTo>
                  <a:lnTo>
                    <a:pt x="3069336" y="1277112"/>
                  </a:lnTo>
                </a:path>
                <a:path w="7513320" h="1277620">
                  <a:moveTo>
                    <a:pt x="3398520" y="1277112"/>
                  </a:moveTo>
                  <a:lnTo>
                    <a:pt x="4116324" y="1277112"/>
                  </a:lnTo>
                </a:path>
                <a:path w="7513320" h="1277620">
                  <a:moveTo>
                    <a:pt x="4442460" y="1277112"/>
                  </a:moveTo>
                  <a:lnTo>
                    <a:pt x="4530852" y="1277112"/>
                  </a:lnTo>
                </a:path>
                <a:path w="7513320" h="1277620">
                  <a:moveTo>
                    <a:pt x="4860036" y="1277112"/>
                  </a:moveTo>
                  <a:lnTo>
                    <a:pt x="4949952" y="1277112"/>
                  </a:lnTo>
                </a:path>
                <a:path w="7513320" h="1277620">
                  <a:moveTo>
                    <a:pt x="5276088" y="1277112"/>
                  </a:moveTo>
                  <a:lnTo>
                    <a:pt x="5993892" y="1277112"/>
                  </a:lnTo>
                </a:path>
                <a:path w="7513320" h="1277620">
                  <a:moveTo>
                    <a:pt x="0" y="1021080"/>
                  </a:moveTo>
                  <a:lnTo>
                    <a:pt x="361188" y="1021080"/>
                  </a:lnTo>
                </a:path>
                <a:path w="7513320" h="1277620">
                  <a:moveTo>
                    <a:pt x="687324" y="1021080"/>
                  </a:moveTo>
                  <a:lnTo>
                    <a:pt x="2238756" y="1021080"/>
                  </a:lnTo>
                </a:path>
                <a:path w="7513320" h="1277620">
                  <a:moveTo>
                    <a:pt x="2564892" y="1021080"/>
                  </a:moveTo>
                  <a:lnTo>
                    <a:pt x="4116324" y="1021080"/>
                  </a:lnTo>
                </a:path>
                <a:path w="7513320" h="1277620">
                  <a:moveTo>
                    <a:pt x="4442460" y="1021080"/>
                  </a:moveTo>
                  <a:lnTo>
                    <a:pt x="4530852" y="1021080"/>
                  </a:lnTo>
                </a:path>
                <a:path w="7513320" h="1277620">
                  <a:moveTo>
                    <a:pt x="4860036" y="1021080"/>
                  </a:moveTo>
                  <a:lnTo>
                    <a:pt x="5993892" y="1021080"/>
                  </a:lnTo>
                </a:path>
                <a:path w="7513320" h="1277620">
                  <a:moveTo>
                    <a:pt x="6323076" y="1021080"/>
                  </a:moveTo>
                  <a:lnTo>
                    <a:pt x="7513319" y="1021080"/>
                  </a:lnTo>
                </a:path>
                <a:path w="7513320" h="1277620">
                  <a:moveTo>
                    <a:pt x="0" y="765048"/>
                  </a:moveTo>
                  <a:lnTo>
                    <a:pt x="361188" y="765048"/>
                  </a:lnTo>
                </a:path>
                <a:path w="7513320" h="1277620">
                  <a:moveTo>
                    <a:pt x="687324" y="765048"/>
                  </a:moveTo>
                  <a:lnTo>
                    <a:pt x="2238756" y="765048"/>
                  </a:lnTo>
                </a:path>
                <a:path w="7513320" h="1277620">
                  <a:moveTo>
                    <a:pt x="2564892" y="765048"/>
                  </a:moveTo>
                  <a:lnTo>
                    <a:pt x="4530852" y="765048"/>
                  </a:lnTo>
                </a:path>
                <a:path w="7513320" h="1277620">
                  <a:moveTo>
                    <a:pt x="4860036" y="765048"/>
                  </a:moveTo>
                  <a:lnTo>
                    <a:pt x="5993892" y="765048"/>
                  </a:lnTo>
                </a:path>
                <a:path w="7513320" h="1277620">
                  <a:moveTo>
                    <a:pt x="6323076" y="765048"/>
                  </a:moveTo>
                  <a:lnTo>
                    <a:pt x="7513319" y="765048"/>
                  </a:lnTo>
                </a:path>
                <a:path w="7513320" h="1277620">
                  <a:moveTo>
                    <a:pt x="0" y="512063"/>
                  </a:moveTo>
                  <a:lnTo>
                    <a:pt x="361188" y="512063"/>
                  </a:lnTo>
                </a:path>
                <a:path w="7513320" h="1277620">
                  <a:moveTo>
                    <a:pt x="687324" y="512063"/>
                  </a:moveTo>
                  <a:lnTo>
                    <a:pt x="5993892" y="512063"/>
                  </a:lnTo>
                </a:path>
                <a:path w="7513320" h="1277620">
                  <a:moveTo>
                    <a:pt x="6323076" y="512063"/>
                  </a:moveTo>
                  <a:lnTo>
                    <a:pt x="7513319" y="512063"/>
                  </a:lnTo>
                </a:path>
                <a:path w="7513320" h="1277620">
                  <a:moveTo>
                    <a:pt x="0" y="256031"/>
                  </a:moveTo>
                  <a:lnTo>
                    <a:pt x="5993892" y="256031"/>
                  </a:lnTo>
                </a:path>
                <a:path w="7513320" h="1277620">
                  <a:moveTo>
                    <a:pt x="6323076" y="256031"/>
                  </a:moveTo>
                  <a:lnTo>
                    <a:pt x="7513319" y="256031"/>
                  </a:lnTo>
                </a:path>
                <a:path w="7513320" h="1277620">
                  <a:moveTo>
                    <a:pt x="0" y="0"/>
                  </a:moveTo>
                  <a:lnTo>
                    <a:pt x="751331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11352" y="2240279"/>
              <a:ext cx="5962015" cy="1689100"/>
            </a:xfrm>
            <a:custGeom>
              <a:avLst/>
              <a:gdLst/>
              <a:ahLst/>
              <a:cxnLst/>
              <a:rect l="l" t="t" r="r" b="b"/>
              <a:pathLst>
                <a:path w="5962015" h="1689100">
                  <a:moveTo>
                    <a:pt x="326136" y="185928"/>
                  </a:moveTo>
                  <a:lnTo>
                    <a:pt x="0" y="185928"/>
                  </a:lnTo>
                  <a:lnTo>
                    <a:pt x="0" y="1688592"/>
                  </a:lnTo>
                  <a:lnTo>
                    <a:pt x="326136" y="1688592"/>
                  </a:lnTo>
                  <a:lnTo>
                    <a:pt x="326136" y="185928"/>
                  </a:lnTo>
                  <a:close/>
                </a:path>
                <a:path w="5962015" h="1689100">
                  <a:moveTo>
                    <a:pt x="2203704" y="445008"/>
                  </a:moveTo>
                  <a:lnTo>
                    <a:pt x="1877568" y="445008"/>
                  </a:lnTo>
                  <a:lnTo>
                    <a:pt x="1877568" y="1688592"/>
                  </a:lnTo>
                  <a:lnTo>
                    <a:pt x="2203704" y="1688592"/>
                  </a:lnTo>
                  <a:lnTo>
                    <a:pt x="2203704" y="445008"/>
                  </a:lnTo>
                  <a:close/>
                </a:path>
                <a:path w="5962015" h="1689100">
                  <a:moveTo>
                    <a:pt x="4081272" y="850392"/>
                  </a:moveTo>
                  <a:lnTo>
                    <a:pt x="3755136" y="850392"/>
                  </a:lnTo>
                  <a:lnTo>
                    <a:pt x="3755136" y="1688592"/>
                  </a:lnTo>
                  <a:lnTo>
                    <a:pt x="4081272" y="1688592"/>
                  </a:lnTo>
                  <a:lnTo>
                    <a:pt x="4081272" y="850392"/>
                  </a:lnTo>
                  <a:close/>
                </a:path>
                <a:path w="5962015" h="1689100">
                  <a:moveTo>
                    <a:pt x="5961888" y="0"/>
                  </a:moveTo>
                  <a:lnTo>
                    <a:pt x="5632704" y="12"/>
                  </a:lnTo>
                  <a:lnTo>
                    <a:pt x="5632704" y="1688592"/>
                  </a:lnTo>
                  <a:lnTo>
                    <a:pt x="5961888" y="1688592"/>
                  </a:lnTo>
                  <a:lnTo>
                    <a:pt x="5961888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5880" y="2837687"/>
              <a:ext cx="5962015" cy="1091565"/>
            </a:xfrm>
            <a:custGeom>
              <a:avLst/>
              <a:gdLst/>
              <a:ahLst/>
              <a:cxnLst/>
              <a:rect l="l" t="t" r="r" b="b"/>
              <a:pathLst>
                <a:path w="5962015" h="1091564">
                  <a:moveTo>
                    <a:pt x="329184" y="588264"/>
                  </a:moveTo>
                  <a:lnTo>
                    <a:pt x="0" y="588264"/>
                  </a:lnTo>
                  <a:lnTo>
                    <a:pt x="0" y="1091184"/>
                  </a:lnTo>
                  <a:lnTo>
                    <a:pt x="329184" y="1091184"/>
                  </a:lnTo>
                  <a:lnTo>
                    <a:pt x="329184" y="588264"/>
                  </a:lnTo>
                  <a:close/>
                </a:path>
                <a:path w="5962015" h="1091564">
                  <a:moveTo>
                    <a:pt x="2206752" y="423672"/>
                  </a:moveTo>
                  <a:lnTo>
                    <a:pt x="1877568" y="423672"/>
                  </a:lnTo>
                  <a:lnTo>
                    <a:pt x="1877568" y="1091184"/>
                  </a:lnTo>
                  <a:lnTo>
                    <a:pt x="2206752" y="1091184"/>
                  </a:lnTo>
                  <a:lnTo>
                    <a:pt x="2206752" y="423672"/>
                  </a:lnTo>
                  <a:close/>
                </a:path>
                <a:path w="5962015" h="1091564">
                  <a:moveTo>
                    <a:pt x="4084320" y="0"/>
                  </a:moveTo>
                  <a:lnTo>
                    <a:pt x="3755136" y="0"/>
                  </a:lnTo>
                  <a:lnTo>
                    <a:pt x="3755136" y="1091184"/>
                  </a:lnTo>
                  <a:lnTo>
                    <a:pt x="4084320" y="1091184"/>
                  </a:lnTo>
                  <a:lnTo>
                    <a:pt x="4084320" y="0"/>
                  </a:lnTo>
                  <a:close/>
                </a:path>
                <a:path w="5962015" h="1091564">
                  <a:moveTo>
                    <a:pt x="5961888" y="670560"/>
                  </a:moveTo>
                  <a:lnTo>
                    <a:pt x="5635752" y="670560"/>
                  </a:lnTo>
                  <a:lnTo>
                    <a:pt x="5635752" y="1091184"/>
                  </a:lnTo>
                  <a:lnTo>
                    <a:pt x="5961888" y="1091184"/>
                  </a:lnTo>
                  <a:lnTo>
                    <a:pt x="5961888" y="67056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932" y="3293363"/>
              <a:ext cx="5962015" cy="637540"/>
            </a:xfrm>
            <a:custGeom>
              <a:avLst/>
              <a:gdLst/>
              <a:ahLst/>
              <a:cxnLst/>
              <a:rect l="l" t="t" r="r" b="b"/>
              <a:pathLst>
                <a:path w="5962015" h="637539">
                  <a:moveTo>
                    <a:pt x="329184" y="94488"/>
                  </a:moveTo>
                  <a:lnTo>
                    <a:pt x="0" y="94488"/>
                  </a:lnTo>
                  <a:lnTo>
                    <a:pt x="0" y="637032"/>
                  </a:lnTo>
                  <a:lnTo>
                    <a:pt x="329184" y="637032"/>
                  </a:lnTo>
                  <a:lnTo>
                    <a:pt x="329184" y="94488"/>
                  </a:lnTo>
                  <a:close/>
                </a:path>
                <a:path w="5962015" h="637539">
                  <a:moveTo>
                    <a:pt x="2206752" y="0"/>
                  </a:moveTo>
                  <a:lnTo>
                    <a:pt x="1877568" y="0"/>
                  </a:lnTo>
                  <a:lnTo>
                    <a:pt x="1877568" y="637032"/>
                  </a:lnTo>
                  <a:lnTo>
                    <a:pt x="2206752" y="637032"/>
                  </a:lnTo>
                  <a:lnTo>
                    <a:pt x="2206752" y="0"/>
                  </a:lnTo>
                  <a:close/>
                </a:path>
                <a:path w="5962015" h="637539">
                  <a:moveTo>
                    <a:pt x="4084320" y="21336"/>
                  </a:moveTo>
                  <a:lnTo>
                    <a:pt x="3758184" y="21336"/>
                  </a:lnTo>
                  <a:lnTo>
                    <a:pt x="3758184" y="637032"/>
                  </a:lnTo>
                  <a:lnTo>
                    <a:pt x="4084320" y="637032"/>
                  </a:lnTo>
                  <a:lnTo>
                    <a:pt x="4084320" y="21336"/>
                  </a:lnTo>
                  <a:close/>
                </a:path>
                <a:path w="5962015" h="637539">
                  <a:moveTo>
                    <a:pt x="5961888" y="198132"/>
                  </a:moveTo>
                  <a:lnTo>
                    <a:pt x="5635752" y="198132"/>
                  </a:lnTo>
                  <a:lnTo>
                    <a:pt x="5635752" y="637032"/>
                  </a:lnTo>
                  <a:lnTo>
                    <a:pt x="5961888" y="637032"/>
                  </a:lnTo>
                  <a:lnTo>
                    <a:pt x="5961888" y="198132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41931" y="3293363"/>
              <a:ext cx="5962015" cy="637540"/>
            </a:xfrm>
            <a:custGeom>
              <a:avLst/>
              <a:gdLst/>
              <a:ahLst/>
              <a:cxnLst/>
              <a:rect l="l" t="t" r="r" b="b"/>
              <a:pathLst>
                <a:path w="5962015" h="637539">
                  <a:moveTo>
                    <a:pt x="0" y="94487"/>
                  </a:moveTo>
                  <a:lnTo>
                    <a:pt x="329184" y="94487"/>
                  </a:lnTo>
                  <a:lnTo>
                    <a:pt x="329184" y="637032"/>
                  </a:lnTo>
                  <a:lnTo>
                    <a:pt x="0" y="637032"/>
                  </a:lnTo>
                  <a:lnTo>
                    <a:pt x="0" y="94487"/>
                  </a:lnTo>
                  <a:close/>
                </a:path>
                <a:path w="5962015" h="637539">
                  <a:moveTo>
                    <a:pt x="1877568" y="0"/>
                  </a:moveTo>
                  <a:lnTo>
                    <a:pt x="2206752" y="0"/>
                  </a:lnTo>
                  <a:lnTo>
                    <a:pt x="2206752" y="637032"/>
                  </a:lnTo>
                  <a:lnTo>
                    <a:pt x="1877568" y="637032"/>
                  </a:lnTo>
                  <a:lnTo>
                    <a:pt x="1877568" y="0"/>
                  </a:lnTo>
                  <a:close/>
                </a:path>
                <a:path w="5962015" h="637539">
                  <a:moveTo>
                    <a:pt x="3758183" y="21336"/>
                  </a:moveTo>
                  <a:lnTo>
                    <a:pt x="4084320" y="21336"/>
                  </a:lnTo>
                  <a:lnTo>
                    <a:pt x="4084320" y="637032"/>
                  </a:lnTo>
                  <a:lnTo>
                    <a:pt x="3758183" y="637032"/>
                  </a:lnTo>
                  <a:lnTo>
                    <a:pt x="3758183" y="21336"/>
                  </a:lnTo>
                  <a:close/>
                </a:path>
                <a:path w="5962015" h="637539">
                  <a:moveTo>
                    <a:pt x="5635752" y="198120"/>
                  </a:moveTo>
                  <a:lnTo>
                    <a:pt x="5961888" y="198120"/>
                  </a:lnTo>
                  <a:lnTo>
                    <a:pt x="5961888" y="637032"/>
                  </a:lnTo>
                  <a:lnTo>
                    <a:pt x="5635752" y="637032"/>
                  </a:lnTo>
                  <a:lnTo>
                    <a:pt x="5635752" y="198120"/>
                  </a:lnTo>
                  <a:close/>
                </a:path>
              </a:pathLst>
            </a:custGeom>
            <a:ln w="9525">
              <a:solidFill>
                <a:srgbClr val="FF00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0163" y="3930395"/>
              <a:ext cx="7513320" cy="0"/>
            </a:xfrm>
            <a:custGeom>
              <a:avLst/>
              <a:gdLst/>
              <a:ahLst/>
              <a:cxnLst/>
              <a:rect l="l" t="t" r="r" b="b"/>
              <a:pathLst>
                <a:path w="7513320">
                  <a:moveTo>
                    <a:pt x="0" y="0"/>
                  </a:moveTo>
                  <a:lnTo>
                    <a:pt x="751331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33399" y="2241930"/>
            <a:ext cx="2800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14954" y="2500375"/>
            <a:ext cx="2736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48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75297" y="2055698"/>
            <a:ext cx="27114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66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1091" y="3242513"/>
            <a:ext cx="23749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34308" y="3079241"/>
            <a:ext cx="2673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93411" y="2652521"/>
            <a:ext cx="690245" cy="384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2434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33,0%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87398" y="3203574"/>
            <a:ext cx="24002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7694" y="3108705"/>
            <a:ext cx="276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41645" y="3130422"/>
            <a:ext cx="24320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35140" y="3323971"/>
            <a:ext cx="12668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03250" algn="l"/>
                <a:tab pos="1228090" algn="l"/>
              </a:tabLst>
            </a:pPr>
            <a:r>
              <a:rPr sz="700" u="sng" spc="-5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    </a:t>
            </a:r>
            <a:r>
              <a:rPr sz="700" u="sng" spc="10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700" u="sng" spc="-55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16,6%	</a:t>
            </a:r>
            <a:r>
              <a:rPr sz="1050" u="sng" spc="-112" baseline="7936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17,2%	</a:t>
            </a:r>
            <a:endParaRPr sz="1050" baseline="7936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3041" y="3981738"/>
            <a:ext cx="3477260" cy="32385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0"/>
              </a:spcBef>
              <a:tabLst>
                <a:tab pos="1905000" algn="l"/>
              </a:tabLst>
            </a:pPr>
            <a:r>
              <a:rPr sz="9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información</a:t>
            </a:r>
            <a:r>
              <a:rPr sz="9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entregada</a:t>
            </a:r>
            <a:r>
              <a:rPr sz="9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9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585858"/>
                </a:solidFill>
                <a:latin typeface="Microsoft Sans Serif"/>
                <a:cs typeface="Microsoft Sans Serif"/>
              </a:rPr>
              <a:t>la	</a:t>
            </a:r>
            <a:r>
              <a:rPr sz="9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Pude</a:t>
            </a:r>
            <a:r>
              <a:rPr sz="9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entender</a:t>
            </a:r>
            <a:r>
              <a:rPr sz="9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mejor</a:t>
            </a:r>
            <a:r>
              <a:rPr sz="900" spc="-3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el</a:t>
            </a:r>
            <a:r>
              <a:rPr sz="9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45" dirty="0">
                <a:solidFill>
                  <a:srgbClr val="585858"/>
                </a:solidFill>
                <a:latin typeface="Microsoft Sans Serif"/>
                <a:cs typeface="Microsoft Sans Serif"/>
              </a:rPr>
              <a:t>texto</a:t>
            </a:r>
            <a:endParaRPr sz="900">
              <a:latin typeface="Microsoft Sans Serif"/>
              <a:cs typeface="Microsoft Sans Serif"/>
            </a:endParaRPr>
          </a:p>
          <a:p>
            <a:pPr marL="27305" algn="ctr">
              <a:lnSpc>
                <a:spcPct val="100000"/>
              </a:lnSpc>
              <a:spcBef>
                <a:spcPts val="95"/>
              </a:spcBef>
              <a:tabLst>
                <a:tab pos="1906270" algn="l"/>
              </a:tabLst>
            </a:pPr>
            <a:r>
              <a:rPr sz="9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9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fue</a:t>
            </a:r>
            <a:r>
              <a:rPr sz="9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clara	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constitucional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56104" y="460857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28494" y="4554423"/>
            <a:ext cx="14395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Muy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acuerdo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85" dirty="0">
                <a:solidFill>
                  <a:srgbClr val="585858"/>
                </a:solidFill>
                <a:latin typeface="Microsoft Sans Serif"/>
                <a:cs typeface="Microsoft Sans Serif"/>
              </a:rPr>
              <a:t>/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099559" y="4602289"/>
            <a:ext cx="1817370" cy="70485"/>
            <a:chOff x="4099559" y="4602289"/>
            <a:chExt cx="1817370" cy="70485"/>
          </a:xfrm>
        </p:grpSpPr>
        <p:sp>
          <p:nvSpPr>
            <p:cNvPr id="26" name="object 26"/>
            <p:cNvSpPr/>
            <p:nvPr/>
          </p:nvSpPr>
          <p:spPr>
            <a:xfrm>
              <a:off x="4099559" y="4608576"/>
              <a:ext cx="60960" cy="58419"/>
            </a:xfrm>
            <a:custGeom>
              <a:avLst/>
              <a:gdLst/>
              <a:ahLst/>
              <a:cxnLst/>
              <a:rect l="l" t="t" r="r" b="b"/>
              <a:pathLst>
                <a:path w="60960" h="58420">
                  <a:moveTo>
                    <a:pt x="60960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60960" y="57912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50635" y="4607052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50635" y="4607052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60960"/>
                  </a:moveTo>
                  <a:lnTo>
                    <a:pt x="60960" y="60960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9525">
              <a:solidFill>
                <a:srgbClr val="FF00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4172839" y="3981738"/>
            <a:ext cx="3847465" cy="71882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09880">
              <a:lnSpc>
                <a:spcPct val="100000"/>
              </a:lnSpc>
              <a:spcBef>
                <a:spcPts val="190"/>
              </a:spcBef>
              <a:tabLst>
                <a:tab pos="2080260" algn="l"/>
              </a:tabLst>
            </a:pPr>
            <a:r>
              <a:rPr sz="900" dirty="0">
                <a:solidFill>
                  <a:srgbClr val="585858"/>
                </a:solidFill>
                <a:latin typeface="Microsoft Sans Serif"/>
                <a:cs typeface="Microsoft Sans Serif"/>
              </a:rPr>
              <a:t>Los 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comandos</a:t>
            </a:r>
            <a:r>
              <a:rPr sz="9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585858"/>
                </a:solidFill>
                <a:latin typeface="Microsoft Sans Serif"/>
                <a:cs typeface="Microsoft Sans Serif"/>
              </a:rPr>
              <a:t>usan</a:t>
            </a:r>
            <a:r>
              <a:rPr sz="9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9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	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Permitio</a:t>
            </a:r>
            <a:r>
              <a:rPr sz="9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entender</a:t>
            </a:r>
            <a:r>
              <a:rPr sz="9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las 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diferencias</a:t>
            </a:r>
            <a:endParaRPr sz="900">
              <a:latin typeface="Microsoft Sans Serif"/>
              <a:cs typeface="Microsoft Sans Serif"/>
            </a:endParaRPr>
          </a:p>
          <a:p>
            <a:pPr marL="850900" marR="397510" indent="-684530">
              <a:lnSpc>
                <a:spcPct val="108700"/>
              </a:lnSpc>
              <a:tabLst>
                <a:tab pos="2466340" algn="l"/>
              </a:tabLst>
            </a:pP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9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para</a:t>
            </a:r>
            <a:r>
              <a:rPr sz="9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explicar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585858"/>
                </a:solidFill>
                <a:latin typeface="Microsoft Sans Serif"/>
                <a:cs typeface="Microsoft Sans Serif"/>
              </a:rPr>
              <a:t>sus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35" dirty="0">
                <a:solidFill>
                  <a:srgbClr val="585858"/>
                </a:solidFill>
                <a:latin typeface="Microsoft Sans Serif"/>
                <a:cs typeface="Microsoft Sans Serif"/>
              </a:rPr>
              <a:t>puntos	</a:t>
            </a:r>
            <a:r>
              <a:rPr sz="9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entre</a:t>
            </a:r>
            <a:r>
              <a:rPr sz="900" spc="-4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las</a:t>
            </a:r>
            <a:r>
              <a:rPr sz="9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opciones </a:t>
            </a:r>
            <a:r>
              <a:rPr sz="900" spc="-2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45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9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9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vista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  <a:tabLst>
                <a:tab pos="1765300" algn="l"/>
              </a:tabLst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Muy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desacuerdo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85" dirty="0">
                <a:solidFill>
                  <a:srgbClr val="585858"/>
                </a:solidFill>
                <a:latin typeface="Microsoft Sans Serif"/>
                <a:cs typeface="Microsoft Sans Serif"/>
              </a:rPr>
              <a:t>/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Desacuerdo	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4220" y="570737"/>
            <a:ext cx="7962265" cy="1209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P6.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1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r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m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c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o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e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s?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(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-95" dirty="0">
                <a:solidFill>
                  <a:srgbClr val="4BB691"/>
                </a:solidFill>
                <a:latin typeface="Arial"/>
                <a:cs typeface="Arial"/>
              </a:rPr>
              <a:t>:</a:t>
            </a:r>
            <a:r>
              <a:rPr sz="1000" b="1" spc="-225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2</a:t>
            </a:r>
            <a:r>
              <a:rPr sz="1000" b="1" spc="55" dirty="0">
                <a:solidFill>
                  <a:srgbClr val="4BB691"/>
                </a:solidFill>
                <a:latin typeface="Arial"/>
                <a:cs typeface="Arial"/>
              </a:rPr>
              <a:t>9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2)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Arial"/>
              <a:cs typeface="Arial"/>
            </a:endParaRPr>
          </a:p>
          <a:p>
            <a:pPr marL="12700" marR="119380" algn="just">
              <a:lnSpc>
                <a:spcPct val="100000"/>
              </a:lnSpc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59%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dice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afirmación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información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entregada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la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fue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clara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-2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48,8%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dicen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partir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ella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pudieron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entender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mejor el </a:t>
            </a:r>
            <a:r>
              <a:rPr sz="1000" b="1" spc="50" dirty="0">
                <a:solidFill>
                  <a:srgbClr val="153878"/>
                </a:solidFill>
                <a:latin typeface="Arial"/>
                <a:cs typeface="Arial"/>
              </a:rPr>
              <a:t>texto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constitucional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66,3%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mostrado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permitió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entender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diferencias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entre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ambas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opciones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única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afirmación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generó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mayor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desacuerdo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hace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referencia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comandos</a:t>
            </a:r>
            <a:r>
              <a:rPr sz="10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usan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explicar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sus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puntos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vista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(42,9%)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650" y="2276601"/>
            <a:ext cx="6743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Cl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da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386" y="174701"/>
            <a:ext cx="3988435" cy="2565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0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5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5673" y="2770441"/>
            <a:ext cx="2374900" cy="1710689"/>
            <a:chOff x="435673" y="2770441"/>
            <a:chExt cx="2374900" cy="1710689"/>
          </a:xfrm>
        </p:grpSpPr>
        <p:sp>
          <p:nvSpPr>
            <p:cNvPr id="5" name="object 5"/>
            <p:cNvSpPr/>
            <p:nvPr/>
          </p:nvSpPr>
          <p:spPr>
            <a:xfrm>
              <a:off x="440436" y="2775203"/>
              <a:ext cx="2365375" cy="1701164"/>
            </a:xfrm>
            <a:custGeom>
              <a:avLst/>
              <a:gdLst/>
              <a:ahLst/>
              <a:cxnLst/>
              <a:rect l="l" t="t" r="r" b="b"/>
              <a:pathLst>
                <a:path w="2365375" h="1701164">
                  <a:moveTo>
                    <a:pt x="0" y="1456944"/>
                  </a:moveTo>
                  <a:lnTo>
                    <a:pt x="2365247" y="1456944"/>
                  </a:lnTo>
                </a:path>
                <a:path w="2365375" h="1701164">
                  <a:moveTo>
                    <a:pt x="0" y="1216152"/>
                  </a:moveTo>
                  <a:lnTo>
                    <a:pt x="2365247" y="1216152"/>
                  </a:lnTo>
                </a:path>
                <a:path w="2365375" h="1701164">
                  <a:moveTo>
                    <a:pt x="0" y="972311"/>
                  </a:moveTo>
                  <a:lnTo>
                    <a:pt x="2365247" y="972311"/>
                  </a:lnTo>
                </a:path>
                <a:path w="2365375" h="1701164">
                  <a:moveTo>
                    <a:pt x="0" y="728471"/>
                  </a:moveTo>
                  <a:lnTo>
                    <a:pt x="2365247" y="728471"/>
                  </a:lnTo>
                </a:path>
                <a:path w="2365375" h="1701164">
                  <a:moveTo>
                    <a:pt x="0" y="487680"/>
                  </a:moveTo>
                  <a:lnTo>
                    <a:pt x="2365247" y="487680"/>
                  </a:lnTo>
                </a:path>
                <a:path w="2365375" h="1701164">
                  <a:moveTo>
                    <a:pt x="0" y="243839"/>
                  </a:moveTo>
                  <a:lnTo>
                    <a:pt x="2365247" y="243839"/>
                  </a:lnTo>
                </a:path>
                <a:path w="2365375" h="1701164">
                  <a:moveTo>
                    <a:pt x="0" y="0"/>
                  </a:moveTo>
                  <a:lnTo>
                    <a:pt x="2365247" y="0"/>
                  </a:lnTo>
                </a:path>
                <a:path w="2365375" h="1701164">
                  <a:moveTo>
                    <a:pt x="0" y="1700783"/>
                  </a:moveTo>
                  <a:lnTo>
                    <a:pt x="2365247" y="1700783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6676" y="2939795"/>
              <a:ext cx="1572895" cy="180340"/>
            </a:xfrm>
            <a:custGeom>
              <a:avLst/>
              <a:gdLst/>
              <a:ahLst/>
              <a:cxnLst/>
              <a:rect l="l" t="t" r="r" b="b"/>
              <a:pathLst>
                <a:path w="1572895" h="180339">
                  <a:moveTo>
                    <a:pt x="0" y="45719"/>
                  </a:moveTo>
                  <a:lnTo>
                    <a:pt x="786384" y="0"/>
                  </a:lnTo>
                  <a:lnTo>
                    <a:pt x="1572768" y="179831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6676" y="3930395"/>
              <a:ext cx="1572895" cy="100965"/>
            </a:xfrm>
            <a:custGeom>
              <a:avLst/>
              <a:gdLst/>
              <a:ahLst/>
              <a:cxnLst/>
              <a:rect l="l" t="t" r="r" b="b"/>
              <a:pathLst>
                <a:path w="1572895" h="100964">
                  <a:moveTo>
                    <a:pt x="0" y="33527"/>
                  </a:moveTo>
                  <a:lnTo>
                    <a:pt x="786384" y="100583"/>
                  </a:lnTo>
                  <a:lnTo>
                    <a:pt x="1572768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36676" y="3948683"/>
              <a:ext cx="1572895" cy="100965"/>
            </a:xfrm>
            <a:custGeom>
              <a:avLst/>
              <a:gdLst/>
              <a:ahLst/>
              <a:cxnLst/>
              <a:rect l="l" t="t" r="r" b="b"/>
              <a:pathLst>
                <a:path w="1572895" h="100964">
                  <a:moveTo>
                    <a:pt x="0" y="100583"/>
                  </a:moveTo>
                  <a:lnTo>
                    <a:pt x="786384" y="82295"/>
                  </a:lnTo>
                  <a:lnTo>
                    <a:pt x="1572768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98398" y="2754325"/>
            <a:ext cx="27432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71041" y="2708224"/>
            <a:ext cx="30162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2%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58695" y="2888741"/>
            <a:ext cx="3048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638" y="3731132"/>
            <a:ext cx="2406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-155" dirty="0">
                <a:solidFill>
                  <a:srgbClr val="153878"/>
                </a:solidFill>
                <a:latin typeface="Microsoft Sans Serif"/>
                <a:cs typeface="Microsoft Sans Serif"/>
              </a:rPr>
              <a:t>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86280" y="3797909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65" dirty="0">
                <a:solidFill>
                  <a:srgbClr val="153878"/>
                </a:solidFill>
                <a:latin typeface="Microsoft Sans Serif"/>
                <a:cs typeface="Microsoft Sans Serif"/>
              </a:rPr>
              <a:t>18,4%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61742" y="3698239"/>
            <a:ext cx="2984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71720" y="3698239"/>
            <a:ext cx="22650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51710" algn="l"/>
              </a:tabLst>
            </a:pPr>
            <a:r>
              <a:rPr sz="8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3514" y="4532782"/>
            <a:ext cx="70421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92733" y="4532782"/>
            <a:ext cx="6616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52320" y="4532782"/>
            <a:ext cx="716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989516" y="3279076"/>
            <a:ext cx="272415" cy="367030"/>
            <a:chOff x="2989516" y="3279076"/>
            <a:chExt cx="272415" cy="367030"/>
          </a:xfrm>
        </p:grpSpPr>
        <p:sp>
          <p:nvSpPr>
            <p:cNvPr id="20" name="object 20"/>
            <p:cNvSpPr/>
            <p:nvPr/>
          </p:nvSpPr>
          <p:spPr>
            <a:xfrm>
              <a:off x="3003804" y="3293364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03804" y="3631692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261105" y="3196869"/>
            <a:ext cx="984250" cy="4972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03804" y="397002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61105" y="3874448"/>
            <a:ext cx="996315" cy="29019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879657" y="2749105"/>
            <a:ext cx="2225675" cy="1762125"/>
            <a:chOff x="4879657" y="2749105"/>
            <a:chExt cx="2225675" cy="1762125"/>
          </a:xfrm>
        </p:grpSpPr>
        <p:sp>
          <p:nvSpPr>
            <p:cNvPr id="26" name="object 26"/>
            <p:cNvSpPr/>
            <p:nvPr/>
          </p:nvSpPr>
          <p:spPr>
            <a:xfrm>
              <a:off x="4884420" y="2753867"/>
              <a:ext cx="2216150" cy="1752600"/>
            </a:xfrm>
            <a:custGeom>
              <a:avLst/>
              <a:gdLst/>
              <a:ahLst/>
              <a:cxnLst/>
              <a:rect l="l" t="t" r="r" b="b"/>
              <a:pathLst>
                <a:path w="2216150" h="1752600">
                  <a:moveTo>
                    <a:pt x="0" y="1459992"/>
                  </a:moveTo>
                  <a:lnTo>
                    <a:pt x="2215896" y="1459992"/>
                  </a:lnTo>
                </a:path>
                <a:path w="2216150" h="1752600">
                  <a:moveTo>
                    <a:pt x="0" y="874776"/>
                  </a:moveTo>
                  <a:lnTo>
                    <a:pt x="2215896" y="874776"/>
                  </a:lnTo>
                </a:path>
                <a:path w="2216150" h="1752600">
                  <a:moveTo>
                    <a:pt x="0" y="292607"/>
                  </a:moveTo>
                  <a:lnTo>
                    <a:pt x="2215896" y="292607"/>
                  </a:lnTo>
                </a:path>
                <a:path w="2216150" h="1752600">
                  <a:moveTo>
                    <a:pt x="0" y="0"/>
                  </a:moveTo>
                  <a:lnTo>
                    <a:pt x="2215896" y="0"/>
                  </a:lnTo>
                </a:path>
                <a:path w="2216150" h="1752600">
                  <a:moveTo>
                    <a:pt x="0" y="1752600"/>
                  </a:moveTo>
                  <a:lnTo>
                    <a:pt x="2215896" y="175260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53228" y="2970275"/>
              <a:ext cx="1475740" cy="177165"/>
            </a:xfrm>
            <a:custGeom>
              <a:avLst/>
              <a:gdLst/>
              <a:ahLst/>
              <a:cxnLst/>
              <a:rect l="l" t="t" r="r" b="b"/>
              <a:pathLst>
                <a:path w="1475740" h="177164">
                  <a:moveTo>
                    <a:pt x="0" y="82296"/>
                  </a:moveTo>
                  <a:lnTo>
                    <a:pt x="737616" y="0"/>
                  </a:lnTo>
                  <a:lnTo>
                    <a:pt x="1475231" y="176784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53228" y="3671315"/>
              <a:ext cx="1475740" cy="158750"/>
            </a:xfrm>
            <a:custGeom>
              <a:avLst/>
              <a:gdLst/>
              <a:ahLst/>
              <a:cxnLst/>
              <a:rect l="l" t="t" r="r" b="b"/>
              <a:pathLst>
                <a:path w="1475740" h="158750">
                  <a:moveTo>
                    <a:pt x="0" y="0"/>
                  </a:moveTo>
                  <a:lnTo>
                    <a:pt x="737616" y="158496"/>
                  </a:lnTo>
                  <a:lnTo>
                    <a:pt x="1475231" y="140208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53228" y="3640835"/>
              <a:ext cx="1475740" cy="231775"/>
            </a:xfrm>
            <a:custGeom>
              <a:avLst/>
              <a:gdLst/>
              <a:ahLst/>
              <a:cxnLst/>
              <a:rect l="l" t="t" r="r" b="b"/>
              <a:pathLst>
                <a:path w="1475740" h="231775">
                  <a:moveTo>
                    <a:pt x="0" y="231647"/>
                  </a:moveTo>
                  <a:lnTo>
                    <a:pt x="737616" y="155447"/>
                  </a:lnTo>
                  <a:lnTo>
                    <a:pt x="1475231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101590" y="2821050"/>
            <a:ext cx="3009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49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40348" y="2738373"/>
            <a:ext cx="3041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76441" y="2913633"/>
            <a:ext cx="31051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46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71720" y="3208731"/>
            <a:ext cx="226504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51710" algn="l"/>
              </a:tabLst>
            </a:pPr>
            <a:r>
              <a:rPr sz="8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</a:t>
            </a:r>
            <a:endParaRPr sz="800">
              <a:latin typeface="Microsoft Sans Serif"/>
              <a:cs typeface="Microsoft Sans Serif"/>
            </a:endParaRPr>
          </a:p>
          <a:p>
            <a:pPr marL="241935">
              <a:lnSpc>
                <a:spcPct val="100000"/>
              </a:lnSpc>
              <a:spcBef>
                <a:spcPts val="844"/>
              </a:spcBef>
            </a:pP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28,6%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43396" y="3597351"/>
            <a:ext cx="29527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2%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82536" y="3580257"/>
            <a:ext cx="2984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01946" y="4563262"/>
            <a:ext cx="21869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 </a:t>
            </a:r>
            <a:r>
              <a:rPr sz="800" spc="19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3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284148" y="3282124"/>
            <a:ext cx="272415" cy="367030"/>
            <a:chOff x="7284148" y="3282124"/>
            <a:chExt cx="272415" cy="367030"/>
          </a:xfrm>
        </p:grpSpPr>
        <p:sp>
          <p:nvSpPr>
            <p:cNvPr id="38" name="object 38"/>
            <p:cNvSpPr/>
            <p:nvPr/>
          </p:nvSpPr>
          <p:spPr>
            <a:xfrm>
              <a:off x="7298435" y="3296411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298435" y="363473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7557261" y="3201551"/>
            <a:ext cx="983615" cy="495934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De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298435" y="3973067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557261" y="3877767"/>
            <a:ext cx="996315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 </a:t>
            </a:r>
            <a:r>
              <a:rPr sz="800" spc="-2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48502" y="2256789"/>
            <a:ext cx="11010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9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60" dirty="0">
                <a:solidFill>
                  <a:srgbClr val="153878"/>
                </a:solidFill>
                <a:latin typeface="Arial"/>
                <a:cs typeface="Arial"/>
              </a:rPr>
              <a:t>n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nd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m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60" dirty="0">
                <a:solidFill>
                  <a:srgbClr val="153878"/>
                </a:solidFill>
                <a:latin typeface="Arial"/>
                <a:cs typeface="Arial"/>
              </a:rPr>
              <a:t>n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1101" y="649986"/>
            <a:ext cx="8198484" cy="1376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P6.1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información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entregada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fue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clara</a:t>
            </a:r>
            <a:endParaRPr sz="1000" dirty="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</a:pP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P6.2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Pude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entender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mejor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texto</a:t>
            </a:r>
            <a:r>
              <a:rPr sz="1000" b="1" spc="-9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constitucional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propuesto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gracias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900"/>
              </a:spcBef>
            </a:pPr>
            <a:r>
              <a:rPr sz="11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</a:t>
            </a:r>
            <a:r>
              <a:rPr sz="1100" spc="80" dirty="0">
                <a:solidFill>
                  <a:srgbClr val="4BB691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Tal</a:t>
            </a:r>
            <a:r>
              <a:rPr sz="10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como</a:t>
            </a:r>
            <a:r>
              <a:rPr sz="1000" spc="8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menciona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anteriormente,</a:t>
            </a:r>
            <a:r>
              <a:rPr sz="10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7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general</a:t>
            </a:r>
            <a:r>
              <a:rPr sz="10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7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</a:t>
            </a:r>
            <a:r>
              <a:rPr sz="10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encontraron</a:t>
            </a:r>
            <a:r>
              <a:rPr sz="10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8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información</a:t>
            </a:r>
            <a:r>
              <a:rPr sz="1000" spc="7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entregada</a:t>
            </a:r>
            <a:r>
              <a:rPr sz="1000" spc="8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</a:t>
            </a:r>
            <a:r>
              <a:rPr sz="10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tenía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alto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nivel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claridad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 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 </a:t>
            </a:r>
            <a:r>
              <a:rPr sz="1000" spc="3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llama  </a:t>
            </a:r>
            <a:r>
              <a:rPr sz="1000" spc="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60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atención </a:t>
            </a:r>
            <a:r>
              <a:rPr sz="1000" spc="3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3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58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última </a:t>
            </a:r>
            <a:r>
              <a:rPr sz="1000" b="1" spc="2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semana </a:t>
            </a:r>
            <a:r>
              <a:rPr sz="1000" b="1" spc="2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medición </a:t>
            </a:r>
            <a:r>
              <a:rPr sz="1000" spc="29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2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cifra </a:t>
            </a:r>
            <a:r>
              <a:rPr sz="1000" spc="3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desciende </a:t>
            </a:r>
            <a:r>
              <a:rPr sz="1000" b="1" spc="29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3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63,2% </a:t>
            </a:r>
            <a:r>
              <a:rPr sz="1000" b="1" spc="30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2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60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55,8%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1000" dirty="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Con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respecto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entendimiento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texto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constitucional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permitió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campaña, el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comportamiento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porcentaje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estaban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frase,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da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igual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forma que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hablar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claridad,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primera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obtiene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49,7%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acuerdo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segunda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aumenta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52,6%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tercera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desciende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un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46,6%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cantidad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que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les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permitió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entender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mejor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texto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constitucional.</a:t>
            </a:r>
            <a:endParaRPr sz="1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72734" y="2541777"/>
            <a:ext cx="10909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D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40" dirty="0">
                <a:solidFill>
                  <a:srgbClr val="153878"/>
                </a:solidFill>
                <a:latin typeface="Arial"/>
                <a:cs typeface="Arial"/>
              </a:rPr>
              <a:t>f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nc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ón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2729" y="3038284"/>
            <a:ext cx="2265045" cy="1522095"/>
            <a:chOff x="502729" y="3038284"/>
            <a:chExt cx="2265045" cy="1522095"/>
          </a:xfrm>
        </p:grpSpPr>
        <p:sp>
          <p:nvSpPr>
            <p:cNvPr id="4" name="object 4"/>
            <p:cNvSpPr/>
            <p:nvPr/>
          </p:nvSpPr>
          <p:spPr>
            <a:xfrm>
              <a:off x="507491" y="4555236"/>
              <a:ext cx="2255520" cy="0"/>
            </a:xfrm>
            <a:custGeom>
              <a:avLst/>
              <a:gdLst/>
              <a:ahLst/>
              <a:cxnLst/>
              <a:rect l="l" t="t" r="r" b="b"/>
              <a:pathLst>
                <a:path w="2255520">
                  <a:moveTo>
                    <a:pt x="0" y="0"/>
                  </a:moveTo>
                  <a:lnTo>
                    <a:pt x="225552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82395" y="3305556"/>
              <a:ext cx="1506220" cy="210820"/>
            </a:xfrm>
            <a:custGeom>
              <a:avLst/>
              <a:gdLst/>
              <a:ahLst/>
              <a:cxnLst/>
              <a:rect l="l" t="t" r="r" b="b"/>
              <a:pathLst>
                <a:path w="1506220" h="210820">
                  <a:moveTo>
                    <a:pt x="0" y="210312"/>
                  </a:moveTo>
                  <a:lnTo>
                    <a:pt x="752855" y="0"/>
                  </a:lnTo>
                  <a:lnTo>
                    <a:pt x="1505711" y="201168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82395" y="3704844"/>
              <a:ext cx="1506220" cy="97790"/>
            </a:xfrm>
            <a:custGeom>
              <a:avLst/>
              <a:gdLst/>
              <a:ahLst/>
              <a:cxnLst/>
              <a:rect l="l" t="t" r="r" b="b"/>
              <a:pathLst>
                <a:path w="1506220" h="97789">
                  <a:moveTo>
                    <a:pt x="0" y="0"/>
                  </a:moveTo>
                  <a:lnTo>
                    <a:pt x="752855" y="12191"/>
                  </a:lnTo>
                  <a:lnTo>
                    <a:pt x="1505711" y="97535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82395" y="3052572"/>
              <a:ext cx="1506220" cy="289560"/>
            </a:xfrm>
            <a:custGeom>
              <a:avLst/>
              <a:gdLst/>
              <a:ahLst/>
              <a:cxnLst/>
              <a:rect l="l" t="t" r="r" b="b"/>
              <a:pathLst>
                <a:path w="1506220" h="289560">
                  <a:moveTo>
                    <a:pt x="0" y="88391"/>
                  </a:moveTo>
                  <a:lnTo>
                    <a:pt x="752855" y="289559"/>
                  </a:lnTo>
                  <a:lnTo>
                    <a:pt x="1505711" y="0"/>
                  </a:lnTo>
                </a:path>
              </a:pathLst>
            </a:custGeom>
            <a:ln w="2857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53233" y="3275202"/>
            <a:ext cx="2647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7994" y="3570477"/>
            <a:ext cx="2984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402" y="3065144"/>
            <a:ext cx="549275" cy="553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9079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4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8%</a:t>
            </a:r>
            <a:endParaRPr sz="800">
              <a:latin typeface="Microsoft Sans Serif"/>
              <a:cs typeface="Microsoft Sans Serif"/>
            </a:endParaRPr>
          </a:p>
          <a:p>
            <a:pPr marL="27940">
              <a:lnSpc>
                <a:spcPct val="100000"/>
              </a:lnSpc>
              <a:spcBef>
                <a:spcPts val="770"/>
              </a:spcBef>
            </a:pPr>
            <a:r>
              <a:rPr sz="8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31,4%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25,8%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82597" y="3001568"/>
            <a:ext cx="554355" cy="6305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650"/>
              </a:spcBef>
            </a:pPr>
            <a:r>
              <a:rPr sz="8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37,9%</a:t>
            </a:r>
            <a:endParaRPr sz="800">
              <a:latin typeface="Microsoft Sans Serif"/>
              <a:cs typeface="Microsoft Sans Serif"/>
            </a:endParaRPr>
          </a:p>
          <a:p>
            <a:pPr marL="261620">
              <a:lnSpc>
                <a:spcPct val="100000"/>
              </a:lnSpc>
              <a:spcBef>
                <a:spcPts val="55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8%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25,4%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4247" y="2976752"/>
            <a:ext cx="3048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4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0758" y="4613249"/>
            <a:ext cx="22142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  </a:t>
            </a:r>
            <a:r>
              <a:rPr sz="8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1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70276" y="323850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4BB6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229101" y="3142792"/>
            <a:ext cx="828675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Mu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a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8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/  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70276" y="365607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229101" y="3573017"/>
            <a:ext cx="3644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70276" y="407670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229101" y="3979875"/>
            <a:ext cx="62484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es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8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/ 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5885" y="2541777"/>
            <a:ext cx="10756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nspa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nc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760785" y="3199828"/>
            <a:ext cx="2478405" cy="1344930"/>
            <a:chOff x="4760785" y="3199828"/>
            <a:chExt cx="2478405" cy="1344930"/>
          </a:xfrm>
        </p:grpSpPr>
        <p:sp>
          <p:nvSpPr>
            <p:cNvPr id="22" name="object 22"/>
            <p:cNvSpPr/>
            <p:nvPr/>
          </p:nvSpPr>
          <p:spPr>
            <a:xfrm>
              <a:off x="4765547" y="4539996"/>
              <a:ext cx="2468880" cy="0"/>
            </a:xfrm>
            <a:custGeom>
              <a:avLst/>
              <a:gdLst/>
              <a:ahLst/>
              <a:cxnLst/>
              <a:rect l="l" t="t" r="r" b="b"/>
              <a:pathLst>
                <a:path w="2468879">
                  <a:moveTo>
                    <a:pt x="0" y="0"/>
                  </a:moveTo>
                  <a:lnTo>
                    <a:pt x="246887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77027" y="3214116"/>
              <a:ext cx="1645920" cy="161925"/>
            </a:xfrm>
            <a:custGeom>
              <a:avLst/>
              <a:gdLst/>
              <a:ahLst/>
              <a:cxnLst/>
              <a:rect l="l" t="t" r="r" b="b"/>
              <a:pathLst>
                <a:path w="1645920" h="161925">
                  <a:moveTo>
                    <a:pt x="0" y="143256"/>
                  </a:moveTo>
                  <a:lnTo>
                    <a:pt x="822960" y="0"/>
                  </a:lnTo>
                  <a:lnTo>
                    <a:pt x="1645920" y="161544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77027" y="4162044"/>
              <a:ext cx="1645920" cy="165100"/>
            </a:xfrm>
            <a:custGeom>
              <a:avLst/>
              <a:gdLst/>
              <a:ahLst/>
              <a:cxnLst/>
              <a:rect l="l" t="t" r="r" b="b"/>
              <a:pathLst>
                <a:path w="1645920" h="165100">
                  <a:moveTo>
                    <a:pt x="0" y="0"/>
                  </a:moveTo>
                  <a:lnTo>
                    <a:pt x="822960" y="164591"/>
                  </a:lnTo>
                  <a:lnTo>
                    <a:pt x="1645920" y="73151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77027" y="4195572"/>
              <a:ext cx="1645920" cy="91440"/>
            </a:xfrm>
            <a:custGeom>
              <a:avLst/>
              <a:gdLst/>
              <a:ahLst/>
              <a:cxnLst/>
              <a:rect l="l" t="t" r="r" b="b"/>
              <a:pathLst>
                <a:path w="1645920" h="91439">
                  <a:moveTo>
                    <a:pt x="0" y="91439"/>
                  </a:moveTo>
                  <a:lnTo>
                    <a:pt x="822960" y="70103"/>
                  </a:lnTo>
                  <a:lnTo>
                    <a:pt x="1645920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025009" y="3126104"/>
            <a:ext cx="3041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54446" y="2981960"/>
            <a:ext cx="2921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71564" y="3142869"/>
            <a:ext cx="3041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4,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1960" y="3929583"/>
            <a:ext cx="3136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78829" y="4094784"/>
            <a:ext cx="2438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65" dirty="0">
                <a:solidFill>
                  <a:srgbClr val="153878"/>
                </a:solidFill>
                <a:latin typeface="Microsoft Sans Serif"/>
                <a:cs typeface="Microsoft Sans Serif"/>
              </a:rPr>
              <a:t>11,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19847" y="4004564"/>
            <a:ext cx="2927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9400" algn="l"/>
              </a:tabLst>
            </a:pPr>
            <a:r>
              <a:rPr sz="800" u="heavy" spc="-5" dirty="0">
                <a:solidFill>
                  <a:srgbClr val="153878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77103" y="4212437"/>
            <a:ext cx="3073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13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,</a:t>
            </a: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9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%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00317" y="4191101"/>
            <a:ext cx="30734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15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,</a:t>
            </a: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1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%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89852" y="4004564"/>
            <a:ext cx="541020" cy="262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935"/>
              </a:lnSpc>
              <a:spcBef>
                <a:spcPts val="90"/>
              </a:spcBef>
            </a:pPr>
            <a:r>
              <a:rPr sz="8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16,7%</a:t>
            </a:r>
            <a:endParaRPr sz="800">
              <a:latin typeface="Microsoft Sans Serif"/>
              <a:cs typeface="Microsoft Sans Serif"/>
            </a:endParaRPr>
          </a:p>
          <a:p>
            <a:pPr marL="246379">
              <a:lnSpc>
                <a:spcPts val="935"/>
              </a:lnSpc>
            </a:pP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19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,</a:t>
            </a:r>
            <a:r>
              <a:rPr sz="800" spc="-15" dirty="0">
                <a:solidFill>
                  <a:srgbClr val="153878"/>
                </a:solidFill>
                <a:latin typeface="Arial MT"/>
                <a:cs typeface="Arial MT"/>
              </a:rPr>
              <a:t>0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%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26889" y="4596485"/>
            <a:ext cx="70421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55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71565" y="4596485"/>
            <a:ext cx="6616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66459" y="4596485"/>
            <a:ext cx="716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7432547" y="3468052"/>
            <a:ext cx="243840" cy="367030"/>
            <a:chOff x="7432547" y="3468052"/>
            <a:chExt cx="243840" cy="367030"/>
          </a:xfrm>
        </p:grpSpPr>
        <p:sp>
          <p:nvSpPr>
            <p:cNvPr id="39" name="object 39"/>
            <p:cNvSpPr/>
            <p:nvPr/>
          </p:nvSpPr>
          <p:spPr>
            <a:xfrm>
              <a:off x="7432547" y="348233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432547" y="3820667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693279" y="3385591"/>
            <a:ext cx="984250" cy="4972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93279" y="4062780"/>
            <a:ext cx="996315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 </a:t>
            </a:r>
            <a:r>
              <a:rPr sz="800" spc="-2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1386" y="191261"/>
            <a:ext cx="8066405" cy="2102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7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8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  <a:p>
            <a:pPr marL="87630">
              <a:lnSpc>
                <a:spcPct val="100000"/>
              </a:lnSpc>
              <a:spcBef>
                <a:spcPts val="1190"/>
              </a:spcBef>
            </a:pP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P6.3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Los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comandos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usan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explicar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sus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puntos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vista</a:t>
            </a:r>
            <a:endParaRPr sz="1000">
              <a:latin typeface="Arial"/>
              <a:cs typeface="Arial"/>
            </a:endParaRPr>
          </a:p>
          <a:p>
            <a:pPr marL="87630">
              <a:lnSpc>
                <a:spcPct val="100000"/>
              </a:lnSpc>
            </a:pP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P6.4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me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permitió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ver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diferencias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entre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dos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opciones</a:t>
            </a:r>
            <a:endParaRPr sz="1000">
              <a:latin typeface="Arial"/>
              <a:cs typeface="Arial"/>
            </a:endParaRPr>
          </a:p>
          <a:p>
            <a:pPr marL="169545" marR="5080" algn="just">
              <a:lnSpc>
                <a:spcPct val="100000"/>
              </a:lnSpc>
              <a:spcBef>
                <a:spcPts val="935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42,9%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participantes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estudio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creen que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comandos,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utilizan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para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explicar </a:t>
            </a:r>
            <a:r>
              <a:rPr sz="1000" b="1" spc="-25" dirty="0">
                <a:solidFill>
                  <a:srgbClr val="153878"/>
                </a:solidFill>
                <a:latin typeface="Arial"/>
                <a:cs typeface="Arial"/>
              </a:rPr>
              <a:t>sus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puntos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vista.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Si 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observamos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evolución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pregunta, se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puede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segunda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semana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tiende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bajar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opinión,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llegando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37,9%, 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última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semana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asciende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nuevamente</a:t>
            </a:r>
            <a:r>
              <a:rPr sz="1000" b="1" spc="-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45,5%.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69545" marR="5080" algn="just">
              <a:lnSpc>
                <a:spcPct val="100000"/>
              </a:lnSpc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afirmar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campaña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plebiscito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permite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diferenciar ambas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opciones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más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</a:t>
            </a:r>
            <a:r>
              <a:rPr sz="1000" b="1" spc="70" dirty="0">
                <a:solidFill>
                  <a:srgbClr val="153878"/>
                </a:solidFill>
                <a:latin typeface="Arial"/>
                <a:cs typeface="Arial"/>
              </a:rPr>
              <a:t>60%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estuvo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ello,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siendo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una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afirmaciones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que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consenso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generó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. De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igual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forma,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tuvo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comportamiento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muy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similar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demás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afirmaciones,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alza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segunda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una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disminución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última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aplicación, finalizando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64,3%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25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cantidad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dicen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les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permitió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generar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diferenciación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60913" y="1917001"/>
          <a:ext cx="3350250" cy="26097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52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9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93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1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7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1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938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638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464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050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93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0414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206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892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10820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55">
                <a:tc gridSpan="7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24,5%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36,6%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55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18,8%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13,4%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685" marR="120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55">
                <a:tc gridSpan="6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21,9%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43,9%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60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12,8%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14,7%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495" marR="120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03">
                <a:tc gridSpan="4"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5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14,5%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29,9%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70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19,7%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22,5%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18745" marR="120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13,4%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55">
                <a:tc gridSpan="4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5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14,4%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30,7%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60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19,2%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25,7%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4604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255">
                <a:tc gridSpan="4"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1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13,1%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34,6%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5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30,9%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16,2%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875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303">
                <a:tc gridSpan="2"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6,8%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7145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BB6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17,5%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7145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75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13,7%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7145" marB="0">
                    <a:solidFill>
                      <a:srgbClr val="C7C7C7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7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31,7%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7145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4445" marR="1206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30,3%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7145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40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BB691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700" spc="-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240" marB="0"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700" spc="-100" dirty="0">
                          <a:solidFill>
                            <a:srgbClr val="404040"/>
                          </a:solidFill>
                          <a:latin typeface="Microsoft Sans Serif"/>
                          <a:cs typeface="Microsoft Sans Serif"/>
                        </a:rPr>
                        <a:t>11,4%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240" marB="0">
                    <a:solidFill>
                      <a:srgbClr val="C7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700" spc="-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37,2%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240" marB="0">
                    <a:solidFill>
                      <a:srgbClr val="A22C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 marL="6985" marR="1206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42,2%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24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00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8203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2200655" y="1917001"/>
            <a:ext cx="6084570" cy="2825750"/>
            <a:chOff x="2200655" y="1917001"/>
            <a:chExt cx="6084570" cy="2825750"/>
          </a:xfrm>
        </p:grpSpPr>
        <p:sp>
          <p:nvSpPr>
            <p:cNvPr id="5" name="object 5"/>
            <p:cNvSpPr/>
            <p:nvPr/>
          </p:nvSpPr>
          <p:spPr>
            <a:xfrm>
              <a:off x="8279891" y="1921763"/>
              <a:ext cx="0" cy="2524125"/>
            </a:xfrm>
            <a:custGeom>
              <a:avLst/>
              <a:gdLst/>
              <a:ahLst/>
              <a:cxnLst/>
              <a:rect l="l" t="t" r="r" b="b"/>
              <a:pathLst>
                <a:path h="2524125">
                  <a:moveTo>
                    <a:pt x="0" y="0"/>
                  </a:moveTo>
                  <a:lnTo>
                    <a:pt x="0" y="2523744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00655" y="4684775"/>
              <a:ext cx="58419" cy="58419"/>
            </a:xfrm>
            <a:custGeom>
              <a:avLst/>
              <a:gdLst/>
              <a:ahLst/>
              <a:cxnLst/>
              <a:rect l="l" t="t" r="r" b="b"/>
              <a:pathLst>
                <a:path w="58419" h="58420">
                  <a:moveTo>
                    <a:pt x="57912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57912" y="57912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4BB6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67359" y="2015744"/>
            <a:ext cx="3706495" cy="2312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67435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8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motivó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ir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el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plebiscito</a:t>
            </a:r>
            <a:endParaRPr sz="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Microsoft Sans Serif"/>
              <a:cs typeface="Microsoft Sans Serif"/>
            </a:endParaRPr>
          </a:p>
          <a:p>
            <a:pPr marL="1534160" marR="6985" indent="-1223645">
              <a:lnSpc>
                <a:spcPct val="108400"/>
              </a:lnSpc>
            </a:pP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Durante 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los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últimos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días,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he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comentado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con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mi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familia, </a:t>
            </a:r>
            <a:r>
              <a:rPr sz="800" spc="-2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amigos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585858"/>
                </a:solidFill>
                <a:latin typeface="Microsoft Sans Serif"/>
                <a:cs typeface="Microsoft Sans Serif"/>
              </a:rPr>
              <a:t>y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conocidos</a:t>
            </a:r>
            <a:endParaRPr sz="800">
              <a:latin typeface="Microsoft Sans Serif"/>
              <a:cs typeface="Microsoft Sans Serif"/>
            </a:endParaRPr>
          </a:p>
          <a:p>
            <a:pPr marL="222885" marR="5080" indent="688975" algn="r">
              <a:lnSpc>
                <a:spcPct val="241800"/>
              </a:lnSpc>
            </a:pP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ayudó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decidir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5" dirty="0">
                <a:solidFill>
                  <a:srgbClr val="585858"/>
                </a:solidFill>
                <a:latin typeface="Microsoft Sans Serif"/>
                <a:cs typeface="Microsoft Sans Serif"/>
              </a:rPr>
              <a:t>por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qué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opción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 </a:t>
            </a:r>
            <a:r>
              <a:rPr sz="800" spc="-2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me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hizo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buscar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más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información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sobre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propuesta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endParaRPr sz="800">
              <a:latin typeface="Microsoft Sans Serif"/>
              <a:cs typeface="Microsoft Sans Serif"/>
            </a:endParaRPr>
          </a:p>
          <a:p>
            <a:pPr marL="1255395">
              <a:lnSpc>
                <a:spcPct val="100000"/>
              </a:lnSpc>
              <a:spcBef>
                <a:spcPts val="85"/>
              </a:spcBef>
            </a:pP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constitución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otras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fuentes</a:t>
            </a:r>
            <a:endParaRPr sz="800">
              <a:latin typeface="Microsoft Sans Serif"/>
              <a:cs typeface="Microsoft Sans Serif"/>
            </a:endParaRPr>
          </a:p>
          <a:p>
            <a:pPr marL="380365" marR="7620" indent="-368300" algn="r">
              <a:lnSpc>
                <a:spcPct val="241800"/>
              </a:lnSpc>
            </a:pP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motivó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personas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mi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entorno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ir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el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plebiscito </a:t>
            </a:r>
            <a:r>
              <a:rPr sz="800" spc="-19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He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comentado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redes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sociales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(Twitter, 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Facebook,</a:t>
            </a:r>
            <a:endParaRPr sz="800">
              <a:latin typeface="Microsoft Sans Serif"/>
              <a:cs typeface="Microsoft Sans Serif"/>
            </a:endParaRPr>
          </a:p>
          <a:p>
            <a:pPr marL="1478280">
              <a:lnSpc>
                <a:spcPct val="100000"/>
              </a:lnSpc>
              <a:spcBef>
                <a:spcPts val="80"/>
              </a:spcBef>
            </a:pP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Instagram,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Tik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Tok,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etc.)</a:t>
            </a:r>
            <a:endParaRPr sz="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200">
              <a:latin typeface="Microsoft Sans Serif"/>
              <a:cs typeface="Microsoft Sans Serif"/>
            </a:endParaRPr>
          </a:p>
          <a:p>
            <a:pPr marL="1509395">
              <a:lnSpc>
                <a:spcPct val="100000"/>
              </a:lnSpc>
              <a:spcBef>
                <a:spcPts val="5"/>
              </a:spcBef>
            </a:pP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cambió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mi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decisión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voto.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2664" y="4629403"/>
            <a:ext cx="7912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Muy</a:t>
            </a:r>
            <a:r>
              <a:rPr sz="8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15639" y="468477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287014" y="4629403"/>
            <a:ext cx="5689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08120" y="468477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81017" y="4629403"/>
            <a:ext cx="3644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96384" y="468477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A22C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669028" y="4629403"/>
            <a:ext cx="7308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585858"/>
                </a:solidFill>
                <a:latin typeface="Microsoft Sans Serif"/>
                <a:cs typeface="Microsoft Sans Serif"/>
              </a:rPr>
              <a:t>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n 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s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47359" y="4684776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60960" y="0"/>
                </a:moveTo>
                <a:lnTo>
                  <a:pt x="0" y="0"/>
                </a:lnTo>
                <a:lnTo>
                  <a:pt x="0" y="57912"/>
                </a:lnTo>
                <a:lnTo>
                  <a:pt x="60960" y="57912"/>
                </a:lnTo>
                <a:lnTo>
                  <a:pt x="60960" y="0"/>
                </a:lnTo>
                <a:close/>
              </a:path>
            </a:pathLst>
          </a:custGeom>
          <a:solidFill>
            <a:srgbClr val="FF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622163" y="4629403"/>
            <a:ext cx="96011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Muy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4220" y="626821"/>
            <a:ext cx="7919720" cy="10001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P7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14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</a:t>
            </a:r>
            <a:endParaRPr sz="10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r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m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c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io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s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(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: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25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2</a:t>
            </a:r>
            <a:r>
              <a:rPr sz="1000" b="1" spc="55" dirty="0">
                <a:solidFill>
                  <a:srgbClr val="4BB691"/>
                </a:solidFill>
                <a:latin typeface="Arial"/>
                <a:cs typeface="Arial"/>
              </a:rPr>
              <a:t>9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Arial"/>
              <a:cs typeface="Arial"/>
            </a:endParaRPr>
          </a:p>
          <a:p>
            <a:pPr marL="12700" marR="70485" algn="just">
              <a:lnSpc>
                <a:spcPct val="100000"/>
              </a:lnSpc>
            </a:pPr>
            <a:r>
              <a:rPr sz="11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-85" dirty="0">
                <a:solidFill>
                  <a:srgbClr val="153878"/>
                </a:solidFill>
                <a:latin typeface="Arial"/>
                <a:cs typeface="Arial"/>
              </a:rPr>
              <a:t>61,1%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los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motivó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ir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votar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plebiscito,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47,7%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dice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motivó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personas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su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entorno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ir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votar. 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campaña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ayudo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las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decir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por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qué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opción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votar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(44,4%)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y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cerca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de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un</a:t>
            </a:r>
            <a:r>
              <a:rPr sz="10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20%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declaró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franja</a:t>
            </a:r>
            <a:r>
              <a:rPr sz="10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cambió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su</a:t>
            </a:r>
            <a:r>
              <a:rPr sz="10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opción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inicial.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583691" y="2476499"/>
              <a:ext cx="7672070" cy="1572895"/>
            </a:xfrm>
            <a:custGeom>
              <a:avLst/>
              <a:gdLst/>
              <a:ahLst/>
              <a:cxnLst/>
              <a:rect l="l" t="t" r="r" b="b"/>
              <a:pathLst>
                <a:path w="7672070" h="1572895">
                  <a:moveTo>
                    <a:pt x="0" y="1572768"/>
                  </a:moveTo>
                  <a:lnTo>
                    <a:pt x="312420" y="1572768"/>
                  </a:lnTo>
                </a:path>
                <a:path w="7672070" h="1572895">
                  <a:moveTo>
                    <a:pt x="601980" y="1572768"/>
                  </a:moveTo>
                  <a:lnTo>
                    <a:pt x="678180" y="1572768"/>
                  </a:lnTo>
                </a:path>
                <a:path w="7672070" h="1572895">
                  <a:moveTo>
                    <a:pt x="964692" y="1572768"/>
                  </a:moveTo>
                  <a:lnTo>
                    <a:pt x="1592580" y="1572768"/>
                  </a:lnTo>
                </a:path>
                <a:path w="7672070" h="1572895">
                  <a:moveTo>
                    <a:pt x="1879091" y="1572768"/>
                  </a:moveTo>
                  <a:lnTo>
                    <a:pt x="1955291" y="1572768"/>
                  </a:lnTo>
                </a:path>
                <a:path w="7672070" h="1572895">
                  <a:moveTo>
                    <a:pt x="2241804" y="1572768"/>
                  </a:moveTo>
                  <a:lnTo>
                    <a:pt x="2869692" y="1572768"/>
                  </a:lnTo>
                </a:path>
                <a:path w="7672070" h="1572895">
                  <a:moveTo>
                    <a:pt x="3159252" y="1572768"/>
                  </a:moveTo>
                  <a:lnTo>
                    <a:pt x="3235452" y="1572768"/>
                  </a:lnTo>
                </a:path>
                <a:path w="7672070" h="1572895">
                  <a:moveTo>
                    <a:pt x="3521964" y="1572768"/>
                  </a:moveTo>
                  <a:lnTo>
                    <a:pt x="5430012" y="1572768"/>
                  </a:lnTo>
                </a:path>
                <a:path w="7672070" h="1572895">
                  <a:moveTo>
                    <a:pt x="5716524" y="1572768"/>
                  </a:moveTo>
                  <a:lnTo>
                    <a:pt x="5792724" y="1572768"/>
                  </a:lnTo>
                </a:path>
                <a:path w="7672070" h="1572895">
                  <a:moveTo>
                    <a:pt x="6079236" y="1572768"/>
                  </a:moveTo>
                  <a:lnTo>
                    <a:pt x="6707124" y="1572768"/>
                  </a:lnTo>
                </a:path>
                <a:path w="7672070" h="1572895">
                  <a:moveTo>
                    <a:pt x="6993635" y="1572768"/>
                  </a:moveTo>
                  <a:lnTo>
                    <a:pt x="7069835" y="1572768"/>
                  </a:lnTo>
                </a:path>
                <a:path w="7672070" h="1572895">
                  <a:moveTo>
                    <a:pt x="7359396" y="1572768"/>
                  </a:moveTo>
                  <a:lnTo>
                    <a:pt x="7671815" y="1572768"/>
                  </a:lnTo>
                </a:path>
                <a:path w="7672070" h="1572895">
                  <a:moveTo>
                    <a:pt x="0" y="1347216"/>
                  </a:moveTo>
                  <a:lnTo>
                    <a:pt x="312420" y="1347216"/>
                  </a:lnTo>
                </a:path>
                <a:path w="7672070" h="1572895">
                  <a:moveTo>
                    <a:pt x="601980" y="1347216"/>
                  </a:moveTo>
                  <a:lnTo>
                    <a:pt x="678180" y="1347216"/>
                  </a:lnTo>
                </a:path>
                <a:path w="7672070" h="1572895">
                  <a:moveTo>
                    <a:pt x="964692" y="1347216"/>
                  </a:moveTo>
                  <a:lnTo>
                    <a:pt x="1592580" y="1347216"/>
                  </a:lnTo>
                </a:path>
                <a:path w="7672070" h="1572895">
                  <a:moveTo>
                    <a:pt x="1879091" y="1347216"/>
                  </a:moveTo>
                  <a:lnTo>
                    <a:pt x="1955291" y="1347216"/>
                  </a:lnTo>
                </a:path>
                <a:path w="7672070" h="1572895">
                  <a:moveTo>
                    <a:pt x="2241804" y="1347216"/>
                  </a:moveTo>
                  <a:lnTo>
                    <a:pt x="2869692" y="1347216"/>
                  </a:lnTo>
                </a:path>
                <a:path w="7672070" h="1572895">
                  <a:moveTo>
                    <a:pt x="3159252" y="1347216"/>
                  </a:moveTo>
                  <a:lnTo>
                    <a:pt x="3235452" y="1347216"/>
                  </a:lnTo>
                </a:path>
                <a:path w="7672070" h="1572895">
                  <a:moveTo>
                    <a:pt x="3521964" y="1347216"/>
                  </a:moveTo>
                  <a:lnTo>
                    <a:pt x="5430012" y="1347216"/>
                  </a:lnTo>
                </a:path>
                <a:path w="7672070" h="1572895">
                  <a:moveTo>
                    <a:pt x="5716524" y="1347216"/>
                  </a:moveTo>
                  <a:lnTo>
                    <a:pt x="5792724" y="1347216"/>
                  </a:lnTo>
                </a:path>
                <a:path w="7672070" h="1572895">
                  <a:moveTo>
                    <a:pt x="6079236" y="1347216"/>
                  </a:moveTo>
                  <a:lnTo>
                    <a:pt x="6707124" y="1347216"/>
                  </a:lnTo>
                </a:path>
                <a:path w="7672070" h="1572895">
                  <a:moveTo>
                    <a:pt x="6993635" y="1347216"/>
                  </a:moveTo>
                  <a:lnTo>
                    <a:pt x="7069835" y="1347216"/>
                  </a:lnTo>
                </a:path>
                <a:path w="7672070" h="1572895">
                  <a:moveTo>
                    <a:pt x="7359396" y="1347216"/>
                  </a:moveTo>
                  <a:lnTo>
                    <a:pt x="7671815" y="1347216"/>
                  </a:lnTo>
                </a:path>
                <a:path w="7672070" h="1572895">
                  <a:moveTo>
                    <a:pt x="0" y="1121664"/>
                  </a:moveTo>
                  <a:lnTo>
                    <a:pt x="312420" y="1121664"/>
                  </a:lnTo>
                </a:path>
                <a:path w="7672070" h="1572895">
                  <a:moveTo>
                    <a:pt x="601980" y="1121664"/>
                  </a:moveTo>
                  <a:lnTo>
                    <a:pt x="678180" y="1121664"/>
                  </a:lnTo>
                </a:path>
                <a:path w="7672070" h="1572895">
                  <a:moveTo>
                    <a:pt x="964692" y="1121664"/>
                  </a:moveTo>
                  <a:lnTo>
                    <a:pt x="1592580" y="1121664"/>
                  </a:lnTo>
                </a:path>
                <a:path w="7672070" h="1572895">
                  <a:moveTo>
                    <a:pt x="1879091" y="1121664"/>
                  </a:moveTo>
                  <a:lnTo>
                    <a:pt x="1955291" y="1121664"/>
                  </a:lnTo>
                </a:path>
                <a:path w="7672070" h="1572895">
                  <a:moveTo>
                    <a:pt x="2241804" y="1121664"/>
                  </a:moveTo>
                  <a:lnTo>
                    <a:pt x="2869692" y="1121664"/>
                  </a:lnTo>
                </a:path>
                <a:path w="7672070" h="1572895">
                  <a:moveTo>
                    <a:pt x="3159252" y="1121664"/>
                  </a:moveTo>
                  <a:lnTo>
                    <a:pt x="3235452" y="1121664"/>
                  </a:lnTo>
                </a:path>
                <a:path w="7672070" h="1572895">
                  <a:moveTo>
                    <a:pt x="3521964" y="1121664"/>
                  </a:moveTo>
                  <a:lnTo>
                    <a:pt x="5430012" y="1121664"/>
                  </a:lnTo>
                </a:path>
                <a:path w="7672070" h="1572895">
                  <a:moveTo>
                    <a:pt x="5716524" y="1121664"/>
                  </a:moveTo>
                  <a:lnTo>
                    <a:pt x="5792724" y="1121664"/>
                  </a:lnTo>
                </a:path>
                <a:path w="7672070" h="1572895">
                  <a:moveTo>
                    <a:pt x="6079236" y="1121664"/>
                  </a:moveTo>
                  <a:lnTo>
                    <a:pt x="7671815" y="1121664"/>
                  </a:lnTo>
                </a:path>
                <a:path w="7672070" h="1572895">
                  <a:moveTo>
                    <a:pt x="0" y="899160"/>
                  </a:moveTo>
                  <a:lnTo>
                    <a:pt x="312420" y="899160"/>
                  </a:lnTo>
                </a:path>
                <a:path w="7672070" h="1572895">
                  <a:moveTo>
                    <a:pt x="601980" y="899160"/>
                  </a:moveTo>
                  <a:lnTo>
                    <a:pt x="678180" y="899160"/>
                  </a:lnTo>
                </a:path>
                <a:path w="7672070" h="1572895">
                  <a:moveTo>
                    <a:pt x="964692" y="899160"/>
                  </a:moveTo>
                  <a:lnTo>
                    <a:pt x="1592580" y="899160"/>
                  </a:lnTo>
                </a:path>
                <a:path w="7672070" h="1572895">
                  <a:moveTo>
                    <a:pt x="1879091" y="899160"/>
                  </a:moveTo>
                  <a:lnTo>
                    <a:pt x="1955291" y="899160"/>
                  </a:lnTo>
                </a:path>
                <a:path w="7672070" h="1572895">
                  <a:moveTo>
                    <a:pt x="2241804" y="899160"/>
                  </a:moveTo>
                  <a:lnTo>
                    <a:pt x="2869692" y="899160"/>
                  </a:lnTo>
                </a:path>
                <a:path w="7672070" h="1572895">
                  <a:moveTo>
                    <a:pt x="3159252" y="899160"/>
                  </a:moveTo>
                  <a:lnTo>
                    <a:pt x="3235452" y="899160"/>
                  </a:lnTo>
                </a:path>
                <a:path w="7672070" h="1572895">
                  <a:moveTo>
                    <a:pt x="3521964" y="899160"/>
                  </a:moveTo>
                  <a:lnTo>
                    <a:pt x="5430012" y="899160"/>
                  </a:lnTo>
                </a:path>
                <a:path w="7672070" h="1572895">
                  <a:moveTo>
                    <a:pt x="5716524" y="899160"/>
                  </a:moveTo>
                  <a:lnTo>
                    <a:pt x="5792724" y="899160"/>
                  </a:lnTo>
                </a:path>
                <a:path w="7672070" h="1572895">
                  <a:moveTo>
                    <a:pt x="6079236" y="899160"/>
                  </a:moveTo>
                  <a:lnTo>
                    <a:pt x="7671815" y="899160"/>
                  </a:lnTo>
                </a:path>
                <a:path w="7672070" h="1572895">
                  <a:moveTo>
                    <a:pt x="0" y="673607"/>
                  </a:moveTo>
                  <a:lnTo>
                    <a:pt x="312420" y="673607"/>
                  </a:lnTo>
                </a:path>
                <a:path w="7672070" h="1572895">
                  <a:moveTo>
                    <a:pt x="601980" y="673607"/>
                  </a:moveTo>
                  <a:lnTo>
                    <a:pt x="678180" y="673607"/>
                  </a:lnTo>
                </a:path>
                <a:path w="7672070" h="1572895">
                  <a:moveTo>
                    <a:pt x="964692" y="673607"/>
                  </a:moveTo>
                  <a:lnTo>
                    <a:pt x="1955291" y="673607"/>
                  </a:lnTo>
                </a:path>
                <a:path w="7672070" h="1572895">
                  <a:moveTo>
                    <a:pt x="2241804" y="673607"/>
                  </a:moveTo>
                  <a:lnTo>
                    <a:pt x="5430012" y="673607"/>
                  </a:lnTo>
                </a:path>
                <a:path w="7672070" h="1572895">
                  <a:moveTo>
                    <a:pt x="5716524" y="673607"/>
                  </a:moveTo>
                  <a:lnTo>
                    <a:pt x="5792724" y="673607"/>
                  </a:lnTo>
                </a:path>
                <a:path w="7672070" h="1572895">
                  <a:moveTo>
                    <a:pt x="6079236" y="673607"/>
                  </a:moveTo>
                  <a:lnTo>
                    <a:pt x="7671815" y="673607"/>
                  </a:lnTo>
                </a:path>
                <a:path w="7672070" h="1572895">
                  <a:moveTo>
                    <a:pt x="0" y="448056"/>
                  </a:moveTo>
                  <a:lnTo>
                    <a:pt x="312420" y="448056"/>
                  </a:lnTo>
                </a:path>
                <a:path w="7672070" h="1572895">
                  <a:moveTo>
                    <a:pt x="601980" y="448056"/>
                  </a:moveTo>
                  <a:lnTo>
                    <a:pt x="678180" y="448056"/>
                  </a:lnTo>
                </a:path>
                <a:path w="7672070" h="1572895">
                  <a:moveTo>
                    <a:pt x="964692" y="448056"/>
                  </a:moveTo>
                  <a:lnTo>
                    <a:pt x="5430012" y="448056"/>
                  </a:lnTo>
                </a:path>
                <a:path w="7672070" h="1572895">
                  <a:moveTo>
                    <a:pt x="5716524" y="448056"/>
                  </a:moveTo>
                  <a:lnTo>
                    <a:pt x="5792724" y="448056"/>
                  </a:lnTo>
                </a:path>
                <a:path w="7672070" h="1572895">
                  <a:moveTo>
                    <a:pt x="6079236" y="448056"/>
                  </a:moveTo>
                  <a:lnTo>
                    <a:pt x="7671815" y="448056"/>
                  </a:lnTo>
                </a:path>
                <a:path w="7672070" h="1572895">
                  <a:moveTo>
                    <a:pt x="0" y="225551"/>
                  </a:moveTo>
                  <a:lnTo>
                    <a:pt x="5792724" y="225551"/>
                  </a:lnTo>
                </a:path>
                <a:path w="7672070" h="1572895">
                  <a:moveTo>
                    <a:pt x="6079236" y="225551"/>
                  </a:moveTo>
                  <a:lnTo>
                    <a:pt x="7671815" y="225551"/>
                  </a:lnTo>
                </a:path>
                <a:path w="7672070" h="1572895">
                  <a:moveTo>
                    <a:pt x="0" y="0"/>
                  </a:moveTo>
                  <a:lnTo>
                    <a:pt x="767181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96112" y="2813303"/>
              <a:ext cx="6681470" cy="1460500"/>
            </a:xfrm>
            <a:custGeom>
              <a:avLst/>
              <a:gdLst/>
              <a:ahLst/>
              <a:cxnLst/>
              <a:rect l="l" t="t" r="r" b="b"/>
              <a:pathLst>
                <a:path w="6681470" h="1460500">
                  <a:moveTo>
                    <a:pt x="289560" y="0"/>
                  </a:moveTo>
                  <a:lnTo>
                    <a:pt x="0" y="0"/>
                  </a:lnTo>
                  <a:lnTo>
                    <a:pt x="0" y="1459992"/>
                  </a:lnTo>
                  <a:lnTo>
                    <a:pt x="289560" y="1459992"/>
                  </a:lnTo>
                  <a:lnTo>
                    <a:pt x="289560" y="0"/>
                  </a:lnTo>
                  <a:close/>
                </a:path>
                <a:path w="6681470" h="1460500">
                  <a:moveTo>
                    <a:pt x="1566672" y="448056"/>
                  </a:moveTo>
                  <a:lnTo>
                    <a:pt x="1280160" y="448056"/>
                  </a:lnTo>
                  <a:lnTo>
                    <a:pt x="1280160" y="1459992"/>
                  </a:lnTo>
                  <a:lnTo>
                    <a:pt x="1566672" y="1459992"/>
                  </a:lnTo>
                  <a:lnTo>
                    <a:pt x="1566672" y="448056"/>
                  </a:lnTo>
                  <a:close/>
                </a:path>
                <a:path w="6681470" h="1460500">
                  <a:moveTo>
                    <a:pt x="2846832" y="344424"/>
                  </a:moveTo>
                  <a:lnTo>
                    <a:pt x="2557272" y="344424"/>
                  </a:lnTo>
                  <a:lnTo>
                    <a:pt x="2557272" y="1459992"/>
                  </a:lnTo>
                  <a:lnTo>
                    <a:pt x="2846832" y="1459992"/>
                  </a:lnTo>
                  <a:lnTo>
                    <a:pt x="2846832" y="344424"/>
                  </a:lnTo>
                  <a:close/>
                </a:path>
                <a:path w="6681470" h="1460500">
                  <a:moveTo>
                    <a:pt x="4123944" y="1292352"/>
                  </a:moveTo>
                  <a:lnTo>
                    <a:pt x="3837432" y="1292352"/>
                  </a:lnTo>
                  <a:lnTo>
                    <a:pt x="3837432" y="1459992"/>
                  </a:lnTo>
                  <a:lnTo>
                    <a:pt x="4123944" y="1459992"/>
                  </a:lnTo>
                  <a:lnTo>
                    <a:pt x="4123944" y="1292352"/>
                  </a:lnTo>
                  <a:close/>
                </a:path>
                <a:path w="6681470" h="1460500">
                  <a:moveTo>
                    <a:pt x="5404104" y="64008"/>
                  </a:moveTo>
                  <a:lnTo>
                    <a:pt x="5117592" y="64008"/>
                  </a:lnTo>
                  <a:lnTo>
                    <a:pt x="5117592" y="1459992"/>
                  </a:lnTo>
                  <a:lnTo>
                    <a:pt x="5404104" y="1459992"/>
                  </a:lnTo>
                  <a:lnTo>
                    <a:pt x="5404104" y="64008"/>
                  </a:lnTo>
                  <a:close/>
                </a:path>
                <a:path w="6681470" h="1460500">
                  <a:moveTo>
                    <a:pt x="6681216" y="944880"/>
                  </a:moveTo>
                  <a:lnTo>
                    <a:pt x="6394704" y="944880"/>
                  </a:lnTo>
                  <a:lnTo>
                    <a:pt x="6394704" y="1459992"/>
                  </a:lnTo>
                  <a:lnTo>
                    <a:pt x="6681216" y="1459992"/>
                  </a:lnTo>
                  <a:lnTo>
                    <a:pt x="6681216" y="94488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61872" y="2670047"/>
              <a:ext cx="6681470" cy="1603375"/>
            </a:xfrm>
            <a:custGeom>
              <a:avLst/>
              <a:gdLst/>
              <a:ahLst/>
              <a:cxnLst/>
              <a:rect l="l" t="t" r="r" b="b"/>
              <a:pathLst>
                <a:path w="6681470" h="1603375">
                  <a:moveTo>
                    <a:pt x="286512" y="219456"/>
                  </a:moveTo>
                  <a:lnTo>
                    <a:pt x="0" y="219456"/>
                  </a:lnTo>
                  <a:lnTo>
                    <a:pt x="0" y="1603248"/>
                  </a:lnTo>
                  <a:lnTo>
                    <a:pt x="286512" y="1603248"/>
                  </a:lnTo>
                  <a:lnTo>
                    <a:pt x="286512" y="219456"/>
                  </a:lnTo>
                  <a:close/>
                </a:path>
                <a:path w="6681470" h="1603375">
                  <a:moveTo>
                    <a:pt x="1563624" y="426720"/>
                  </a:moveTo>
                  <a:lnTo>
                    <a:pt x="1277112" y="426720"/>
                  </a:lnTo>
                  <a:lnTo>
                    <a:pt x="1277112" y="1603248"/>
                  </a:lnTo>
                  <a:lnTo>
                    <a:pt x="1563624" y="1603248"/>
                  </a:lnTo>
                  <a:lnTo>
                    <a:pt x="1563624" y="426720"/>
                  </a:lnTo>
                  <a:close/>
                </a:path>
                <a:path w="6681470" h="1603375">
                  <a:moveTo>
                    <a:pt x="2843784" y="533400"/>
                  </a:moveTo>
                  <a:lnTo>
                    <a:pt x="2557272" y="533400"/>
                  </a:lnTo>
                  <a:lnTo>
                    <a:pt x="2557272" y="1603248"/>
                  </a:lnTo>
                  <a:lnTo>
                    <a:pt x="2843784" y="1603248"/>
                  </a:lnTo>
                  <a:lnTo>
                    <a:pt x="2843784" y="533400"/>
                  </a:lnTo>
                  <a:close/>
                </a:path>
                <a:path w="6681470" h="1603375">
                  <a:moveTo>
                    <a:pt x="4123944" y="1389888"/>
                  </a:moveTo>
                  <a:lnTo>
                    <a:pt x="3834384" y="1389888"/>
                  </a:lnTo>
                  <a:lnTo>
                    <a:pt x="3834384" y="1603248"/>
                  </a:lnTo>
                  <a:lnTo>
                    <a:pt x="4123944" y="1603248"/>
                  </a:lnTo>
                  <a:lnTo>
                    <a:pt x="4123944" y="1389888"/>
                  </a:lnTo>
                  <a:close/>
                </a:path>
                <a:path w="6681470" h="1603375">
                  <a:moveTo>
                    <a:pt x="5401056" y="0"/>
                  </a:moveTo>
                  <a:lnTo>
                    <a:pt x="5114544" y="0"/>
                  </a:lnTo>
                  <a:lnTo>
                    <a:pt x="5114544" y="1603248"/>
                  </a:lnTo>
                  <a:lnTo>
                    <a:pt x="5401056" y="1603248"/>
                  </a:lnTo>
                  <a:lnTo>
                    <a:pt x="5401056" y="0"/>
                  </a:lnTo>
                  <a:close/>
                </a:path>
                <a:path w="6681470" h="1603375">
                  <a:moveTo>
                    <a:pt x="6681216" y="1042416"/>
                  </a:moveTo>
                  <a:lnTo>
                    <a:pt x="6391656" y="1042416"/>
                  </a:lnTo>
                  <a:lnTo>
                    <a:pt x="6391656" y="1603248"/>
                  </a:lnTo>
                  <a:lnTo>
                    <a:pt x="6681216" y="1603248"/>
                  </a:lnTo>
                  <a:lnTo>
                    <a:pt x="6681216" y="1042416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3691" y="4271771"/>
              <a:ext cx="7672070" cy="0"/>
            </a:xfrm>
            <a:custGeom>
              <a:avLst/>
              <a:gdLst/>
              <a:ahLst/>
              <a:cxnLst/>
              <a:rect l="l" t="t" r="r" b="b"/>
              <a:pathLst>
                <a:path w="7672070">
                  <a:moveTo>
                    <a:pt x="0" y="0"/>
                  </a:moveTo>
                  <a:lnTo>
                    <a:pt x="767181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02309" y="2628391"/>
            <a:ext cx="2800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1605" y="3078302"/>
            <a:ext cx="2800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45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3544" y="2974289"/>
            <a:ext cx="2743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3295" y="3921353"/>
            <a:ext cx="2101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4753" y="2691764"/>
            <a:ext cx="2673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04023" y="3575430"/>
            <a:ext cx="2673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81811" y="2707004"/>
            <a:ext cx="24637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8889" y="2912186"/>
            <a:ext cx="27114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30828" y="3019120"/>
            <a:ext cx="2647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34483" y="3875328"/>
            <a:ext cx="2190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04228" y="2484881"/>
            <a:ext cx="23685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65211" y="3529710"/>
            <a:ext cx="27051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7087" y="4311253"/>
            <a:ext cx="1291590" cy="257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4820" marR="5080" indent="-452755">
              <a:lnSpc>
                <a:spcPct val="108600"/>
              </a:lnSpc>
              <a:spcBef>
                <a:spcPts val="100"/>
              </a:spcBef>
            </a:pPr>
            <a:r>
              <a:rPr sz="7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franja</a:t>
            </a:r>
            <a:r>
              <a:rPr sz="7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me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motivó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a </a:t>
            </a:r>
            <a:r>
              <a:rPr sz="700" spc="-17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ir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a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88617" y="4427077"/>
            <a:ext cx="3535045" cy="257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6730" marR="5080" indent="-494665">
              <a:lnSpc>
                <a:spcPct val="108600"/>
              </a:lnSpc>
              <a:spcBef>
                <a:spcPts val="100"/>
              </a:spcBef>
              <a:tabLst>
                <a:tab pos="2819400" algn="l"/>
              </a:tabLst>
            </a:pP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personas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de mi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entorno</a:t>
            </a:r>
            <a:r>
              <a:rPr sz="7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7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ir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700" spc="170" dirty="0">
                <a:solidFill>
                  <a:srgbClr val="585858"/>
                </a:solidFill>
                <a:latin typeface="Microsoft Sans Serif"/>
                <a:cs typeface="Microsoft Sans Serif"/>
              </a:rPr>
              <a:t> 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decidir</a:t>
            </a:r>
            <a:r>
              <a:rPr sz="7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por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qué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opción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	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decisión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700" spc="-4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voto. </a:t>
            </a:r>
            <a:r>
              <a:rPr sz="700" spc="-17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32813" y="4320641"/>
            <a:ext cx="498348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7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motivó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700" spc="235" dirty="0">
                <a:solidFill>
                  <a:srgbClr val="585858"/>
                </a:solidFill>
                <a:latin typeface="Microsoft Sans Serif"/>
                <a:cs typeface="Microsoft Sans Serif"/>
              </a:rPr>
              <a:t>  </a:t>
            </a:r>
            <a:r>
              <a:rPr sz="7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me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ayudó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700" spc="38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cambió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mi   </a:t>
            </a:r>
            <a:r>
              <a:rPr sz="700" spc="17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Durante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los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últimos</a:t>
            </a: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días,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he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25414" y="4427077"/>
            <a:ext cx="122682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8600"/>
              </a:lnSpc>
              <a:spcBef>
                <a:spcPts val="100"/>
              </a:spcBef>
            </a:pP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comentado </a:t>
            </a:r>
            <a:r>
              <a:rPr sz="7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700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 </a:t>
            </a:r>
            <a:r>
              <a:rPr sz="700" spc="-17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con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mi </a:t>
            </a:r>
            <a:r>
              <a:rPr sz="7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familia,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amigos </a:t>
            </a:r>
            <a:r>
              <a:rPr sz="700" spc="35" dirty="0">
                <a:solidFill>
                  <a:srgbClr val="585858"/>
                </a:solidFill>
                <a:latin typeface="Microsoft Sans Serif"/>
                <a:cs typeface="Microsoft Sans Serif"/>
              </a:rPr>
              <a:t>y </a:t>
            </a:r>
            <a:r>
              <a:rPr sz="700" spc="4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conocidos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57770" y="4311253"/>
            <a:ext cx="1120775" cy="257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0485">
              <a:lnSpc>
                <a:spcPct val="108600"/>
              </a:lnSpc>
              <a:spcBef>
                <a:spcPts val="100"/>
              </a:spcBef>
            </a:pPr>
            <a:r>
              <a:rPr sz="7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He </a:t>
            </a:r>
            <a:r>
              <a:rPr sz="7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comentado </a:t>
            </a:r>
            <a:r>
              <a:rPr sz="7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franja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electoral</a:t>
            </a:r>
            <a:r>
              <a:rPr sz="7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7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redes</a:t>
            </a:r>
            <a:r>
              <a:rPr sz="7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7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sociales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77439" y="220370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19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48814" y="2148077"/>
            <a:ext cx="19024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H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m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b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re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100" dirty="0">
                <a:solidFill>
                  <a:srgbClr val="585858"/>
                </a:solidFill>
                <a:latin typeface="Microsoft Sans Serif"/>
                <a:cs typeface="Microsoft Sans Serif"/>
              </a:rPr>
              <a:t>%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o+Mu</a:t>
            </a:r>
            <a:r>
              <a:rPr sz="800" spc="40" dirty="0">
                <a:solidFill>
                  <a:srgbClr val="585858"/>
                </a:solidFill>
                <a:latin typeface="Microsoft Sans Serif"/>
                <a:cs typeface="Microsoft Sans Serif"/>
              </a:rPr>
              <a:t>y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 a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36008" y="220370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60960" y="0"/>
                </a:moveTo>
                <a:lnTo>
                  <a:pt x="0" y="0"/>
                </a:lnTo>
                <a:lnTo>
                  <a:pt x="0" y="57912"/>
                </a:lnTo>
                <a:lnTo>
                  <a:pt x="60960" y="57912"/>
                </a:lnTo>
                <a:lnTo>
                  <a:pt x="60960" y="0"/>
                </a:lnTo>
                <a:close/>
              </a:path>
            </a:pathLst>
          </a:custGeom>
          <a:solidFill>
            <a:srgbClr val="FF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709921" y="2148077"/>
            <a:ext cx="18078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r </a:t>
            </a:r>
            <a:r>
              <a:rPr sz="800" spc="-100" dirty="0">
                <a:solidFill>
                  <a:srgbClr val="585858"/>
                </a:solidFill>
                <a:latin typeface="Microsoft Sans Serif"/>
                <a:cs typeface="Microsoft Sans Serif"/>
              </a:rPr>
              <a:t>%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+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</a:t>
            </a:r>
            <a:r>
              <a:rPr sz="800" spc="40" dirty="0">
                <a:solidFill>
                  <a:srgbClr val="585858"/>
                </a:solidFill>
                <a:latin typeface="Microsoft Sans Serif"/>
                <a:cs typeface="Microsoft Sans Serif"/>
              </a:rPr>
              <a:t>y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d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1386" y="174701"/>
            <a:ext cx="8055609" cy="15284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0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  <a:p>
            <a:pPr marL="147955" algn="just">
              <a:lnSpc>
                <a:spcPct val="100000"/>
              </a:lnSpc>
              <a:spcBef>
                <a:spcPts val="1360"/>
              </a:spcBef>
            </a:pP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P7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14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</a:t>
            </a:r>
            <a:endParaRPr sz="1000">
              <a:latin typeface="Arial"/>
              <a:cs typeface="Arial"/>
            </a:endParaRPr>
          </a:p>
          <a:p>
            <a:pPr marL="147955" algn="just">
              <a:lnSpc>
                <a:spcPct val="100000"/>
              </a:lnSpc>
            </a:pP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r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m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c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io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s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(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: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25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2</a:t>
            </a:r>
            <a:r>
              <a:rPr sz="1000" b="1" spc="55" dirty="0">
                <a:solidFill>
                  <a:srgbClr val="4BB691"/>
                </a:solidFill>
                <a:latin typeface="Arial"/>
                <a:cs typeface="Arial"/>
              </a:rPr>
              <a:t>9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47955" marR="68580" algn="just">
              <a:lnSpc>
                <a:spcPct val="100000"/>
              </a:lnSpc>
              <a:spcBef>
                <a:spcPts val="1035"/>
              </a:spcBef>
            </a:pPr>
            <a:r>
              <a:rPr sz="11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realizar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análisis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por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género,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puede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observar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si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bien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impactó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similar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manera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tanto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hombres como en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mujeres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pueden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pequeñas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diferencias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caso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hombres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Ellos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señalan,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un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pequeño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porcentaje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mayor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las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mujeres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motivó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ir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votar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ayudo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decidir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qué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opción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votar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446531" y="2967227"/>
              <a:ext cx="2192020" cy="1542415"/>
            </a:xfrm>
            <a:custGeom>
              <a:avLst/>
              <a:gdLst/>
              <a:ahLst/>
              <a:cxnLst/>
              <a:rect l="l" t="t" r="r" b="b"/>
              <a:pathLst>
                <a:path w="2192020" h="1542414">
                  <a:moveTo>
                    <a:pt x="0" y="1286255"/>
                  </a:moveTo>
                  <a:lnTo>
                    <a:pt x="2191512" y="1286255"/>
                  </a:lnTo>
                </a:path>
                <a:path w="2192020" h="1542414">
                  <a:moveTo>
                    <a:pt x="0" y="1030223"/>
                  </a:moveTo>
                  <a:lnTo>
                    <a:pt x="2191512" y="1030223"/>
                  </a:lnTo>
                </a:path>
                <a:path w="2192020" h="1542414">
                  <a:moveTo>
                    <a:pt x="0" y="771143"/>
                  </a:moveTo>
                  <a:lnTo>
                    <a:pt x="2191512" y="771143"/>
                  </a:lnTo>
                </a:path>
                <a:path w="2192020" h="1542414">
                  <a:moveTo>
                    <a:pt x="0" y="259079"/>
                  </a:moveTo>
                  <a:lnTo>
                    <a:pt x="2191512" y="259079"/>
                  </a:lnTo>
                </a:path>
                <a:path w="2192020" h="1542414">
                  <a:moveTo>
                    <a:pt x="0" y="0"/>
                  </a:moveTo>
                  <a:lnTo>
                    <a:pt x="2191512" y="0"/>
                  </a:lnTo>
                </a:path>
                <a:path w="2192020" h="1542414">
                  <a:moveTo>
                    <a:pt x="0" y="1542288"/>
                  </a:moveTo>
                  <a:lnTo>
                    <a:pt x="2191512" y="1542288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12291" y="2839212"/>
              <a:ext cx="1460500" cy="173990"/>
            </a:xfrm>
            <a:custGeom>
              <a:avLst/>
              <a:gdLst/>
              <a:ahLst/>
              <a:cxnLst/>
              <a:rect l="l" t="t" r="r" b="b"/>
              <a:pathLst>
                <a:path w="1460500" h="173989">
                  <a:moveTo>
                    <a:pt x="0" y="0"/>
                  </a:moveTo>
                  <a:lnTo>
                    <a:pt x="731520" y="88392"/>
                  </a:lnTo>
                  <a:lnTo>
                    <a:pt x="1459991" y="173736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2291" y="4021835"/>
              <a:ext cx="1460500" cy="9525"/>
            </a:xfrm>
            <a:custGeom>
              <a:avLst/>
              <a:gdLst/>
              <a:ahLst/>
              <a:cxnLst/>
              <a:rect l="l" t="t" r="r" b="b"/>
              <a:pathLst>
                <a:path w="1460500" h="9525">
                  <a:moveTo>
                    <a:pt x="-14287" y="4571"/>
                  </a:moveTo>
                  <a:lnTo>
                    <a:pt x="1474279" y="4571"/>
                  </a:lnTo>
                </a:path>
              </a:pathLst>
            </a:custGeom>
            <a:ln w="37718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2291" y="3918203"/>
              <a:ext cx="1460500" cy="182880"/>
            </a:xfrm>
            <a:custGeom>
              <a:avLst/>
              <a:gdLst/>
              <a:ahLst/>
              <a:cxnLst/>
              <a:rect l="l" t="t" r="r" b="b"/>
              <a:pathLst>
                <a:path w="1460500" h="182879">
                  <a:moveTo>
                    <a:pt x="0" y="182880"/>
                  </a:moveTo>
                  <a:lnTo>
                    <a:pt x="731520" y="94488"/>
                  </a:lnTo>
                  <a:lnTo>
                    <a:pt x="1459991" y="0"/>
                  </a:lnTo>
                </a:path>
              </a:pathLst>
            </a:custGeom>
            <a:ln w="2857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33831" y="2606801"/>
            <a:ext cx="22174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1775" algn="l"/>
                <a:tab pos="2204085" algn="l"/>
              </a:tabLst>
            </a:pPr>
            <a:r>
              <a:rPr sz="8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</a:t>
            </a:r>
            <a:r>
              <a:rPr sz="800" u="sng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65,0%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1825" y="2696717"/>
            <a:ext cx="2768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19629" y="2780538"/>
            <a:ext cx="3022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832" y="3789984"/>
            <a:ext cx="2857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98777" y="3789375"/>
            <a:ext cx="2857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2202" y="3799738"/>
            <a:ext cx="27686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0959" y="4567834"/>
            <a:ext cx="2171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 </a:t>
            </a:r>
            <a:r>
              <a:rPr sz="800" spc="11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3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821876" y="3306508"/>
            <a:ext cx="272415" cy="333375"/>
            <a:chOff x="2821876" y="3306508"/>
            <a:chExt cx="272415" cy="333375"/>
          </a:xfrm>
        </p:grpSpPr>
        <p:sp>
          <p:nvSpPr>
            <p:cNvPr id="15" name="object 15"/>
            <p:cNvSpPr/>
            <p:nvPr/>
          </p:nvSpPr>
          <p:spPr>
            <a:xfrm>
              <a:off x="2836164" y="3320795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36164" y="3625595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33831" y="3359911"/>
            <a:ext cx="223710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23770" algn="l"/>
              </a:tabLst>
            </a:pPr>
            <a:r>
              <a:rPr sz="7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94101" y="3234334"/>
            <a:ext cx="864869" cy="44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100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7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7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7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700" spc="-1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8064" y="3834435"/>
            <a:ext cx="1197610" cy="2686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08610" marR="30480" indent="-271145">
              <a:lnSpc>
                <a:spcPct val="108600"/>
              </a:lnSpc>
              <a:spcBef>
                <a:spcPts val="185"/>
              </a:spcBef>
              <a:tabLst>
                <a:tab pos="304800" algn="l"/>
              </a:tabLst>
            </a:pPr>
            <a:r>
              <a:rPr sz="1200" u="heavy" spc="-7" baseline="24305" dirty="0">
                <a:solidFill>
                  <a:srgbClr val="153878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	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7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7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 </a:t>
            </a:r>
            <a:r>
              <a:rPr sz="700" spc="-1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7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608385" y="2706433"/>
            <a:ext cx="2149475" cy="1807845"/>
            <a:chOff x="4608385" y="2706433"/>
            <a:chExt cx="2149475" cy="1807845"/>
          </a:xfrm>
        </p:grpSpPr>
        <p:sp>
          <p:nvSpPr>
            <p:cNvPr id="21" name="object 21"/>
            <p:cNvSpPr/>
            <p:nvPr/>
          </p:nvSpPr>
          <p:spPr>
            <a:xfrm>
              <a:off x="4613147" y="2711195"/>
              <a:ext cx="2139950" cy="1798320"/>
            </a:xfrm>
            <a:custGeom>
              <a:avLst/>
              <a:gdLst/>
              <a:ahLst/>
              <a:cxnLst/>
              <a:rect l="l" t="t" r="r" b="b"/>
              <a:pathLst>
                <a:path w="2139950" h="1798320">
                  <a:moveTo>
                    <a:pt x="0" y="1499615"/>
                  </a:moveTo>
                  <a:lnTo>
                    <a:pt x="2139696" y="1499615"/>
                  </a:lnTo>
                </a:path>
                <a:path w="2139950" h="1798320">
                  <a:moveTo>
                    <a:pt x="0" y="1200911"/>
                  </a:moveTo>
                  <a:lnTo>
                    <a:pt x="2139696" y="1200911"/>
                  </a:lnTo>
                </a:path>
                <a:path w="2139950" h="1798320">
                  <a:moveTo>
                    <a:pt x="0" y="899159"/>
                  </a:moveTo>
                  <a:lnTo>
                    <a:pt x="2139696" y="899159"/>
                  </a:lnTo>
                </a:path>
                <a:path w="2139950" h="1798320">
                  <a:moveTo>
                    <a:pt x="0" y="298703"/>
                  </a:moveTo>
                  <a:lnTo>
                    <a:pt x="2139696" y="298703"/>
                  </a:lnTo>
                </a:path>
                <a:path w="2139950" h="1798320">
                  <a:moveTo>
                    <a:pt x="0" y="0"/>
                  </a:moveTo>
                  <a:lnTo>
                    <a:pt x="2139696" y="0"/>
                  </a:lnTo>
                </a:path>
                <a:path w="2139950" h="1798320">
                  <a:moveTo>
                    <a:pt x="0" y="1798320"/>
                  </a:moveTo>
                  <a:lnTo>
                    <a:pt x="2139696" y="179832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69763" y="2939795"/>
              <a:ext cx="1426845" cy="222885"/>
            </a:xfrm>
            <a:custGeom>
              <a:avLst/>
              <a:gdLst/>
              <a:ahLst/>
              <a:cxnLst/>
              <a:rect l="l" t="t" r="r" b="b"/>
              <a:pathLst>
                <a:path w="1426845" h="222885">
                  <a:moveTo>
                    <a:pt x="0" y="222503"/>
                  </a:moveTo>
                  <a:lnTo>
                    <a:pt x="713232" y="0"/>
                  </a:lnTo>
                  <a:lnTo>
                    <a:pt x="1426464" y="15240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69763" y="3430523"/>
              <a:ext cx="1426845" cy="243840"/>
            </a:xfrm>
            <a:custGeom>
              <a:avLst/>
              <a:gdLst/>
              <a:ahLst/>
              <a:cxnLst/>
              <a:rect l="l" t="t" r="r" b="b"/>
              <a:pathLst>
                <a:path w="1426845" h="243839">
                  <a:moveTo>
                    <a:pt x="0" y="0"/>
                  </a:moveTo>
                  <a:lnTo>
                    <a:pt x="713232" y="243840"/>
                  </a:lnTo>
                  <a:lnTo>
                    <a:pt x="1426464" y="207263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69763" y="3805427"/>
              <a:ext cx="1426845" cy="134620"/>
            </a:xfrm>
            <a:custGeom>
              <a:avLst/>
              <a:gdLst/>
              <a:ahLst/>
              <a:cxnLst/>
              <a:rect l="l" t="t" r="r" b="b"/>
              <a:pathLst>
                <a:path w="1426845" h="134620">
                  <a:moveTo>
                    <a:pt x="0" y="134112"/>
                  </a:moveTo>
                  <a:lnTo>
                    <a:pt x="713232" y="112776"/>
                  </a:lnTo>
                  <a:lnTo>
                    <a:pt x="1426464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810505" y="2929508"/>
            <a:ext cx="3136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4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30088" y="2707639"/>
            <a:ext cx="3016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46621" y="2860294"/>
            <a:ext cx="2952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4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00447" y="3199638"/>
            <a:ext cx="21653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2250" algn="l"/>
                <a:tab pos="2152015" algn="l"/>
              </a:tabLst>
            </a:pPr>
            <a:r>
              <a:rPr sz="8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36,0%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33135" y="3443985"/>
            <a:ext cx="2952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58814" y="3404996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155" dirty="0">
                <a:solidFill>
                  <a:srgbClr val="153878"/>
                </a:solidFill>
                <a:latin typeface="Microsoft Sans Serif"/>
                <a:cs typeface="Microsoft Sans Serif"/>
              </a:rPr>
              <a:t>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43296" y="3943299"/>
            <a:ext cx="3054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85" dirty="0">
                <a:solidFill>
                  <a:srgbClr val="153878"/>
                </a:solidFill>
                <a:latin typeface="Arial"/>
                <a:cs typeface="Arial"/>
              </a:rPr>
              <a:t>1</a:t>
            </a:r>
            <a:r>
              <a:rPr sz="800" b="1" spc="10" dirty="0">
                <a:solidFill>
                  <a:srgbClr val="153878"/>
                </a:solidFill>
                <a:latin typeface="Arial"/>
                <a:cs typeface="Arial"/>
              </a:rPr>
              <a:t>9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100" dirty="0">
                <a:solidFill>
                  <a:srgbClr val="153878"/>
                </a:solidFill>
                <a:latin typeface="Arial"/>
                <a:cs typeface="Arial"/>
              </a:rPr>
              <a:t>0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40704" y="3880815"/>
            <a:ext cx="2990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85" dirty="0">
                <a:solidFill>
                  <a:srgbClr val="153878"/>
                </a:solidFill>
                <a:latin typeface="Arial"/>
                <a:cs typeface="Arial"/>
              </a:rPr>
              <a:t>1</a:t>
            </a:r>
            <a:r>
              <a:rPr sz="800" b="1" spc="10" dirty="0">
                <a:solidFill>
                  <a:srgbClr val="153878"/>
                </a:solidFill>
                <a:latin typeface="Arial"/>
                <a:cs typeface="Arial"/>
              </a:rPr>
              <a:t>9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50" dirty="0">
                <a:solidFill>
                  <a:srgbClr val="153878"/>
                </a:solidFill>
                <a:latin typeface="Arial"/>
                <a:cs typeface="Arial"/>
              </a:rPr>
              <a:t>8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89953" y="3726891"/>
            <a:ext cx="32067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5" dirty="0">
                <a:solidFill>
                  <a:srgbClr val="153878"/>
                </a:solidFill>
                <a:latin typeface="Arial"/>
                <a:cs typeface="Arial"/>
              </a:rPr>
              <a:t>2</a:t>
            </a: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20" dirty="0">
                <a:solidFill>
                  <a:srgbClr val="153878"/>
                </a:solidFill>
                <a:latin typeface="Arial"/>
                <a:cs typeface="Arial"/>
              </a:rPr>
              <a:t>6%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17465" y="4567834"/>
            <a:ext cx="21367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</a:t>
            </a:r>
            <a:r>
              <a:rPr sz="800" spc="229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1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950964" y="362559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912864" y="3245611"/>
            <a:ext cx="1268095" cy="8655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09245" marR="36195" indent="-271780">
              <a:lnSpc>
                <a:spcPts val="919"/>
              </a:lnSpc>
              <a:spcBef>
                <a:spcPts val="155"/>
              </a:spcBef>
              <a:tabLst>
                <a:tab pos="304800" algn="l"/>
              </a:tabLst>
            </a:pPr>
            <a:r>
              <a:rPr sz="1200" u="heavy" spc="-7" baseline="24305" dirty="0">
                <a:solidFill>
                  <a:srgbClr val="153878"/>
                </a:solidFill>
                <a:uFill>
                  <a:solidFill>
                    <a:srgbClr val="4BB691"/>
                  </a:solidFill>
                </a:uFill>
                <a:latin typeface="Microsoft Sans Serif"/>
                <a:cs typeface="Microsoft Sans Serif"/>
              </a:rPr>
              <a:t> 	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Muy </a:t>
            </a:r>
            <a:r>
              <a:rPr sz="800" dirty="0">
                <a:solidFill>
                  <a:srgbClr val="153878"/>
                </a:solidFill>
                <a:latin typeface="Arial MT"/>
                <a:cs typeface="Arial MT"/>
              </a:rPr>
              <a:t>de </a:t>
            </a:r>
            <a:r>
              <a:rPr sz="800" spc="-5" dirty="0">
                <a:solidFill>
                  <a:srgbClr val="153878"/>
                </a:solidFill>
                <a:latin typeface="Arial MT"/>
                <a:cs typeface="Arial MT"/>
              </a:rPr>
              <a:t>acuerdo/ 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De </a:t>
            </a:r>
            <a:r>
              <a:rPr sz="800" spc="-210" dirty="0">
                <a:solidFill>
                  <a:srgbClr val="153878"/>
                </a:solidFill>
                <a:latin typeface="Arial MT"/>
                <a:cs typeface="Arial MT"/>
              </a:rPr>
              <a:t> </a:t>
            </a:r>
            <a:r>
              <a:rPr sz="800" spc="-5" dirty="0">
                <a:solidFill>
                  <a:srgbClr val="153878"/>
                </a:solidFill>
                <a:latin typeface="Arial MT"/>
                <a:cs typeface="Arial MT"/>
              </a:rPr>
              <a:t>acuerdo</a:t>
            </a:r>
            <a:endParaRPr sz="800">
              <a:latin typeface="Arial MT"/>
              <a:cs typeface="Arial MT"/>
            </a:endParaRPr>
          </a:p>
          <a:p>
            <a:pPr marL="309245">
              <a:lnSpc>
                <a:spcPct val="100000"/>
              </a:lnSpc>
              <a:spcBef>
                <a:spcPts val="465"/>
              </a:spcBef>
            </a:pPr>
            <a:r>
              <a:rPr sz="800" spc="-5" dirty="0">
                <a:solidFill>
                  <a:srgbClr val="153878"/>
                </a:solidFill>
                <a:latin typeface="Arial MT"/>
                <a:cs typeface="Arial MT"/>
              </a:rPr>
              <a:t>Neutral</a:t>
            </a:r>
            <a:endParaRPr sz="800">
              <a:latin typeface="Arial MT"/>
              <a:cs typeface="Arial MT"/>
            </a:endParaRPr>
          </a:p>
          <a:p>
            <a:pPr marL="38100">
              <a:lnSpc>
                <a:spcPts val="955"/>
              </a:lnSpc>
              <a:spcBef>
                <a:spcPts val="459"/>
              </a:spcBef>
              <a:tabLst>
                <a:tab pos="302260" algn="l"/>
              </a:tabLst>
            </a:pPr>
            <a:r>
              <a:rPr sz="800" b="1" u="heavy" spc="-35" dirty="0">
                <a:solidFill>
                  <a:srgbClr val="153878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  <a:p>
            <a:pPr marL="309245">
              <a:lnSpc>
                <a:spcPts val="935"/>
              </a:lnSpc>
            </a:pP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Muy </a:t>
            </a:r>
            <a:r>
              <a:rPr sz="800" dirty="0">
                <a:solidFill>
                  <a:srgbClr val="153878"/>
                </a:solidFill>
                <a:latin typeface="Arial MT"/>
                <a:cs typeface="Arial MT"/>
              </a:rPr>
              <a:t>en</a:t>
            </a:r>
            <a:r>
              <a:rPr sz="800" spc="-10" dirty="0">
                <a:solidFill>
                  <a:srgbClr val="153878"/>
                </a:solidFill>
                <a:latin typeface="Arial MT"/>
                <a:cs typeface="Arial MT"/>
              </a:rPr>
              <a:t> </a:t>
            </a:r>
            <a:r>
              <a:rPr sz="800" spc="-5" dirty="0">
                <a:solidFill>
                  <a:srgbClr val="153878"/>
                </a:solidFill>
                <a:latin typeface="Arial MT"/>
                <a:cs typeface="Arial MT"/>
              </a:rPr>
              <a:t>desacuerdo/</a:t>
            </a:r>
            <a:endParaRPr sz="800">
              <a:latin typeface="Arial MT"/>
              <a:cs typeface="Arial MT"/>
            </a:endParaRPr>
          </a:p>
          <a:p>
            <a:pPr marL="309245">
              <a:lnSpc>
                <a:spcPts val="940"/>
              </a:lnSpc>
            </a:pPr>
            <a:r>
              <a:rPr sz="800" spc="-5" dirty="0">
                <a:solidFill>
                  <a:srgbClr val="153878"/>
                </a:solidFill>
                <a:latin typeface="Arial MT"/>
                <a:cs typeface="Arial MT"/>
              </a:rPr>
              <a:t>desacuerdo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45921" y="2209545"/>
            <a:ext cx="21831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75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0" dirty="0">
                <a:solidFill>
                  <a:srgbClr val="153878"/>
                </a:solidFill>
                <a:latin typeface="Arial"/>
                <a:cs typeface="Arial"/>
              </a:rPr>
              <a:t>f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nja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0" dirty="0">
                <a:solidFill>
                  <a:srgbClr val="153878"/>
                </a:solidFill>
                <a:latin typeface="Arial"/>
                <a:cs typeface="Arial"/>
              </a:rPr>
              <a:t>me</a:t>
            </a:r>
            <a:r>
              <a:rPr sz="11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mo</a:t>
            </a:r>
            <a:r>
              <a:rPr sz="1100" b="1" spc="85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-15" dirty="0">
                <a:solidFill>
                  <a:srgbClr val="153878"/>
                </a:solidFill>
                <a:latin typeface="Arial"/>
                <a:cs typeface="Arial"/>
              </a:rPr>
              <a:t>v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o</a:t>
            </a:r>
            <a:r>
              <a:rPr sz="11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153878"/>
                </a:solidFill>
                <a:latin typeface="Arial"/>
                <a:cs typeface="Arial"/>
              </a:rPr>
              <a:t>v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o</a:t>
            </a:r>
            <a:r>
              <a:rPr sz="1100" b="1" spc="85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67554" y="2209545"/>
            <a:ext cx="3604895" cy="3797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1545"/>
              </a:lnSpc>
              <a:spcBef>
                <a:spcPts val="90"/>
              </a:spcBef>
            </a:pPr>
            <a:r>
              <a:rPr sz="1350" b="1" spc="-320" dirty="0">
                <a:solidFill>
                  <a:srgbClr val="4BB691"/>
                </a:solidFill>
                <a:latin typeface="Verdana"/>
                <a:cs typeface="Verdana"/>
              </a:rPr>
              <a:t>|</a:t>
            </a:r>
            <a:r>
              <a:rPr sz="1350" b="1" spc="-22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100" b="1" spc="-6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1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153878"/>
                </a:solidFill>
                <a:latin typeface="Arial"/>
                <a:cs typeface="Arial"/>
              </a:rPr>
              <a:t>motivó</a:t>
            </a:r>
            <a:r>
              <a:rPr sz="11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personas</a:t>
            </a:r>
            <a:r>
              <a:rPr sz="11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mi</a:t>
            </a:r>
            <a:r>
              <a:rPr sz="1100" b="1" spc="-7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entorno</a:t>
            </a:r>
            <a:endParaRPr sz="1100">
              <a:latin typeface="Arial"/>
              <a:cs typeface="Arial"/>
            </a:endParaRPr>
          </a:p>
          <a:p>
            <a:pPr marL="2540" algn="ctr">
              <a:lnSpc>
                <a:spcPts val="1245"/>
              </a:lnSpc>
            </a:pP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153878"/>
                </a:solidFill>
                <a:latin typeface="Arial"/>
                <a:cs typeface="Arial"/>
              </a:rPr>
              <a:t>ir</a:t>
            </a:r>
            <a:r>
              <a:rPr sz="11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7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votar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1386" y="191261"/>
            <a:ext cx="8042909" cy="16351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3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Microsoft Sans Serif"/>
              <a:cs typeface="Microsoft Sans Serif"/>
            </a:endParaRPr>
          </a:p>
          <a:p>
            <a:pPr marL="135255" marR="5080" algn="just">
              <a:lnSpc>
                <a:spcPct val="100000"/>
              </a:lnSpc>
            </a:pP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P7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 </a:t>
            </a:r>
            <a:r>
              <a:rPr sz="1000" b="1" spc="-2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afirmaciones?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1295)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Arial"/>
              <a:cs typeface="Arial"/>
            </a:endParaRPr>
          </a:p>
          <a:p>
            <a:pPr marL="135255" marR="71120" algn="just">
              <a:lnSpc>
                <a:spcPct val="100000"/>
              </a:lnSpc>
              <a:spcBef>
                <a:spcPts val="5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Claro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electoral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motivó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las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personas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para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ir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votar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plebiscito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pero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si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medimos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progreso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respuestas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frente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afirmación, es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posible ver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descenso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importante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estar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acuerdo,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primera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obtiene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65%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ultima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semana</a:t>
            </a:r>
            <a:r>
              <a:rPr sz="1000" b="1" spc="-6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desciende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58,3%.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4151629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b="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5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25" dirty="0">
                <a:solidFill>
                  <a:srgbClr val="B7B7B7"/>
                </a:solidFill>
                <a:latin typeface="Verdana"/>
                <a:cs typeface="Verdana"/>
              </a:rPr>
              <a:t>encuesta</a:t>
            </a:r>
            <a:r>
              <a:rPr sz="1500" b="0" spc="-220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b="0" spc="-20" dirty="0">
                <a:solidFill>
                  <a:srgbClr val="B7B7B7"/>
                </a:solidFill>
                <a:latin typeface="Verdana"/>
                <a:cs typeface="Verdana"/>
              </a:rPr>
              <a:t>#FranjaElectoral2022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056" y="553669"/>
            <a:ext cx="1736089" cy="4248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-605" dirty="0">
                <a:solidFill>
                  <a:srgbClr val="4BB691"/>
                </a:solidFill>
                <a:latin typeface="Verdana"/>
                <a:cs typeface="Verdana"/>
              </a:rPr>
              <a:t>|</a:t>
            </a:r>
            <a:r>
              <a:rPr sz="2600" b="1" spc="-14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2600" b="1" spc="35" dirty="0">
                <a:solidFill>
                  <a:srgbClr val="163878"/>
                </a:solidFill>
                <a:latin typeface="Arial"/>
                <a:cs typeface="Arial"/>
              </a:rPr>
              <a:t>C</a:t>
            </a:r>
            <a:r>
              <a:rPr sz="2600" b="1" dirty="0">
                <a:solidFill>
                  <a:srgbClr val="163878"/>
                </a:solidFill>
                <a:latin typeface="Arial"/>
                <a:cs typeface="Arial"/>
              </a:rPr>
              <a:t>o</a:t>
            </a:r>
            <a:r>
              <a:rPr sz="2600" b="1" spc="-15" dirty="0">
                <a:solidFill>
                  <a:srgbClr val="163878"/>
                </a:solidFill>
                <a:latin typeface="Arial"/>
                <a:cs typeface="Arial"/>
              </a:rPr>
              <a:t>n</a:t>
            </a:r>
            <a:r>
              <a:rPr sz="2600" b="1" spc="114" dirty="0">
                <a:solidFill>
                  <a:srgbClr val="163878"/>
                </a:solidFill>
                <a:latin typeface="Arial"/>
                <a:cs typeface="Arial"/>
              </a:rPr>
              <a:t>te</a:t>
            </a:r>
            <a:r>
              <a:rPr sz="2600" b="1" spc="135" dirty="0">
                <a:solidFill>
                  <a:srgbClr val="163878"/>
                </a:solidFill>
                <a:latin typeface="Arial"/>
                <a:cs typeface="Arial"/>
              </a:rPr>
              <a:t>x</a:t>
            </a:r>
            <a:r>
              <a:rPr sz="2600" b="1" spc="114" dirty="0">
                <a:solidFill>
                  <a:srgbClr val="163878"/>
                </a:solidFill>
                <a:latin typeface="Arial"/>
                <a:cs typeface="Arial"/>
              </a:rPr>
              <a:t>to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4060" y="1980056"/>
            <a:ext cx="60140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  <a:buSzPct val="166666"/>
              <a:buFont typeface="Times New Roman"/>
              <a:buChar char="●"/>
              <a:tabLst>
                <a:tab pos="281305" algn="l"/>
              </a:tabLst>
            </a:pPr>
            <a:r>
              <a:rPr sz="1200" spc="-55" dirty="0">
                <a:solidFill>
                  <a:srgbClr val="163878"/>
                </a:solidFill>
                <a:latin typeface="Microsoft Sans Serif"/>
                <a:cs typeface="Microsoft Sans Serif"/>
              </a:rPr>
              <a:t>En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relación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a 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los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objetivos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estudio, 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el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CNTV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requiere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evaluar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franja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electoral </a:t>
            </a:r>
            <a:r>
              <a:rPr sz="1200" spc="-3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plebiscito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constitucional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próximo </a:t>
            </a:r>
            <a:r>
              <a:rPr sz="12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4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 septiembre </a:t>
            </a:r>
            <a:r>
              <a:rPr sz="12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2022,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mediante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una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encuesta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2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opinión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 pública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a</a:t>
            </a:r>
            <a:r>
              <a:rPr sz="1200" spc="28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ser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aplicada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durante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período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transmisión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la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misma,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entre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65" dirty="0">
                <a:solidFill>
                  <a:srgbClr val="163878"/>
                </a:solidFill>
                <a:latin typeface="Microsoft Sans Serif"/>
                <a:cs typeface="Microsoft Sans Serif"/>
              </a:rPr>
              <a:t>5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agosto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65" dirty="0">
                <a:solidFill>
                  <a:srgbClr val="163878"/>
                </a:solidFill>
                <a:latin typeface="Microsoft Sans Serif"/>
                <a:cs typeface="Microsoft Sans Serif"/>
              </a:rPr>
              <a:t>y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el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305" dirty="0">
                <a:solidFill>
                  <a:srgbClr val="163878"/>
                </a:solidFill>
                <a:latin typeface="Microsoft Sans Serif"/>
                <a:cs typeface="Microsoft Sans Serif"/>
              </a:rPr>
              <a:t>1</a:t>
            </a:r>
            <a:r>
              <a:rPr sz="1200" spc="-29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lang="es-CL" sz="1200" spc="-290" dirty="0" smtClean="0">
                <a:solidFill>
                  <a:srgbClr val="163878"/>
                </a:solidFill>
                <a:latin typeface="Microsoft Sans Serif"/>
                <a:cs typeface="Microsoft Sans Serif"/>
              </a:rPr>
              <a:t>           </a:t>
            </a:r>
            <a:r>
              <a:rPr sz="1200" spc="45" dirty="0" smtClean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200" spc="5" dirty="0" smtClean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septiembre.</a:t>
            </a:r>
            <a:endParaRPr sz="1200" dirty="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856" y="1101851"/>
            <a:ext cx="2343912" cy="3387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386" y="191261"/>
            <a:ext cx="3986529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1769" y="2743009"/>
            <a:ext cx="2326005" cy="1866264"/>
            <a:chOff x="441769" y="2743009"/>
            <a:chExt cx="2326005" cy="1866264"/>
          </a:xfrm>
        </p:grpSpPr>
        <p:sp>
          <p:nvSpPr>
            <p:cNvPr id="4" name="object 4"/>
            <p:cNvSpPr/>
            <p:nvPr/>
          </p:nvSpPr>
          <p:spPr>
            <a:xfrm>
              <a:off x="446531" y="2747772"/>
              <a:ext cx="2316480" cy="1856739"/>
            </a:xfrm>
            <a:custGeom>
              <a:avLst/>
              <a:gdLst/>
              <a:ahLst/>
              <a:cxnLst/>
              <a:rect l="l" t="t" r="r" b="b"/>
              <a:pathLst>
                <a:path w="2316480" h="1856739">
                  <a:moveTo>
                    <a:pt x="0" y="1548383"/>
                  </a:moveTo>
                  <a:lnTo>
                    <a:pt x="2316480" y="1548383"/>
                  </a:lnTo>
                </a:path>
                <a:path w="2316480" h="1856739">
                  <a:moveTo>
                    <a:pt x="0" y="1237488"/>
                  </a:moveTo>
                  <a:lnTo>
                    <a:pt x="2316480" y="1237488"/>
                  </a:lnTo>
                </a:path>
                <a:path w="2316480" h="1856739">
                  <a:moveTo>
                    <a:pt x="0" y="929639"/>
                  </a:moveTo>
                  <a:lnTo>
                    <a:pt x="2316480" y="929639"/>
                  </a:lnTo>
                </a:path>
                <a:path w="2316480" h="1856739">
                  <a:moveTo>
                    <a:pt x="0" y="618744"/>
                  </a:moveTo>
                  <a:lnTo>
                    <a:pt x="2316480" y="618744"/>
                  </a:lnTo>
                </a:path>
                <a:path w="2316480" h="1856739">
                  <a:moveTo>
                    <a:pt x="0" y="310895"/>
                  </a:moveTo>
                  <a:lnTo>
                    <a:pt x="2316480" y="310895"/>
                  </a:lnTo>
                </a:path>
                <a:path w="2316480" h="1856739">
                  <a:moveTo>
                    <a:pt x="0" y="0"/>
                  </a:moveTo>
                  <a:lnTo>
                    <a:pt x="2316480" y="0"/>
                  </a:lnTo>
                </a:path>
                <a:path w="2316480" h="1856739">
                  <a:moveTo>
                    <a:pt x="0" y="1856232"/>
                  </a:moveTo>
                  <a:lnTo>
                    <a:pt x="2316480" y="185623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3627" y="3070860"/>
              <a:ext cx="1542415" cy="302260"/>
            </a:xfrm>
            <a:custGeom>
              <a:avLst/>
              <a:gdLst/>
              <a:ahLst/>
              <a:cxnLst/>
              <a:rect l="l" t="t" r="r" b="b"/>
              <a:pathLst>
                <a:path w="1542414" h="302260">
                  <a:moveTo>
                    <a:pt x="0" y="0"/>
                  </a:moveTo>
                  <a:lnTo>
                    <a:pt x="771144" y="60959"/>
                  </a:lnTo>
                  <a:lnTo>
                    <a:pt x="1542288" y="301751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3627" y="3970019"/>
              <a:ext cx="1542415" cy="48895"/>
            </a:xfrm>
            <a:custGeom>
              <a:avLst/>
              <a:gdLst/>
              <a:ahLst/>
              <a:cxnLst/>
              <a:rect l="l" t="t" r="r" b="b"/>
              <a:pathLst>
                <a:path w="1542414" h="48895">
                  <a:moveTo>
                    <a:pt x="0" y="0"/>
                  </a:moveTo>
                  <a:lnTo>
                    <a:pt x="771144" y="0"/>
                  </a:lnTo>
                  <a:lnTo>
                    <a:pt x="1542288" y="48767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3627" y="3329940"/>
              <a:ext cx="1542415" cy="353695"/>
            </a:xfrm>
            <a:custGeom>
              <a:avLst/>
              <a:gdLst/>
              <a:ahLst/>
              <a:cxnLst/>
              <a:rect l="l" t="t" r="r" b="b"/>
              <a:pathLst>
                <a:path w="1542414" h="353695">
                  <a:moveTo>
                    <a:pt x="0" y="353567"/>
                  </a:moveTo>
                  <a:lnTo>
                    <a:pt x="771144" y="289559"/>
                  </a:lnTo>
                  <a:lnTo>
                    <a:pt x="1542288" y="0"/>
                  </a:lnTo>
                </a:path>
              </a:pathLst>
            </a:custGeom>
            <a:ln w="2857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7613" y="2838450"/>
            <a:ext cx="3295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800" b="1" spc="10" dirty="0">
                <a:solidFill>
                  <a:srgbClr val="153878"/>
                </a:solidFill>
                <a:latin typeface="Arial"/>
                <a:cs typeface="Arial"/>
              </a:rPr>
              <a:t>9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,6%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5513" y="2900298"/>
            <a:ext cx="3200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800" b="1" spc="-20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800" b="1" spc="-3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6%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3864" y="3141979"/>
            <a:ext cx="3263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30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800" b="1" spc="10" dirty="0">
                <a:solidFill>
                  <a:srgbClr val="153878"/>
                </a:solidFill>
                <a:latin typeface="Arial"/>
                <a:cs typeface="Arial"/>
              </a:rPr>
              <a:t>9</a:t>
            </a: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800" b="1" spc="50" dirty="0">
                <a:solidFill>
                  <a:srgbClr val="153878"/>
                </a:solidFill>
                <a:latin typeface="Arial"/>
                <a:cs typeface="Arial"/>
              </a:rPr>
              <a:t>8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7062" y="3737609"/>
            <a:ext cx="3136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48561" y="3738829"/>
            <a:ext cx="31051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20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8248" y="3787546"/>
            <a:ext cx="2768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18,9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1685" y="4662322"/>
            <a:ext cx="70485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7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60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4825" y="4662322"/>
            <a:ext cx="66230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17902" y="4662322"/>
            <a:ext cx="71628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22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946844" y="3330892"/>
            <a:ext cx="272415" cy="367030"/>
            <a:chOff x="2946844" y="3330892"/>
            <a:chExt cx="272415" cy="367030"/>
          </a:xfrm>
        </p:grpSpPr>
        <p:sp>
          <p:nvSpPr>
            <p:cNvPr id="18" name="object 18"/>
            <p:cNvSpPr/>
            <p:nvPr/>
          </p:nvSpPr>
          <p:spPr>
            <a:xfrm>
              <a:off x="2961132" y="334517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61132" y="3683507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804664" y="3259912"/>
            <a:ext cx="236537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52040" algn="l"/>
              </a:tabLst>
            </a:pPr>
            <a:r>
              <a:rPr sz="800" u="sng" spc="-5" dirty="0">
                <a:solidFill>
                  <a:srgbClr val="153878"/>
                </a:solidFill>
                <a:uFill>
                  <a:solidFill>
                    <a:srgbClr val="D9D9D9"/>
                  </a:solidFill>
                </a:uFill>
                <a:latin typeface="Microsoft Sans Serif"/>
                <a:cs typeface="Microsoft Sans Serif"/>
              </a:rPr>
              <a:t> 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18814" y="3248049"/>
            <a:ext cx="984250" cy="4972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61132" y="402183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218814" y="3925654"/>
            <a:ext cx="996315" cy="29019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812601" y="2752153"/>
            <a:ext cx="2326005" cy="1866264"/>
            <a:chOff x="4812601" y="2752153"/>
            <a:chExt cx="2326005" cy="1866264"/>
          </a:xfrm>
        </p:grpSpPr>
        <p:sp>
          <p:nvSpPr>
            <p:cNvPr id="25" name="object 25"/>
            <p:cNvSpPr/>
            <p:nvPr/>
          </p:nvSpPr>
          <p:spPr>
            <a:xfrm>
              <a:off x="4817364" y="2756916"/>
              <a:ext cx="2316480" cy="1856739"/>
            </a:xfrm>
            <a:custGeom>
              <a:avLst/>
              <a:gdLst/>
              <a:ahLst/>
              <a:cxnLst/>
              <a:rect l="l" t="t" r="r" b="b"/>
              <a:pathLst>
                <a:path w="2316479" h="1856739">
                  <a:moveTo>
                    <a:pt x="0" y="1648967"/>
                  </a:moveTo>
                  <a:lnTo>
                    <a:pt x="2316480" y="1648967"/>
                  </a:lnTo>
                </a:path>
                <a:path w="2316479" h="1856739">
                  <a:moveTo>
                    <a:pt x="0" y="1441704"/>
                  </a:moveTo>
                  <a:lnTo>
                    <a:pt x="2316480" y="1441704"/>
                  </a:lnTo>
                </a:path>
                <a:path w="2316479" h="1856739">
                  <a:moveTo>
                    <a:pt x="0" y="1237488"/>
                  </a:moveTo>
                  <a:lnTo>
                    <a:pt x="2316480" y="1237488"/>
                  </a:lnTo>
                </a:path>
                <a:path w="2316479" h="1856739">
                  <a:moveTo>
                    <a:pt x="0" y="1030223"/>
                  </a:moveTo>
                  <a:lnTo>
                    <a:pt x="2316480" y="1030223"/>
                  </a:lnTo>
                </a:path>
                <a:path w="2316479" h="1856739">
                  <a:moveTo>
                    <a:pt x="0" y="822960"/>
                  </a:moveTo>
                  <a:lnTo>
                    <a:pt x="2316480" y="822960"/>
                  </a:lnTo>
                </a:path>
                <a:path w="2316479" h="1856739">
                  <a:moveTo>
                    <a:pt x="0" y="411480"/>
                  </a:moveTo>
                  <a:lnTo>
                    <a:pt x="2316480" y="411480"/>
                  </a:lnTo>
                </a:path>
                <a:path w="2316479" h="1856739">
                  <a:moveTo>
                    <a:pt x="0" y="204215"/>
                  </a:moveTo>
                  <a:lnTo>
                    <a:pt x="2316480" y="204215"/>
                  </a:lnTo>
                </a:path>
                <a:path w="2316479" h="1856739">
                  <a:moveTo>
                    <a:pt x="0" y="0"/>
                  </a:moveTo>
                  <a:lnTo>
                    <a:pt x="2316480" y="0"/>
                  </a:lnTo>
                </a:path>
                <a:path w="2316479" h="1856739">
                  <a:moveTo>
                    <a:pt x="0" y="1856232"/>
                  </a:moveTo>
                  <a:lnTo>
                    <a:pt x="2316480" y="185623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04460" y="4399788"/>
              <a:ext cx="1542415" cy="58419"/>
            </a:xfrm>
            <a:custGeom>
              <a:avLst/>
              <a:gdLst/>
              <a:ahLst/>
              <a:cxnLst/>
              <a:rect l="l" t="t" r="r" b="b"/>
              <a:pathLst>
                <a:path w="1542415" h="58420">
                  <a:moveTo>
                    <a:pt x="0" y="57912"/>
                  </a:moveTo>
                  <a:lnTo>
                    <a:pt x="771143" y="15240"/>
                  </a:lnTo>
                  <a:lnTo>
                    <a:pt x="1542288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04460" y="4293108"/>
              <a:ext cx="1542415" cy="161925"/>
            </a:xfrm>
            <a:custGeom>
              <a:avLst/>
              <a:gdLst/>
              <a:ahLst/>
              <a:cxnLst/>
              <a:rect l="l" t="t" r="r" b="b"/>
              <a:pathLst>
                <a:path w="1542415" h="161925">
                  <a:moveTo>
                    <a:pt x="0" y="0"/>
                  </a:moveTo>
                  <a:lnTo>
                    <a:pt x="771143" y="161543"/>
                  </a:lnTo>
                  <a:lnTo>
                    <a:pt x="1542288" y="103631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04460" y="2903220"/>
              <a:ext cx="1542415" cy="119380"/>
            </a:xfrm>
            <a:custGeom>
              <a:avLst/>
              <a:gdLst/>
              <a:ahLst/>
              <a:cxnLst/>
              <a:rect l="l" t="t" r="r" b="b"/>
              <a:pathLst>
                <a:path w="1542415" h="119380">
                  <a:moveTo>
                    <a:pt x="0" y="118872"/>
                  </a:moveTo>
                  <a:lnTo>
                    <a:pt x="771143" y="0"/>
                  </a:lnTo>
                  <a:lnTo>
                    <a:pt x="1542288" y="7620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975604" y="4305300"/>
              <a:ext cx="15240" cy="109855"/>
            </a:xfrm>
            <a:custGeom>
              <a:avLst/>
              <a:gdLst/>
              <a:ahLst/>
              <a:cxnLst/>
              <a:rect l="l" t="t" r="r" b="b"/>
              <a:pathLst>
                <a:path w="15239" h="109854">
                  <a:moveTo>
                    <a:pt x="0" y="109728"/>
                  </a:moveTo>
                  <a:lnTo>
                    <a:pt x="15240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085715" y="4226458"/>
            <a:ext cx="23749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70575" y="4145076"/>
            <a:ext cx="24637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67427" y="4062476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60541" y="4221581"/>
            <a:ext cx="23114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07556" y="4110220"/>
            <a:ext cx="292735" cy="38036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8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10,4%</a:t>
            </a:r>
            <a:endParaRPr sz="800">
              <a:latin typeface="Microsoft Sans Serif"/>
              <a:cs typeface="Microsoft Sans Serif"/>
            </a:endParaRPr>
          </a:p>
          <a:p>
            <a:pPr marL="21590">
              <a:lnSpc>
                <a:spcPct val="100000"/>
              </a:lnSpc>
              <a:spcBef>
                <a:spcPts val="430"/>
              </a:spcBef>
            </a:pPr>
            <a:r>
              <a:rPr sz="8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10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975603" y="2884931"/>
            <a:ext cx="70485" cy="18415"/>
          </a:xfrm>
          <a:custGeom>
            <a:avLst/>
            <a:gdLst/>
            <a:ahLst/>
            <a:cxnLst/>
            <a:rect l="l" t="t" r="r" b="b"/>
            <a:pathLst>
              <a:path w="70485" h="18414">
                <a:moveTo>
                  <a:pt x="0" y="18287"/>
                </a:moveTo>
                <a:lnTo>
                  <a:pt x="12192" y="0"/>
                </a:lnTo>
                <a:lnTo>
                  <a:pt x="70104" y="0"/>
                </a:lnTo>
              </a:path>
            </a:pathLst>
          </a:custGeom>
          <a:ln w="952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276215" y="2881629"/>
            <a:ext cx="2616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0D0D0D"/>
                </a:solidFill>
                <a:latin typeface="Microsoft Sans Serif"/>
                <a:cs typeface="Microsoft Sans Serif"/>
              </a:rPr>
              <a:t>77</a:t>
            </a:r>
            <a:r>
              <a:rPr sz="800" spc="-85" dirty="0">
                <a:solidFill>
                  <a:srgbClr val="0D0D0D"/>
                </a:solidFill>
                <a:latin typeface="Microsoft Sans Serif"/>
                <a:cs typeface="Microsoft Sans Serif"/>
              </a:rPr>
              <a:t>,</a:t>
            </a:r>
            <a:r>
              <a:rPr sz="800" spc="-155" dirty="0">
                <a:solidFill>
                  <a:srgbClr val="0D0D0D"/>
                </a:solidFill>
                <a:latin typeface="Microsoft Sans Serif"/>
                <a:cs typeface="Microsoft Sans Serif"/>
              </a:rPr>
              <a:t>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74155" y="2806700"/>
            <a:ext cx="3016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0D0D0D"/>
                </a:solidFill>
                <a:latin typeface="Microsoft Sans Serif"/>
                <a:cs typeface="Microsoft Sans Serif"/>
              </a:rPr>
              <a:t>8</a:t>
            </a:r>
            <a:r>
              <a:rPr sz="800" spc="5" dirty="0">
                <a:solidFill>
                  <a:srgbClr val="0D0D0D"/>
                </a:solidFill>
                <a:latin typeface="Microsoft Sans Serif"/>
                <a:cs typeface="Microsoft Sans Serif"/>
              </a:rPr>
              <a:t>2</a:t>
            </a:r>
            <a:r>
              <a:rPr sz="800" spc="-85" dirty="0">
                <a:solidFill>
                  <a:srgbClr val="0D0D0D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0D0D0D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0D0D0D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44410" y="2902711"/>
            <a:ext cx="2705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0D0D0D"/>
                </a:solidFill>
                <a:latin typeface="Microsoft Sans Serif"/>
                <a:cs typeface="Microsoft Sans Serif"/>
              </a:rPr>
              <a:t>7</a:t>
            </a:r>
            <a:r>
              <a:rPr sz="800" spc="50" dirty="0">
                <a:solidFill>
                  <a:srgbClr val="0D0D0D"/>
                </a:solidFill>
                <a:latin typeface="Microsoft Sans Serif"/>
                <a:cs typeface="Microsoft Sans Serif"/>
              </a:rPr>
              <a:t>9</a:t>
            </a:r>
            <a:r>
              <a:rPr sz="800" spc="-85" dirty="0">
                <a:solidFill>
                  <a:srgbClr val="0D0D0D"/>
                </a:solidFill>
                <a:latin typeface="Microsoft Sans Serif"/>
                <a:cs typeface="Microsoft Sans Serif"/>
              </a:rPr>
              <a:t>,</a:t>
            </a:r>
            <a:r>
              <a:rPr sz="800" spc="-155" dirty="0">
                <a:solidFill>
                  <a:srgbClr val="0D0D0D"/>
                </a:solidFill>
                <a:latin typeface="Microsoft Sans Serif"/>
                <a:cs typeface="Microsoft Sans Serif"/>
              </a:rPr>
              <a:t>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53685" y="4669332"/>
            <a:ext cx="22529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  </a:t>
            </a:r>
            <a:r>
              <a:rPr sz="800" spc="2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204" dirty="0">
                <a:solidFill>
                  <a:srgbClr val="153878"/>
                </a:solidFill>
                <a:latin typeface="Microsoft Sans Serif"/>
                <a:cs typeface="Microsoft Sans Serif"/>
              </a:rPr>
              <a:t> 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7317676" y="3336988"/>
            <a:ext cx="272415" cy="367030"/>
            <a:chOff x="7317676" y="3336988"/>
            <a:chExt cx="272415" cy="367030"/>
          </a:xfrm>
        </p:grpSpPr>
        <p:sp>
          <p:nvSpPr>
            <p:cNvPr id="41" name="object 41"/>
            <p:cNvSpPr/>
            <p:nvPr/>
          </p:nvSpPr>
          <p:spPr>
            <a:xfrm>
              <a:off x="7331964" y="3351276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331964" y="3689604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7590790" y="3255314"/>
            <a:ext cx="988060" cy="49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De </a:t>
            </a:r>
            <a:r>
              <a:rPr sz="800" spc="-1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331964" y="402793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590790" y="3932021"/>
            <a:ext cx="1000760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 </a:t>
            </a:r>
            <a:r>
              <a:rPr sz="800" spc="-20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7321" y="2297430"/>
            <a:ext cx="3199765" cy="3460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174115" marR="5080" indent="-1162050">
              <a:lnSpc>
                <a:spcPts val="1200"/>
              </a:lnSpc>
              <a:spcBef>
                <a:spcPts val="240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75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6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0" dirty="0">
                <a:solidFill>
                  <a:srgbClr val="153878"/>
                </a:solidFill>
                <a:latin typeface="Arial"/>
                <a:cs typeface="Arial"/>
              </a:rPr>
              <a:t>f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10" dirty="0">
                <a:solidFill>
                  <a:srgbClr val="153878"/>
                </a:solidFill>
                <a:latin typeface="Arial"/>
                <a:cs typeface="Arial"/>
              </a:rPr>
              <a:t>n</a:t>
            </a:r>
            <a:r>
              <a:rPr sz="1100" b="1" spc="-15" dirty="0">
                <a:solidFill>
                  <a:srgbClr val="153878"/>
                </a:solidFill>
                <a:latin typeface="Arial"/>
                <a:cs typeface="Arial"/>
              </a:rPr>
              <a:t>j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85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or</a:t>
            </a:r>
            <a:r>
              <a:rPr sz="1100" b="1" spc="1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-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0" dirty="0">
                <a:solidFill>
                  <a:srgbClr val="153878"/>
                </a:solidFill>
                <a:latin typeface="Arial"/>
                <a:cs typeface="Arial"/>
              </a:rPr>
              <a:t>me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ud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ó</a:t>
            </a:r>
            <a:r>
              <a:rPr sz="11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d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ec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d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ir</a:t>
            </a:r>
            <a:r>
              <a:rPr sz="1100" b="1" spc="-9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po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r</a:t>
            </a:r>
            <a:r>
              <a:rPr sz="11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q</a:t>
            </a:r>
            <a:r>
              <a:rPr sz="1100" b="1" spc="15" dirty="0">
                <a:solidFill>
                  <a:srgbClr val="153878"/>
                </a:solidFill>
                <a:latin typeface="Arial"/>
                <a:cs typeface="Arial"/>
              </a:rPr>
              <a:t>ué 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opción</a:t>
            </a:r>
            <a:r>
              <a:rPr sz="11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votar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97526" y="2297430"/>
            <a:ext cx="32086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100" b="1" spc="-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cambió</a:t>
            </a:r>
            <a:r>
              <a:rPr sz="1100" b="1" spc="-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mi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decisión</a:t>
            </a:r>
            <a:r>
              <a:rPr sz="1100" b="1" spc="-6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153878"/>
                </a:solidFill>
                <a:latin typeface="Arial"/>
                <a:cs typeface="Arial"/>
              </a:rPr>
              <a:t>voto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8241" y="508761"/>
            <a:ext cx="8815705" cy="1309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P7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afirmaciones? </a:t>
            </a:r>
            <a:r>
              <a:rPr sz="1000" b="1" spc="-2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1295)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Arial"/>
              <a:cs typeface="Arial"/>
            </a:endParaRPr>
          </a:p>
          <a:p>
            <a:pPr marL="12700" marR="834390" algn="just">
              <a:lnSpc>
                <a:spcPct val="100000"/>
              </a:lnSpc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medida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avanzan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semanas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emisión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 electoral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,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30" dirty="0">
                <a:solidFill>
                  <a:srgbClr val="001F5F"/>
                </a:solidFill>
                <a:latin typeface="Arial"/>
                <a:cs typeface="Arial"/>
              </a:rPr>
              <a:t>impacto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en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decisión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del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voto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va 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cayendo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.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Durante 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primera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semana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 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emisión,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se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puede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observar que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franja influyó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en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gran </a:t>
            </a:r>
            <a:r>
              <a:rPr sz="1000" b="1" spc="25" dirty="0">
                <a:solidFill>
                  <a:srgbClr val="001F5F"/>
                </a:solidFill>
                <a:latin typeface="Arial"/>
                <a:cs typeface="Arial"/>
              </a:rPr>
              <a:t>medida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en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decisión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del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voto</a:t>
            </a:r>
            <a:r>
              <a:rPr sz="1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,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25" dirty="0">
                <a:solidFill>
                  <a:srgbClr val="001F5F"/>
                </a:solidFill>
                <a:latin typeface="Arial"/>
                <a:cs typeface="Arial"/>
              </a:rPr>
              <a:t>49,6%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los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encuestados,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reconoce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estar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acuerdo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con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esta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afirmación. 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segunda </a:t>
            </a:r>
            <a:r>
              <a:rPr sz="1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semana,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esta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cifra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desciende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en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aproximadamente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2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puntos </a:t>
            </a:r>
            <a:r>
              <a:rPr sz="10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(47,6%)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,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para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terminar </a:t>
            </a:r>
            <a:r>
              <a:rPr sz="1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las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última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semana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medición </a:t>
            </a:r>
            <a:r>
              <a:rPr sz="1000"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con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un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descenso importante,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solo un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39,8% </a:t>
            </a:r>
            <a:r>
              <a:rPr sz="1000" b="1" spc="40" dirty="0">
                <a:solidFill>
                  <a:srgbClr val="001F5F"/>
                </a:solidFill>
                <a:latin typeface="Arial"/>
                <a:cs typeface="Arial"/>
              </a:rPr>
              <a:t>de </a:t>
            </a:r>
            <a:r>
              <a:rPr sz="1000" b="1" spc="-20" dirty="0">
                <a:solidFill>
                  <a:srgbClr val="001F5F"/>
                </a:solidFill>
                <a:latin typeface="Arial"/>
                <a:cs typeface="Arial"/>
              </a:rPr>
              <a:t>los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encuestados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dice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que 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franja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lo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ayudó</a:t>
            </a:r>
            <a:r>
              <a:rPr sz="10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10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decidir</a:t>
            </a:r>
            <a:r>
              <a:rPr sz="10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001F5F"/>
                </a:solidFill>
                <a:latin typeface="Arial"/>
                <a:cs typeface="Arial"/>
              </a:rPr>
              <a:t>su</a:t>
            </a:r>
            <a:r>
              <a:rPr sz="10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voto</a:t>
            </a:r>
            <a:r>
              <a:rPr sz="10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. </a:t>
            </a:r>
            <a:r>
              <a:rPr sz="10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En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tercera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semana</a:t>
            </a:r>
            <a:r>
              <a:rPr sz="10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franja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ayudó</a:t>
            </a:r>
            <a:r>
              <a:rPr sz="10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a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decidir</a:t>
            </a:r>
            <a:r>
              <a:rPr sz="10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el</a:t>
            </a:r>
            <a:r>
              <a:rPr sz="10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50" dirty="0">
                <a:solidFill>
                  <a:srgbClr val="001F5F"/>
                </a:solidFill>
                <a:latin typeface="Microsoft Sans Serif"/>
                <a:cs typeface="Microsoft Sans Serif"/>
              </a:rPr>
              <a:t>voto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en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cerca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un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10%,</a:t>
            </a:r>
            <a:r>
              <a:rPr sz="10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para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cambiar</a:t>
            </a:r>
            <a:r>
              <a:rPr sz="10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001F5F"/>
                </a:solidFill>
                <a:latin typeface="Arial"/>
                <a:cs typeface="Arial"/>
              </a:rPr>
              <a:t>su</a:t>
            </a:r>
            <a:r>
              <a:rPr sz="10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decisión</a:t>
            </a:r>
            <a:r>
              <a:rPr sz="10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522731" y="2711196"/>
              <a:ext cx="2197735" cy="1862455"/>
            </a:xfrm>
            <a:custGeom>
              <a:avLst/>
              <a:gdLst/>
              <a:ahLst/>
              <a:cxnLst/>
              <a:rect l="l" t="t" r="r" b="b"/>
              <a:pathLst>
                <a:path w="2197735" h="1862454">
                  <a:moveTo>
                    <a:pt x="0" y="1630679"/>
                  </a:moveTo>
                  <a:lnTo>
                    <a:pt x="2197608" y="1630679"/>
                  </a:lnTo>
                </a:path>
                <a:path w="2197735" h="1862454">
                  <a:moveTo>
                    <a:pt x="0" y="1399031"/>
                  </a:moveTo>
                  <a:lnTo>
                    <a:pt x="2197608" y="1399031"/>
                  </a:lnTo>
                </a:path>
                <a:path w="2197735" h="1862454">
                  <a:moveTo>
                    <a:pt x="0" y="1164336"/>
                  </a:moveTo>
                  <a:lnTo>
                    <a:pt x="2197608" y="1164336"/>
                  </a:lnTo>
                </a:path>
                <a:path w="2197735" h="1862454">
                  <a:moveTo>
                    <a:pt x="0" y="932687"/>
                  </a:moveTo>
                  <a:lnTo>
                    <a:pt x="2197608" y="932687"/>
                  </a:lnTo>
                </a:path>
                <a:path w="2197735" h="1862454">
                  <a:moveTo>
                    <a:pt x="0" y="697991"/>
                  </a:moveTo>
                  <a:lnTo>
                    <a:pt x="2197608" y="697991"/>
                  </a:lnTo>
                </a:path>
                <a:path w="2197735" h="1862454">
                  <a:moveTo>
                    <a:pt x="0" y="466344"/>
                  </a:moveTo>
                  <a:lnTo>
                    <a:pt x="2197608" y="466344"/>
                  </a:lnTo>
                </a:path>
                <a:path w="2197735" h="1862454">
                  <a:moveTo>
                    <a:pt x="0" y="231647"/>
                  </a:moveTo>
                  <a:lnTo>
                    <a:pt x="2197608" y="231647"/>
                  </a:lnTo>
                </a:path>
                <a:path w="2197735" h="1862454">
                  <a:moveTo>
                    <a:pt x="0" y="0"/>
                  </a:moveTo>
                  <a:lnTo>
                    <a:pt x="2197608" y="0"/>
                  </a:lnTo>
                </a:path>
                <a:path w="2197735" h="1862454">
                  <a:moveTo>
                    <a:pt x="0" y="1862327"/>
                  </a:moveTo>
                  <a:lnTo>
                    <a:pt x="2197608" y="1862327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88492" y="2912363"/>
              <a:ext cx="1466215" cy="213360"/>
            </a:xfrm>
            <a:custGeom>
              <a:avLst/>
              <a:gdLst/>
              <a:ahLst/>
              <a:cxnLst/>
              <a:rect l="l" t="t" r="r" b="b"/>
              <a:pathLst>
                <a:path w="1466214" h="213360">
                  <a:moveTo>
                    <a:pt x="0" y="213360"/>
                  </a:moveTo>
                  <a:lnTo>
                    <a:pt x="731520" y="0"/>
                  </a:lnTo>
                  <a:lnTo>
                    <a:pt x="1466088" y="13716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88492" y="4198619"/>
              <a:ext cx="1466215" cy="155575"/>
            </a:xfrm>
            <a:custGeom>
              <a:avLst/>
              <a:gdLst/>
              <a:ahLst/>
              <a:cxnLst/>
              <a:rect l="l" t="t" r="r" b="b"/>
              <a:pathLst>
                <a:path w="1466214" h="155575">
                  <a:moveTo>
                    <a:pt x="0" y="0"/>
                  </a:moveTo>
                  <a:lnTo>
                    <a:pt x="731520" y="155447"/>
                  </a:lnTo>
                  <a:lnTo>
                    <a:pt x="1466088" y="94487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88492" y="4052315"/>
              <a:ext cx="1466215" cy="79375"/>
            </a:xfrm>
            <a:custGeom>
              <a:avLst/>
              <a:gdLst/>
              <a:ahLst/>
              <a:cxnLst/>
              <a:rect l="l" t="t" r="r" b="b"/>
              <a:pathLst>
                <a:path w="1466214" h="79375">
                  <a:moveTo>
                    <a:pt x="0" y="18288"/>
                  </a:moveTo>
                  <a:lnTo>
                    <a:pt x="731520" y="79248"/>
                  </a:lnTo>
                  <a:lnTo>
                    <a:pt x="1466088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35279" y="2893567"/>
            <a:ext cx="3009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7989" y="2818257"/>
            <a:ext cx="3073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519" y="3965854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16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5425" y="4121302"/>
            <a:ext cx="24637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1517" y="4061256"/>
            <a:ext cx="2406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12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155" dirty="0">
                <a:solidFill>
                  <a:srgbClr val="153878"/>
                </a:solidFill>
                <a:latin typeface="Microsoft Sans Serif"/>
                <a:cs typeface="Microsoft Sans Serif"/>
              </a:rPr>
              <a:t>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6244" y="4631232"/>
            <a:ext cx="217741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 </a:t>
            </a:r>
            <a:r>
              <a:rPr sz="800" spc="1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r>
              <a:rPr sz="800" spc="3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18460" y="311353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4BB6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176397" y="3017824"/>
            <a:ext cx="828675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Mu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a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8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/  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18460" y="3582923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176397" y="3498291"/>
            <a:ext cx="36449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N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18460" y="405231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76397" y="3956744"/>
            <a:ext cx="625475" cy="42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95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es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ac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ue</a:t>
            </a: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rd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800" spc="85" dirty="0">
                <a:solidFill>
                  <a:srgbClr val="153878"/>
                </a:solidFill>
                <a:latin typeface="Microsoft Sans Serif"/>
                <a:cs typeface="Microsoft Sans Serif"/>
              </a:rPr>
              <a:t>/ 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812601" y="2706433"/>
            <a:ext cx="2356485" cy="1871980"/>
            <a:chOff x="4812601" y="2706433"/>
            <a:chExt cx="2356485" cy="1871980"/>
          </a:xfrm>
        </p:grpSpPr>
        <p:sp>
          <p:nvSpPr>
            <p:cNvPr id="20" name="object 20"/>
            <p:cNvSpPr/>
            <p:nvPr/>
          </p:nvSpPr>
          <p:spPr>
            <a:xfrm>
              <a:off x="4817364" y="2711195"/>
              <a:ext cx="2346960" cy="1862455"/>
            </a:xfrm>
            <a:custGeom>
              <a:avLst/>
              <a:gdLst/>
              <a:ahLst/>
              <a:cxnLst/>
              <a:rect l="l" t="t" r="r" b="b"/>
              <a:pathLst>
                <a:path w="2346959" h="1862454">
                  <a:moveTo>
                    <a:pt x="0" y="1597152"/>
                  </a:moveTo>
                  <a:lnTo>
                    <a:pt x="2346960" y="1597152"/>
                  </a:lnTo>
                </a:path>
                <a:path w="2346959" h="1862454">
                  <a:moveTo>
                    <a:pt x="0" y="1331975"/>
                  </a:moveTo>
                  <a:lnTo>
                    <a:pt x="2346960" y="1331975"/>
                  </a:lnTo>
                </a:path>
                <a:path w="2346959" h="1862454">
                  <a:moveTo>
                    <a:pt x="0" y="1063752"/>
                  </a:moveTo>
                  <a:lnTo>
                    <a:pt x="2346960" y="1063752"/>
                  </a:lnTo>
                </a:path>
                <a:path w="2346959" h="1862454">
                  <a:moveTo>
                    <a:pt x="0" y="798576"/>
                  </a:moveTo>
                  <a:lnTo>
                    <a:pt x="2346960" y="798576"/>
                  </a:lnTo>
                </a:path>
                <a:path w="2346959" h="1862454">
                  <a:moveTo>
                    <a:pt x="0" y="533400"/>
                  </a:moveTo>
                  <a:lnTo>
                    <a:pt x="2346960" y="533400"/>
                  </a:lnTo>
                </a:path>
                <a:path w="2346959" h="1862454">
                  <a:moveTo>
                    <a:pt x="0" y="265175"/>
                  </a:moveTo>
                  <a:lnTo>
                    <a:pt x="2346960" y="265175"/>
                  </a:lnTo>
                </a:path>
                <a:path w="2346959" h="1862454">
                  <a:moveTo>
                    <a:pt x="0" y="0"/>
                  </a:moveTo>
                  <a:lnTo>
                    <a:pt x="2346960" y="0"/>
                  </a:lnTo>
                </a:path>
                <a:path w="2346959" h="1862454">
                  <a:moveTo>
                    <a:pt x="0" y="1862327"/>
                  </a:moveTo>
                  <a:lnTo>
                    <a:pt x="2346960" y="1862327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0556" y="3906011"/>
              <a:ext cx="1564005" cy="60960"/>
            </a:xfrm>
            <a:custGeom>
              <a:avLst/>
              <a:gdLst/>
              <a:ahLst/>
              <a:cxnLst/>
              <a:rect l="l" t="t" r="r" b="b"/>
              <a:pathLst>
                <a:path w="1564004" h="60960">
                  <a:moveTo>
                    <a:pt x="0" y="60959"/>
                  </a:moveTo>
                  <a:lnTo>
                    <a:pt x="780288" y="6096"/>
                  </a:lnTo>
                  <a:lnTo>
                    <a:pt x="1563624" y="0"/>
                  </a:lnTo>
                </a:path>
              </a:pathLst>
            </a:custGeom>
            <a:ln w="28574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10556" y="4198619"/>
              <a:ext cx="1564005" cy="15240"/>
            </a:xfrm>
            <a:custGeom>
              <a:avLst/>
              <a:gdLst/>
              <a:ahLst/>
              <a:cxnLst/>
              <a:rect l="l" t="t" r="r" b="b"/>
              <a:pathLst>
                <a:path w="1564004" h="15239">
                  <a:moveTo>
                    <a:pt x="-14287" y="7619"/>
                  </a:moveTo>
                  <a:lnTo>
                    <a:pt x="1577911" y="7619"/>
                  </a:lnTo>
                </a:path>
              </a:pathLst>
            </a:custGeom>
            <a:ln w="4381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10556" y="2897123"/>
              <a:ext cx="1564005" cy="48895"/>
            </a:xfrm>
            <a:custGeom>
              <a:avLst/>
              <a:gdLst/>
              <a:ahLst/>
              <a:cxnLst/>
              <a:rect l="l" t="t" r="r" b="b"/>
              <a:pathLst>
                <a:path w="1564004" h="48894">
                  <a:moveTo>
                    <a:pt x="0" y="0"/>
                  </a:moveTo>
                  <a:lnTo>
                    <a:pt x="780288" y="48768"/>
                  </a:lnTo>
                  <a:lnTo>
                    <a:pt x="1563624" y="45719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840095" y="3679951"/>
            <a:ext cx="3041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4,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5590" y="3673220"/>
            <a:ext cx="2984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60441" y="3733926"/>
            <a:ext cx="300990" cy="379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22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  <a:p>
            <a:pPr marL="40005">
              <a:lnSpc>
                <a:spcPct val="100000"/>
              </a:lnSpc>
              <a:spcBef>
                <a:spcPts val="875"/>
              </a:spcBef>
            </a:pPr>
            <a:r>
              <a:rPr sz="800" spc="-114" dirty="0">
                <a:solidFill>
                  <a:srgbClr val="153878"/>
                </a:solidFill>
                <a:latin typeface="Microsoft Sans Serif"/>
                <a:cs typeface="Microsoft Sans Serif"/>
              </a:rPr>
              <a:t>14,1%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55334" y="3972559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105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40830" y="3982313"/>
            <a:ext cx="27114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1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84723" y="2768600"/>
            <a:ext cx="3136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10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64758" y="2816428"/>
            <a:ext cx="27368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2%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71461" y="2865882"/>
            <a:ext cx="2736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6</a:t>
            </a:r>
            <a:r>
              <a:rPr sz="800" spc="-145" dirty="0">
                <a:solidFill>
                  <a:srgbClr val="153878"/>
                </a:solidFill>
                <a:latin typeface="Microsoft Sans Serif"/>
                <a:cs typeface="Microsoft Sans Serif"/>
              </a:rPr>
              <a:t>1,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59273" y="4631232"/>
            <a:ext cx="70485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70" dirty="0">
                <a:solidFill>
                  <a:srgbClr val="153878"/>
                </a:solidFill>
                <a:latin typeface="Microsoft Sans Serif"/>
                <a:cs typeface="Microsoft Sans Serif"/>
              </a:rPr>
              <a:t>0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160" dirty="0">
                <a:solidFill>
                  <a:srgbClr val="153878"/>
                </a:solidFill>
                <a:latin typeface="Microsoft Sans Serif"/>
                <a:cs typeface="Microsoft Sans Serif"/>
              </a:rPr>
              <a:t>-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63310" y="4631232"/>
            <a:ext cx="66230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15-21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17690" y="4631232"/>
            <a:ext cx="71628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22</a:t>
            </a:r>
            <a:r>
              <a:rPr sz="800" spc="65" dirty="0">
                <a:solidFill>
                  <a:srgbClr val="153878"/>
                </a:solidFill>
                <a:latin typeface="Microsoft Sans Serif"/>
                <a:cs typeface="Microsoft Sans Serif"/>
              </a:rPr>
              <a:t>-26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351204" y="3297364"/>
            <a:ext cx="272415" cy="367030"/>
            <a:chOff x="7351204" y="3297364"/>
            <a:chExt cx="272415" cy="367030"/>
          </a:xfrm>
        </p:grpSpPr>
        <p:sp>
          <p:nvSpPr>
            <p:cNvPr id="36" name="object 36"/>
            <p:cNvSpPr/>
            <p:nvPr/>
          </p:nvSpPr>
          <p:spPr>
            <a:xfrm>
              <a:off x="7365492" y="3311652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5492" y="364998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285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7623809" y="3214420"/>
            <a:ext cx="988060" cy="495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acuerdo/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De </a:t>
            </a:r>
            <a:r>
              <a:rPr sz="800" spc="-19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Neutral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365492" y="398525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623809" y="3890568"/>
            <a:ext cx="1000760" cy="290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100"/>
              </a:spcBef>
            </a:pP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Muy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desacuerdo/ </a:t>
            </a:r>
            <a:r>
              <a:rPr sz="800" spc="-20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desacuerdo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2366" y="2200401"/>
            <a:ext cx="3350895" cy="6248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82880" marR="5080" indent="-170815">
              <a:lnSpc>
                <a:spcPts val="1200"/>
              </a:lnSpc>
              <a:spcBef>
                <a:spcPts val="240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Durante</a:t>
            </a:r>
            <a:r>
              <a:rPr sz="11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los</a:t>
            </a:r>
            <a:r>
              <a:rPr sz="11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últimos</a:t>
            </a:r>
            <a:r>
              <a:rPr sz="11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153878"/>
                </a:solidFill>
                <a:latin typeface="Arial"/>
                <a:cs typeface="Arial"/>
              </a:rPr>
              <a:t>días,</a:t>
            </a:r>
            <a:r>
              <a:rPr sz="1100" b="1" spc="-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he</a:t>
            </a:r>
            <a:r>
              <a:rPr sz="11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comentado</a:t>
            </a:r>
            <a:r>
              <a:rPr sz="1100" b="1" spc="-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1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100" b="1" spc="-29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85" dirty="0">
                <a:solidFill>
                  <a:srgbClr val="153878"/>
                </a:solidFill>
                <a:latin typeface="Arial"/>
                <a:cs typeface="Arial"/>
              </a:rPr>
              <a:t>t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or</a:t>
            </a:r>
            <a:r>
              <a:rPr sz="1100" b="1" spc="1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-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on</a:t>
            </a:r>
            <a:r>
              <a:rPr sz="11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153878"/>
                </a:solidFill>
                <a:latin typeface="Arial"/>
                <a:cs typeface="Arial"/>
              </a:rPr>
              <a:t>mi</a:t>
            </a:r>
            <a:r>
              <a:rPr sz="1100" b="1" spc="-7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0" dirty="0">
                <a:solidFill>
                  <a:srgbClr val="153878"/>
                </a:solidFill>
                <a:latin typeface="Arial"/>
                <a:cs typeface="Arial"/>
              </a:rPr>
              <a:t>f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am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l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,</a:t>
            </a:r>
            <a:r>
              <a:rPr sz="1100" b="1" spc="-8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am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spc="-50" dirty="0">
                <a:solidFill>
                  <a:srgbClr val="153878"/>
                </a:solidFill>
                <a:latin typeface="Arial"/>
                <a:cs typeface="Arial"/>
              </a:rPr>
              <a:t>g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os</a:t>
            </a:r>
            <a:r>
              <a:rPr sz="11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1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-5" dirty="0">
                <a:solidFill>
                  <a:srgbClr val="153878"/>
                </a:solidFill>
                <a:latin typeface="Arial"/>
                <a:cs typeface="Arial"/>
              </a:rPr>
              <a:t>on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o</a:t>
            </a: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c</a:t>
            </a:r>
            <a:r>
              <a:rPr sz="1100" b="1" spc="-25" dirty="0">
                <a:solidFill>
                  <a:srgbClr val="153878"/>
                </a:solidFill>
                <a:latin typeface="Arial"/>
                <a:cs typeface="Arial"/>
              </a:rPr>
              <a:t>i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dos</a:t>
            </a:r>
            <a:endParaRPr sz="1100">
              <a:latin typeface="Arial"/>
              <a:cs typeface="Arial"/>
            </a:endParaRPr>
          </a:p>
          <a:p>
            <a:pPr marL="1056005">
              <a:lnSpc>
                <a:spcPct val="100000"/>
              </a:lnSpc>
              <a:spcBef>
                <a:spcPts val="1215"/>
              </a:spcBef>
            </a:pPr>
            <a:r>
              <a:rPr sz="800" spc="-75" dirty="0">
                <a:solidFill>
                  <a:srgbClr val="153878"/>
                </a:solidFill>
                <a:latin typeface="Microsoft Sans Serif"/>
                <a:cs typeface="Microsoft Sans Serif"/>
              </a:rPr>
              <a:t>71,4%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87214" y="2252548"/>
            <a:ext cx="3522979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He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comentado</a:t>
            </a:r>
            <a:r>
              <a:rPr sz="1100" b="1" spc="-114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1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100" b="1" spc="-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en</a:t>
            </a:r>
            <a:r>
              <a:rPr sz="11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153878"/>
                </a:solidFill>
                <a:latin typeface="Arial"/>
                <a:cs typeface="Arial"/>
              </a:rPr>
              <a:t>redes</a:t>
            </a:r>
            <a:r>
              <a:rPr sz="11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153878"/>
                </a:solidFill>
                <a:latin typeface="Arial"/>
                <a:cs typeface="Arial"/>
              </a:rPr>
              <a:t>sociales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1386" y="191261"/>
            <a:ext cx="8042909" cy="15582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3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  <a:p>
            <a:pPr marL="135255" marR="5080" algn="just">
              <a:lnSpc>
                <a:spcPct val="100000"/>
              </a:lnSpc>
              <a:spcBef>
                <a:spcPts val="1490"/>
              </a:spcBef>
            </a:pP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P7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una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escala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5,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donde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10" dirty="0">
                <a:solidFill>
                  <a:srgbClr val="4BB691"/>
                </a:solidFill>
                <a:latin typeface="Arial"/>
                <a:cs typeface="Arial"/>
              </a:rPr>
              <a:t>1</a:t>
            </a:r>
            <a:r>
              <a:rPr sz="1000" b="1" spc="-1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es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“nada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acuerdo”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4BB691"/>
                </a:solidFill>
                <a:latin typeface="Arial"/>
                <a:cs typeface="Arial"/>
              </a:rPr>
              <a:t>5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“muy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acuerdo”,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tan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acuerdo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está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siguientes </a:t>
            </a:r>
            <a:r>
              <a:rPr sz="1000" b="1" spc="-2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afirmaciones?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1295)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35255" marR="69850" algn="just">
              <a:lnSpc>
                <a:spcPct val="100000"/>
              </a:lnSpc>
              <a:spcBef>
                <a:spcPts val="1145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-1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acuerdo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las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respuestas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del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grupo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encuestados,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fue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mucho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comentada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espacios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conversación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con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familiares,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amigos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conocidos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Esta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condición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mantiene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durante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medición,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segunda </a:t>
            </a:r>
            <a:r>
              <a:rPr sz="1000" spc="-25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aumenta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casi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10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puntos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pasa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62,2%</a:t>
            </a:r>
            <a:r>
              <a:rPr sz="1000" b="1" spc="-8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71,4%.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880" y="619201"/>
            <a:ext cx="7407275" cy="12458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P8.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entre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dos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franjas,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apruebo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rechazo</a:t>
            </a:r>
            <a:r>
              <a:rPr sz="1000" b="1" spc="-9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¿cuál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diría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fue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5" dirty="0">
                <a:solidFill>
                  <a:srgbClr val="4BB691"/>
                </a:solidFill>
                <a:latin typeface="Arial"/>
                <a:cs typeface="Arial"/>
              </a:rPr>
              <a:t>la…?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1295)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12700" marR="5080" algn="just">
              <a:lnSpc>
                <a:spcPct val="115300"/>
              </a:lnSpc>
            </a:pPr>
            <a:r>
              <a:rPr sz="11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</a:t>
            </a:r>
            <a:r>
              <a:rPr sz="1100" spc="-25" dirty="0">
                <a:solidFill>
                  <a:srgbClr val="4BB691"/>
                </a:solidFill>
                <a:latin typeface="Microsoft Sans Serif"/>
                <a:cs typeface="Microsoft Sans Serif"/>
              </a:rPr>
              <a:t> </a:t>
            </a:r>
            <a:r>
              <a:rPr sz="1100" b="1" spc="-25" dirty="0">
                <a:solidFill>
                  <a:srgbClr val="163878"/>
                </a:solidFill>
                <a:latin typeface="Arial"/>
                <a:cs typeface="Arial"/>
              </a:rPr>
              <a:t>La</a:t>
            </a:r>
            <a:r>
              <a:rPr sz="1100" b="1" spc="-2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apruebo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términos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generales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posee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una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valoración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positiva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rechazo.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campaña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apruebo,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mucho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enfocada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mostrar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explicar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propuesta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constitucional,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clara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motiva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ir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votar.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55" dirty="0">
                <a:solidFill>
                  <a:srgbClr val="153878"/>
                </a:solidFill>
                <a:latin typeface="Arial"/>
                <a:cs typeface="Arial"/>
              </a:rPr>
              <a:t>49%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le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gustó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que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33%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se inclina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rechazo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ven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rechazo esta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poco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enfocada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atraer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votos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través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las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emociones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5" dirty="0">
                <a:solidFill>
                  <a:srgbClr val="153878"/>
                </a:solidFill>
                <a:latin typeface="Arial"/>
                <a:cs typeface="Arial"/>
              </a:rPr>
              <a:t>44%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rechazo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frente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41%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apruebo.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230433" y="2523553"/>
            <a:ext cx="2237740" cy="2244090"/>
            <a:chOff x="4230433" y="2523553"/>
            <a:chExt cx="2237740" cy="2244090"/>
          </a:xfrm>
        </p:grpSpPr>
        <p:sp>
          <p:nvSpPr>
            <p:cNvPr id="4" name="object 4"/>
            <p:cNvSpPr/>
            <p:nvPr/>
          </p:nvSpPr>
          <p:spPr>
            <a:xfrm>
              <a:off x="4236720" y="2816351"/>
              <a:ext cx="853440" cy="1914525"/>
            </a:xfrm>
            <a:custGeom>
              <a:avLst/>
              <a:gdLst/>
              <a:ahLst/>
              <a:cxnLst/>
              <a:rect l="l" t="t" r="r" b="b"/>
              <a:pathLst>
                <a:path w="853439" h="1914525">
                  <a:moveTo>
                    <a:pt x="658368" y="0"/>
                  </a:moveTo>
                  <a:lnTo>
                    <a:pt x="0" y="0"/>
                  </a:lnTo>
                  <a:lnTo>
                    <a:pt x="0" y="124968"/>
                  </a:lnTo>
                  <a:lnTo>
                    <a:pt x="658368" y="124968"/>
                  </a:lnTo>
                  <a:lnTo>
                    <a:pt x="658368" y="0"/>
                  </a:lnTo>
                  <a:close/>
                </a:path>
                <a:path w="853439" h="1914525">
                  <a:moveTo>
                    <a:pt x="661416" y="1786128"/>
                  </a:moveTo>
                  <a:lnTo>
                    <a:pt x="0" y="1786128"/>
                  </a:lnTo>
                  <a:lnTo>
                    <a:pt x="0" y="1914144"/>
                  </a:lnTo>
                  <a:lnTo>
                    <a:pt x="661416" y="1914144"/>
                  </a:lnTo>
                  <a:lnTo>
                    <a:pt x="661416" y="1786128"/>
                  </a:lnTo>
                  <a:close/>
                </a:path>
                <a:path w="853439" h="1914525">
                  <a:moveTo>
                    <a:pt x="758952" y="445008"/>
                  </a:moveTo>
                  <a:lnTo>
                    <a:pt x="0" y="445008"/>
                  </a:lnTo>
                  <a:lnTo>
                    <a:pt x="0" y="573024"/>
                  </a:lnTo>
                  <a:lnTo>
                    <a:pt x="758952" y="573024"/>
                  </a:lnTo>
                  <a:lnTo>
                    <a:pt x="758952" y="445008"/>
                  </a:lnTo>
                  <a:close/>
                </a:path>
                <a:path w="853439" h="1914525">
                  <a:moveTo>
                    <a:pt x="783336" y="893064"/>
                  </a:moveTo>
                  <a:lnTo>
                    <a:pt x="0" y="893064"/>
                  </a:lnTo>
                  <a:lnTo>
                    <a:pt x="0" y="1021080"/>
                  </a:lnTo>
                  <a:lnTo>
                    <a:pt x="783336" y="1021080"/>
                  </a:lnTo>
                  <a:lnTo>
                    <a:pt x="783336" y="893064"/>
                  </a:lnTo>
                  <a:close/>
                </a:path>
                <a:path w="853439" h="1914525">
                  <a:moveTo>
                    <a:pt x="853440" y="1341120"/>
                  </a:moveTo>
                  <a:lnTo>
                    <a:pt x="0" y="1341120"/>
                  </a:lnTo>
                  <a:lnTo>
                    <a:pt x="0" y="1466088"/>
                  </a:lnTo>
                  <a:lnTo>
                    <a:pt x="853440" y="1466088"/>
                  </a:lnTo>
                  <a:lnTo>
                    <a:pt x="853440" y="1341120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36720" y="2688335"/>
              <a:ext cx="1841500" cy="1914525"/>
            </a:xfrm>
            <a:custGeom>
              <a:avLst/>
              <a:gdLst/>
              <a:ahLst/>
              <a:cxnLst/>
              <a:rect l="l" t="t" r="r" b="b"/>
              <a:pathLst>
                <a:path w="1841500" h="1914525">
                  <a:moveTo>
                    <a:pt x="1328928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1328928" y="128016"/>
                  </a:lnTo>
                  <a:lnTo>
                    <a:pt x="1328928" y="0"/>
                  </a:lnTo>
                  <a:close/>
                </a:path>
                <a:path w="1841500" h="1914525">
                  <a:moveTo>
                    <a:pt x="1368552" y="1341120"/>
                  </a:moveTo>
                  <a:lnTo>
                    <a:pt x="0" y="1341120"/>
                  </a:lnTo>
                  <a:lnTo>
                    <a:pt x="0" y="1469136"/>
                  </a:lnTo>
                  <a:lnTo>
                    <a:pt x="1368552" y="1469136"/>
                  </a:lnTo>
                  <a:lnTo>
                    <a:pt x="1368552" y="1341120"/>
                  </a:lnTo>
                  <a:close/>
                </a:path>
                <a:path w="1841500" h="1914525">
                  <a:moveTo>
                    <a:pt x="1380744" y="896112"/>
                  </a:moveTo>
                  <a:lnTo>
                    <a:pt x="0" y="896112"/>
                  </a:lnTo>
                  <a:lnTo>
                    <a:pt x="0" y="1021080"/>
                  </a:lnTo>
                  <a:lnTo>
                    <a:pt x="1380744" y="1021080"/>
                  </a:lnTo>
                  <a:lnTo>
                    <a:pt x="1380744" y="896112"/>
                  </a:lnTo>
                  <a:close/>
                </a:path>
                <a:path w="1841500" h="1914525">
                  <a:moveTo>
                    <a:pt x="1402080" y="448056"/>
                  </a:moveTo>
                  <a:lnTo>
                    <a:pt x="0" y="448056"/>
                  </a:lnTo>
                  <a:lnTo>
                    <a:pt x="0" y="573024"/>
                  </a:lnTo>
                  <a:lnTo>
                    <a:pt x="1402080" y="573024"/>
                  </a:lnTo>
                  <a:lnTo>
                    <a:pt x="1402080" y="448056"/>
                  </a:lnTo>
                  <a:close/>
                </a:path>
                <a:path w="1841500" h="1914525">
                  <a:moveTo>
                    <a:pt x="1840992" y="1789176"/>
                  </a:moveTo>
                  <a:lnTo>
                    <a:pt x="0" y="1789176"/>
                  </a:lnTo>
                  <a:lnTo>
                    <a:pt x="0" y="1914144"/>
                  </a:lnTo>
                  <a:lnTo>
                    <a:pt x="1840992" y="1914144"/>
                  </a:lnTo>
                  <a:lnTo>
                    <a:pt x="1840992" y="1789176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36720" y="2563367"/>
              <a:ext cx="2231390" cy="1914525"/>
            </a:xfrm>
            <a:custGeom>
              <a:avLst/>
              <a:gdLst/>
              <a:ahLst/>
              <a:cxnLst/>
              <a:rect l="l" t="t" r="r" b="b"/>
              <a:pathLst>
                <a:path w="2231390" h="1914525">
                  <a:moveTo>
                    <a:pt x="1716024" y="1786128"/>
                  </a:moveTo>
                  <a:lnTo>
                    <a:pt x="0" y="1786128"/>
                  </a:lnTo>
                  <a:lnTo>
                    <a:pt x="0" y="1914144"/>
                  </a:lnTo>
                  <a:lnTo>
                    <a:pt x="1716024" y="1914144"/>
                  </a:lnTo>
                  <a:lnTo>
                    <a:pt x="1716024" y="1786128"/>
                  </a:lnTo>
                  <a:close/>
                </a:path>
                <a:path w="2231390" h="1914525">
                  <a:moveTo>
                    <a:pt x="1996440" y="1341120"/>
                  </a:moveTo>
                  <a:lnTo>
                    <a:pt x="0" y="1341120"/>
                  </a:lnTo>
                  <a:lnTo>
                    <a:pt x="0" y="1466088"/>
                  </a:lnTo>
                  <a:lnTo>
                    <a:pt x="1996440" y="1466088"/>
                  </a:lnTo>
                  <a:lnTo>
                    <a:pt x="1996440" y="1341120"/>
                  </a:lnTo>
                  <a:close/>
                </a:path>
                <a:path w="2231390" h="1914525">
                  <a:moveTo>
                    <a:pt x="2051304" y="893064"/>
                  </a:moveTo>
                  <a:lnTo>
                    <a:pt x="0" y="893064"/>
                  </a:lnTo>
                  <a:lnTo>
                    <a:pt x="0" y="1021080"/>
                  </a:lnTo>
                  <a:lnTo>
                    <a:pt x="2051304" y="1021080"/>
                  </a:lnTo>
                  <a:lnTo>
                    <a:pt x="2051304" y="893064"/>
                  </a:lnTo>
                  <a:close/>
                </a:path>
                <a:path w="2231390" h="1914525">
                  <a:moveTo>
                    <a:pt x="2054352" y="445008"/>
                  </a:moveTo>
                  <a:lnTo>
                    <a:pt x="0" y="445008"/>
                  </a:lnTo>
                  <a:lnTo>
                    <a:pt x="0" y="573024"/>
                  </a:lnTo>
                  <a:lnTo>
                    <a:pt x="2054352" y="573024"/>
                  </a:lnTo>
                  <a:lnTo>
                    <a:pt x="2054352" y="445008"/>
                  </a:lnTo>
                  <a:close/>
                </a:path>
                <a:path w="2231390" h="1914525">
                  <a:moveTo>
                    <a:pt x="2231136" y="0"/>
                  </a:moveTo>
                  <a:lnTo>
                    <a:pt x="0" y="0"/>
                  </a:lnTo>
                  <a:lnTo>
                    <a:pt x="0" y="124968"/>
                  </a:lnTo>
                  <a:lnTo>
                    <a:pt x="2231136" y="124968"/>
                  </a:lnTo>
                  <a:lnTo>
                    <a:pt x="2231136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35196" y="2528316"/>
              <a:ext cx="0" cy="2234565"/>
            </a:xfrm>
            <a:custGeom>
              <a:avLst/>
              <a:gdLst/>
              <a:ahLst/>
              <a:cxnLst/>
              <a:rect l="l" t="t" r="r" b="b"/>
              <a:pathLst>
                <a:path h="2234565">
                  <a:moveTo>
                    <a:pt x="0" y="223418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61001" y="4590694"/>
            <a:ext cx="1981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54929" y="4143552"/>
            <a:ext cx="2317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20%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84826" y="3696461"/>
            <a:ext cx="1981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0696" y="3248609"/>
            <a:ext cx="19494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8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57698" y="2801569"/>
            <a:ext cx="19812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75" dirty="0">
                <a:solidFill>
                  <a:srgbClr val="153878"/>
                </a:solidFill>
                <a:latin typeface="Microsoft Sans Serif"/>
                <a:cs typeface="Microsoft Sans Serif"/>
              </a:rPr>
              <a:t>16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42482" y="4463897"/>
            <a:ext cx="2254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44%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70550" y="4016755"/>
            <a:ext cx="2190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84265" y="3569589"/>
            <a:ext cx="21780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33%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07126" y="3122422"/>
            <a:ext cx="21780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33%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31560" y="2675382"/>
            <a:ext cx="2190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18403" y="4337405"/>
            <a:ext cx="1949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41%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98184" y="3889654"/>
            <a:ext cx="21971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4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7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2413" y="3442538"/>
            <a:ext cx="22860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49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55841" y="2995675"/>
            <a:ext cx="2286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49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32880" y="2548508"/>
            <a:ext cx="2222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5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</a:t>
            </a:r>
            <a:r>
              <a:rPr sz="800" spc="-100" dirty="0">
                <a:solidFill>
                  <a:srgbClr val="153878"/>
                </a:solidFill>
                <a:latin typeface="Microsoft Sans Serif"/>
                <a:cs typeface="Microsoft Sans Serif"/>
              </a:rPr>
              <a:t>%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4961" y="4434941"/>
            <a:ext cx="33407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enfocada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atraer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votos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través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emociones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05329" y="3987190"/>
            <a:ext cx="2119630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efectiva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motivar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ir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votar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42641" y="3540074"/>
            <a:ext cx="1283970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gustó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42538" y="3093211"/>
            <a:ext cx="5822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6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clara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2813" y="2646044"/>
            <a:ext cx="376174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enfocada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mostrar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explicar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propuesta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constitucional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285744" y="2255519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67055" y="0"/>
                </a:moveTo>
                <a:lnTo>
                  <a:pt x="0" y="0"/>
                </a:lnTo>
                <a:lnTo>
                  <a:pt x="0" y="67056"/>
                </a:lnTo>
                <a:lnTo>
                  <a:pt x="67055" y="67056"/>
                </a:lnTo>
                <a:lnTo>
                  <a:pt x="67055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370326" y="2192527"/>
            <a:ext cx="48387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</a:t>
            </a:r>
            <a:r>
              <a:rPr sz="9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9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900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b</a:t>
            </a:r>
            <a:r>
              <a:rPr sz="9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51959" y="2255519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67055" y="0"/>
                </a:moveTo>
                <a:lnTo>
                  <a:pt x="0" y="0"/>
                </a:lnTo>
                <a:lnTo>
                  <a:pt x="0" y="67056"/>
                </a:lnTo>
                <a:lnTo>
                  <a:pt x="67055" y="67056"/>
                </a:lnTo>
                <a:lnTo>
                  <a:pt x="67055" y="0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336796" y="2192527"/>
            <a:ext cx="4718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25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9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900" dirty="0">
                <a:solidFill>
                  <a:srgbClr val="153878"/>
                </a:solidFill>
                <a:latin typeface="Microsoft Sans Serif"/>
                <a:cs typeface="Microsoft Sans Serif"/>
              </a:rPr>
              <a:t>ha</a:t>
            </a:r>
            <a:r>
              <a:rPr sz="9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z</a:t>
            </a:r>
            <a:r>
              <a:rPr sz="9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05984" y="2255519"/>
            <a:ext cx="64135" cy="67310"/>
          </a:xfrm>
          <a:custGeom>
            <a:avLst/>
            <a:gdLst/>
            <a:ahLst/>
            <a:cxnLst/>
            <a:rect l="l" t="t" r="r" b="b"/>
            <a:pathLst>
              <a:path w="64135" h="67310">
                <a:moveTo>
                  <a:pt x="64008" y="0"/>
                </a:moveTo>
                <a:lnTo>
                  <a:pt x="0" y="0"/>
                </a:lnTo>
                <a:lnTo>
                  <a:pt x="0" y="67056"/>
                </a:lnTo>
                <a:lnTo>
                  <a:pt x="64008" y="67056"/>
                </a:lnTo>
                <a:lnTo>
                  <a:pt x="64008" y="0"/>
                </a:lnTo>
                <a:close/>
              </a:path>
            </a:pathLst>
          </a:custGeom>
          <a:solidFill>
            <a:srgbClr val="FF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289296" y="2192527"/>
            <a:ext cx="140589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153878"/>
                </a:solidFill>
                <a:latin typeface="Microsoft Sans Serif"/>
                <a:cs typeface="Microsoft Sans Serif"/>
              </a:rPr>
              <a:t>Ninguna</a:t>
            </a:r>
            <a:r>
              <a:rPr sz="9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9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9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dos</a:t>
            </a:r>
            <a:r>
              <a:rPr sz="9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9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franjas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682752" y="2478023"/>
              <a:ext cx="7007859" cy="1515110"/>
            </a:xfrm>
            <a:custGeom>
              <a:avLst/>
              <a:gdLst/>
              <a:ahLst/>
              <a:cxnLst/>
              <a:rect l="l" t="t" r="r" b="b"/>
              <a:pathLst>
                <a:path w="7007859" h="1515110">
                  <a:moveTo>
                    <a:pt x="131064" y="393192"/>
                  </a:moveTo>
                  <a:lnTo>
                    <a:pt x="0" y="393192"/>
                  </a:lnTo>
                  <a:lnTo>
                    <a:pt x="0" y="1514856"/>
                  </a:lnTo>
                  <a:lnTo>
                    <a:pt x="131064" y="1514856"/>
                  </a:lnTo>
                  <a:lnTo>
                    <a:pt x="131064" y="393192"/>
                  </a:lnTo>
                  <a:close/>
                </a:path>
                <a:path w="7007859" h="1515110">
                  <a:moveTo>
                    <a:pt x="896112" y="106680"/>
                  </a:moveTo>
                  <a:lnTo>
                    <a:pt x="762000" y="106680"/>
                  </a:lnTo>
                  <a:lnTo>
                    <a:pt x="762000" y="1514856"/>
                  </a:lnTo>
                  <a:lnTo>
                    <a:pt x="896112" y="1514856"/>
                  </a:lnTo>
                  <a:lnTo>
                    <a:pt x="896112" y="106680"/>
                  </a:lnTo>
                  <a:close/>
                </a:path>
                <a:path w="7007859" h="1515110">
                  <a:moveTo>
                    <a:pt x="1661160" y="524256"/>
                  </a:moveTo>
                  <a:lnTo>
                    <a:pt x="1527048" y="524256"/>
                  </a:lnTo>
                  <a:lnTo>
                    <a:pt x="1527048" y="1514856"/>
                  </a:lnTo>
                  <a:lnTo>
                    <a:pt x="1661160" y="1514856"/>
                  </a:lnTo>
                  <a:lnTo>
                    <a:pt x="1661160" y="524256"/>
                  </a:lnTo>
                  <a:close/>
                </a:path>
                <a:path w="7007859" h="1515110">
                  <a:moveTo>
                    <a:pt x="2423160" y="393192"/>
                  </a:moveTo>
                  <a:lnTo>
                    <a:pt x="2292096" y="393192"/>
                  </a:lnTo>
                  <a:lnTo>
                    <a:pt x="2292096" y="1514856"/>
                  </a:lnTo>
                  <a:lnTo>
                    <a:pt x="2423160" y="1514856"/>
                  </a:lnTo>
                  <a:lnTo>
                    <a:pt x="2423160" y="393192"/>
                  </a:lnTo>
                  <a:close/>
                </a:path>
                <a:path w="7007859" h="1515110">
                  <a:moveTo>
                    <a:pt x="3188208" y="524256"/>
                  </a:moveTo>
                  <a:lnTo>
                    <a:pt x="3054096" y="524256"/>
                  </a:lnTo>
                  <a:lnTo>
                    <a:pt x="3054096" y="1514856"/>
                  </a:lnTo>
                  <a:lnTo>
                    <a:pt x="3188208" y="1514856"/>
                  </a:lnTo>
                  <a:lnTo>
                    <a:pt x="3188208" y="524256"/>
                  </a:lnTo>
                  <a:close/>
                </a:path>
                <a:path w="7007859" h="1515110">
                  <a:moveTo>
                    <a:pt x="3953256" y="393192"/>
                  </a:moveTo>
                  <a:lnTo>
                    <a:pt x="3819144" y="393192"/>
                  </a:lnTo>
                  <a:lnTo>
                    <a:pt x="3819144" y="1514856"/>
                  </a:lnTo>
                  <a:lnTo>
                    <a:pt x="3953256" y="1514856"/>
                  </a:lnTo>
                  <a:lnTo>
                    <a:pt x="3953256" y="393192"/>
                  </a:lnTo>
                  <a:close/>
                </a:path>
                <a:path w="7007859" h="1515110">
                  <a:moveTo>
                    <a:pt x="4715256" y="289560"/>
                  </a:moveTo>
                  <a:lnTo>
                    <a:pt x="4584192" y="289560"/>
                  </a:lnTo>
                  <a:lnTo>
                    <a:pt x="4584192" y="1514856"/>
                  </a:lnTo>
                  <a:lnTo>
                    <a:pt x="4715256" y="1514856"/>
                  </a:lnTo>
                  <a:lnTo>
                    <a:pt x="4715256" y="289560"/>
                  </a:lnTo>
                  <a:close/>
                </a:path>
                <a:path w="7007859" h="1515110">
                  <a:moveTo>
                    <a:pt x="5480304" y="0"/>
                  </a:moveTo>
                  <a:lnTo>
                    <a:pt x="5346192" y="0"/>
                  </a:lnTo>
                  <a:lnTo>
                    <a:pt x="5346192" y="1514856"/>
                  </a:lnTo>
                  <a:lnTo>
                    <a:pt x="5480304" y="1514856"/>
                  </a:lnTo>
                  <a:lnTo>
                    <a:pt x="5480304" y="0"/>
                  </a:lnTo>
                  <a:close/>
                </a:path>
                <a:path w="7007859" h="1515110">
                  <a:moveTo>
                    <a:pt x="6245352" y="524256"/>
                  </a:moveTo>
                  <a:lnTo>
                    <a:pt x="6111240" y="524256"/>
                  </a:lnTo>
                  <a:lnTo>
                    <a:pt x="6111240" y="1514856"/>
                  </a:lnTo>
                  <a:lnTo>
                    <a:pt x="6245352" y="1514856"/>
                  </a:lnTo>
                  <a:lnTo>
                    <a:pt x="6245352" y="524256"/>
                  </a:lnTo>
                  <a:close/>
                </a:path>
                <a:path w="7007859" h="1515110">
                  <a:moveTo>
                    <a:pt x="7007352" y="393192"/>
                  </a:moveTo>
                  <a:lnTo>
                    <a:pt x="6873240" y="393192"/>
                  </a:lnTo>
                  <a:lnTo>
                    <a:pt x="6873240" y="1514856"/>
                  </a:lnTo>
                  <a:lnTo>
                    <a:pt x="7007352" y="1514856"/>
                  </a:lnTo>
                  <a:lnTo>
                    <a:pt x="7007352" y="393192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0392" y="2740151"/>
              <a:ext cx="7010400" cy="1252855"/>
            </a:xfrm>
            <a:custGeom>
              <a:avLst/>
              <a:gdLst/>
              <a:ahLst/>
              <a:cxnLst/>
              <a:rect l="l" t="t" r="r" b="b"/>
              <a:pathLst>
                <a:path w="7010400" h="1252854">
                  <a:moveTo>
                    <a:pt x="134112" y="182880"/>
                  </a:moveTo>
                  <a:lnTo>
                    <a:pt x="0" y="182880"/>
                  </a:lnTo>
                  <a:lnTo>
                    <a:pt x="0" y="1252728"/>
                  </a:lnTo>
                  <a:lnTo>
                    <a:pt x="134112" y="1252728"/>
                  </a:lnTo>
                  <a:lnTo>
                    <a:pt x="134112" y="182880"/>
                  </a:lnTo>
                  <a:close/>
                </a:path>
                <a:path w="7010400" h="1252854">
                  <a:moveTo>
                    <a:pt x="899160" y="573024"/>
                  </a:moveTo>
                  <a:lnTo>
                    <a:pt x="765048" y="573024"/>
                  </a:lnTo>
                  <a:lnTo>
                    <a:pt x="765048" y="1252728"/>
                  </a:lnTo>
                  <a:lnTo>
                    <a:pt x="899160" y="1252728"/>
                  </a:lnTo>
                  <a:lnTo>
                    <a:pt x="899160" y="573024"/>
                  </a:lnTo>
                  <a:close/>
                </a:path>
                <a:path w="7010400" h="1252854">
                  <a:moveTo>
                    <a:pt x="1661160" y="0"/>
                  </a:moveTo>
                  <a:lnTo>
                    <a:pt x="1527048" y="0"/>
                  </a:lnTo>
                  <a:lnTo>
                    <a:pt x="1527048" y="1252728"/>
                  </a:lnTo>
                  <a:lnTo>
                    <a:pt x="1661160" y="1252728"/>
                  </a:lnTo>
                  <a:lnTo>
                    <a:pt x="1661160" y="0"/>
                  </a:lnTo>
                  <a:close/>
                </a:path>
                <a:path w="7010400" h="1252854">
                  <a:moveTo>
                    <a:pt x="2426208" y="234696"/>
                  </a:moveTo>
                  <a:lnTo>
                    <a:pt x="2292096" y="234696"/>
                  </a:lnTo>
                  <a:lnTo>
                    <a:pt x="2292096" y="1252728"/>
                  </a:lnTo>
                  <a:lnTo>
                    <a:pt x="2426208" y="1252728"/>
                  </a:lnTo>
                  <a:lnTo>
                    <a:pt x="2426208" y="234696"/>
                  </a:lnTo>
                  <a:close/>
                </a:path>
                <a:path w="7010400" h="1252854">
                  <a:moveTo>
                    <a:pt x="3188208" y="0"/>
                  </a:moveTo>
                  <a:lnTo>
                    <a:pt x="3057144" y="0"/>
                  </a:lnTo>
                  <a:lnTo>
                    <a:pt x="3057144" y="1252728"/>
                  </a:lnTo>
                  <a:lnTo>
                    <a:pt x="3188208" y="1252728"/>
                  </a:lnTo>
                  <a:lnTo>
                    <a:pt x="3188208" y="0"/>
                  </a:lnTo>
                  <a:close/>
                </a:path>
                <a:path w="7010400" h="1252854">
                  <a:moveTo>
                    <a:pt x="3953256" y="234696"/>
                  </a:moveTo>
                  <a:lnTo>
                    <a:pt x="3819144" y="234696"/>
                  </a:lnTo>
                  <a:lnTo>
                    <a:pt x="3819144" y="1252728"/>
                  </a:lnTo>
                  <a:lnTo>
                    <a:pt x="3953256" y="1252728"/>
                  </a:lnTo>
                  <a:lnTo>
                    <a:pt x="3953256" y="234696"/>
                  </a:lnTo>
                  <a:close/>
                </a:path>
                <a:path w="7010400" h="1252854">
                  <a:moveTo>
                    <a:pt x="4718304" y="207264"/>
                  </a:moveTo>
                  <a:lnTo>
                    <a:pt x="4584192" y="207264"/>
                  </a:lnTo>
                  <a:lnTo>
                    <a:pt x="4584192" y="1252728"/>
                  </a:lnTo>
                  <a:lnTo>
                    <a:pt x="4718304" y="1252728"/>
                  </a:lnTo>
                  <a:lnTo>
                    <a:pt x="4718304" y="207264"/>
                  </a:lnTo>
                  <a:close/>
                </a:path>
                <a:path w="7010400" h="1252854">
                  <a:moveTo>
                    <a:pt x="5480304" y="624840"/>
                  </a:moveTo>
                  <a:lnTo>
                    <a:pt x="5349240" y="624840"/>
                  </a:lnTo>
                  <a:lnTo>
                    <a:pt x="5349240" y="1252728"/>
                  </a:lnTo>
                  <a:lnTo>
                    <a:pt x="5480304" y="1252728"/>
                  </a:lnTo>
                  <a:lnTo>
                    <a:pt x="5480304" y="624840"/>
                  </a:lnTo>
                  <a:close/>
                </a:path>
                <a:path w="7010400" h="1252854">
                  <a:moveTo>
                    <a:pt x="6245352" y="0"/>
                  </a:moveTo>
                  <a:lnTo>
                    <a:pt x="6111240" y="0"/>
                  </a:lnTo>
                  <a:lnTo>
                    <a:pt x="6111240" y="1252728"/>
                  </a:lnTo>
                  <a:lnTo>
                    <a:pt x="6245352" y="1252728"/>
                  </a:lnTo>
                  <a:lnTo>
                    <a:pt x="6245352" y="0"/>
                  </a:lnTo>
                  <a:close/>
                </a:path>
                <a:path w="7010400" h="1252854">
                  <a:moveTo>
                    <a:pt x="7010400" y="234696"/>
                  </a:moveTo>
                  <a:lnTo>
                    <a:pt x="6876288" y="234696"/>
                  </a:lnTo>
                  <a:lnTo>
                    <a:pt x="6876288" y="1252728"/>
                  </a:lnTo>
                  <a:lnTo>
                    <a:pt x="7010400" y="1252728"/>
                  </a:lnTo>
                  <a:lnTo>
                    <a:pt x="7010400" y="234696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19556" y="3470147"/>
              <a:ext cx="7010400" cy="521334"/>
            </a:xfrm>
            <a:custGeom>
              <a:avLst/>
              <a:gdLst/>
              <a:ahLst/>
              <a:cxnLst/>
              <a:rect l="l" t="t" r="r" b="b"/>
              <a:pathLst>
                <a:path w="7010400" h="521335">
                  <a:moveTo>
                    <a:pt x="134112" y="103632"/>
                  </a:moveTo>
                  <a:lnTo>
                    <a:pt x="0" y="103632"/>
                  </a:lnTo>
                  <a:lnTo>
                    <a:pt x="0" y="521208"/>
                  </a:lnTo>
                  <a:lnTo>
                    <a:pt x="134112" y="521208"/>
                  </a:lnTo>
                  <a:lnTo>
                    <a:pt x="134112" y="103632"/>
                  </a:lnTo>
                  <a:close/>
                </a:path>
                <a:path w="7010400" h="521335">
                  <a:moveTo>
                    <a:pt x="899160" y="0"/>
                  </a:moveTo>
                  <a:lnTo>
                    <a:pt x="765048" y="0"/>
                  </a:lnTo>
                  <a:lnTo>
                    <a:pt x="765048" y="521208"/>
                  </a:lnTo>
                  <a:lnTo>
                    <a:pt x="899160" y="521208"/>
                  </a:lnTo>
                  <a:lnTo>
                    <a:pt x="899160" y="0"/>
                  </a:lnTo>
                  <a:close/>
                </a:path>
                <a:path w="7010400" h="521335">
                  <a:moveTo>
                    <a:pt x="1661160" y="155448"/>
                  </a:moveTo>
                  <a:lnTo>
                    <a:pt x="1527048" y="155448"/>
                  </a:lnTo>
                  <a:lnTo>
                    <a:pt x="1527048" y="521208"/>
                  </a:lnTo>
                  <a:lnTo>
                    <a:pt x="1661160" y="521208"/>
                  </a:lnTo>
                  <a:lnTo>
                    <a:pt x="1661160" y="155448"/>
                  </a:lnTo>
                  <a:close/>
                </a:path>
                <a:path w="7010400" h="521335">
                  <a:moveTo>
                    <a:pt x="2426208" y="51816"/>
                  </a:moveTo>
                  <a:lnTo>
                    <a:pt x="2292096" y="51816"/>
                  </a:lnTo>
                  <a:lnTo>
                    <a:pt x="2292096" y="521208"/>
                  </a:lnTo>
                  <a:lnTo>
                    <a:pt x="2426208" y="521208"/>
                  </a:lnTo>
                  <a:lnTo>
                    <a:pt x="2426208" y="51816"/>
                  </a:lnTo>
                  <a:close/>
                </a:path>
                <a:path w="7010400" h="521335">
                  <a:moveTo>
                    <a:pt x="3191256" y="155448"/>
                  </a:moveTo>
                  <a:lnTo>
                    <a:pt x="3057144" y="155448"/>
                  </a:lnTo>
                  <a:lnTo>
                    <a:pt x="3057144" y="521208"/>
                  </a:lnTo>
                  <a:lnTo>
                    <a:pt x="3191256" y="521208"/>
                  </a:lnTo>
                  <a:lnTo>
                    <a:pt x="3191256" y="155448"/>
                  </a:lnTo>
                  <a:close/>
                </a:path>
                <a:path w="7010400" h="521335">
                  <a:moveTo>
                    <a:pt x="3953256" y="51816"/>
                  </a:moveTo>
                  <a:lnTo>
                    <a:pt x="3819144" y="51816"/>
                  </a:lnTo>
                  <a:lnTo>
                    <a:pt x="3819144" y="521208"/>
                  </a:lnTo>
                  <a:lnTo>
                    <a:pt x="3953256" y="521208"/>
                  </a:lnTo>
                  <a:lnTo>
                    <a:pt x="3953256" y="51816"/>
                  </a:lnTo>
                  <a:close/>
                </a:path>
                <a:path w="7010400" h="521335">
                  <a:moveTo>
                    <a:pt x="4718304" y="182880"/>
                  </a:moveTo>
                  <a:lnTo>
                    <a:pt x="4584192" y="182880"/>
                  </a:lnTo>
                  <a:lnTo>
                    <a:pt x="4584192" y="521208"/>
                  </a:lnTo>
                  <a:lnTo>
                    <a:pt x="4718304" y="521208"/>
                  </a:lnTo>
                  <a:lnTo>
                    <a:pt x="4718304" y="182880"/>
                  </a:lnTo>
                  <a:close/>
                </a:path>
                <a:path w="7010400" h="521335">
                  <a:moveTo>
                    <a:pt x="5483339" y="51816"/>
                  </a:moveTo>
                  <a:lnTo>
                    <a:pt x="5349240" y="51816"/>
                  </a:lnTo>
                  <a:lnTo>
                    <a:pt x="5349240" y="521208"/>
                  </a:lnTo>
                  <a:lnTo>
                    <a:pt x="5483339" y="521208"/>
                  </a:lnTo>
                  <a:lnTo>
                    <a:pt x="5483339" y="51816"/>
                  </a:lnTo>
                  <a:close/>
                </a:path>
                <a:path w="7010400" h="521335">
                  <a:moveTo>
                    <a:pt x="6245352" y="155448"/>
                  </a:moveTo>
                  <a:lnTo>
                    <a:pt x="6111240" y="155448"/>
                  </a:lnTo>
                  <a:lnTo>
                    <a:pt x="6111240" y="521208"/>
                  </a:lnTo>
                  <a:lnTo>
                    <a:pt x="6245352" y="521208"/>
                  </a:lnTo>
                  <a:lnTo>
                    <a:pt x="6245352" y="155448"/>
                  </a:lnTo>
                  <a:close/>
                </a:path>
                <a:path w="7010400" h="521335">
                  <a:moveTo>
                    <a:pt x="7010400" y="51816"/>
                  </a:moveTo>
                  <a:lnTo>
                    <a:pt x="6876288" y="51816"/>
                  </a:lnTo>
                  <a:lnTo>
                    <a:pt x="6876288" y="521208"/>
                  </a:lnTo>
                  <a:lnTo>
                    <a:pt x="7010400" y="521208"/>
                  </a:lnTo>
                  <a:lnTo>
                    <a:pt x="7010400" y="51816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9556" y="3470147"/>
              <a:ext cx="7010400" cy="521334"/>
            </a:xfrm>
            <a:custGeom>
              <a:avLst/>
              <a:gdLst/>
              <a:ahLst/>
              <a:cxnLst/>
              <a:rect l="l" t="t" r="r" b="b"/>
              <a:pathLst>
                <a:path w="7010400" h="521335">
                  <a:moveTo>
                    <a:pt x="0" y="103631"/>
                  </a:moveTo>
                  <a:lnTo>
                    <a:pt x="134112" y="103631"/>
                  </a:lnTo>
                  <a:lnTo>
                    <a:pt x="134112" y="521207"/>
                  </a:lnTo>
                  <a:lnTo>
                    <a:pt x="0" y="521207"/>
                  </a:lnTo>
                  <a:lnTo>
                    <a:pt x="0" y="103631"/>
                  </a:lnTo>
                  <a:close/>
                </a:path>
                <a:path w="7010400" h="521335">
                  <a:moveTo>
                    <a:pt x="765048" y="0"/>
                  </a:moveTo>
                  <a:lnTo>
                    <a:pt x="899160" y="0"/>
                  </a:lnTo>
                  <a:lnTo>
                    <a:pt x="899160" y="521207"/>
                  </a:lnTo>
                  <a:lnTo>
                    <a:pt x="765048" y="521207"/>
                  </a:lnTo>
                  <a:lnTo>
                    <a:pt x="765048" y="0"/>
                  </a:lnTo>
                  <a:close/>
                </a:path>
                <a:path w="7010400" h="521335">
                  <a:moveTo>
                    <a:pt x="1527048" y="155447"/>
                  </a:moveTo>
                  <a:lnTo>
                    <a:pt x="1661160" y="155447"/>
                  </a:lnTo>
                  <a:lnTo>
                    <a:pt x="1661160" y="521207"/>
                  </a:lnTo>
                  <a:lnTo>
                    <a:pt x="1527048" y="521207"/>
                  </a:lnTo>
                  <a:lnTo>
                    <a:pt x="1527048" y="155447"/>
                  </a:lnTo>
                  <a:close/>
                </a:path>
                <a:path w="7010400" h="521335">
                  <a:moveTo>
                    <a:pt x="2292096" y="51815"/>
                  </a:moveTo>
                  <a:lnTo>
                    <a:pt x="2426208" y="51815"/>
                  </a:lnTo>
                  <a:lnTo>
                    <a:pt x="2426208" y="521207"/>
                  </a:lnTo>
                  <a:lnTo>
                    <a:pt x="2292096" y="521207"/>
                  </a:lnTo>
                  <a:lnTo>
                    <a:pt x="2292096" y="51815"/>
                  </a:lnTo>
                  <a:close/>
                </a:path>
                <a:path w="7010400" h="521335">
                  <a:moveTo>
                    <a:pt x="3057144" y="155447"/>
                  </a:moveTo>
                  <a:lnTo>
                    <a:pt x="3191256" y="155447"/>
                  </a:lnTo>
                  <a:lnTo>
                    <a:pt x="3191256" y="521207"/>
                  </a:lnTo>
                  <a:lnTo>
                    <a:pt x="3057144" y="521207"/>
                  </a:lnTo>
                  <a:lnTo>
                    <a:pt x="3057144" y="155447"/>
                  </a:lnTo>
                  <a:close/>
                </a:path>
                <a:path w="7010400" h="521335">
                  <a:moveTo>
                    <a:pt x="3819144" y="51815"/>
                  </a:moveTo>
                  <a:lnTo>
                    <a:pt x="3953255" y="51815"/>
                  </a:lnTo>
                  <a:lnTo>
                    <a:pt x="3953255" y="521207"/>
                  </a:lnTo>
                  <a:lnTo>
                    <a:pt x="3819144" y="521207"/>
                  </a:lnTo>
                  <a:lnTo>
                    <a:pt x="3819144" y="51815"/>
                  </a:lnTo>
                  <a:close/>
                </a:path>
                <a:path w="7010400" h="521335">
                  <a:moveTo>
                    <a:pt x="4584192" y="182879"/>
                  </a:moveTo>
                  <a:lnTo>
                    <a:pt x="4718304" y="182879"/>
                  </a:lnTo>
                  <a:lnTo>
                    <a:pt x="4718304" y="521207"/>
                  </a:lnTo>
                  <a:lnTo>
                    <a:pt x="4584192" y="521207"/>
                  </a:lnTo>
                  <a:lnTo>
                    <a:pt x="4584192" y="182879"/>
                  </a:lnTo>
                  <a:close/>
                </a:path>
                <a:path w="7010400" h="521335">
                  <a:moveTo>
                    <a:pt x="5349240" y="51815"/>
                  </a:moveTo>
                  <a:lnTo>
                    <a:pt x="5483352" y="51815"/>
                  </a:lnTo>
                  <a:lnTo>
                    <a:pt x="5483352" y="521207"/>
                  </a:lnTo>
                  <a:lnTo>
                    <a:pt x="5349240" y="521207"/>
                  </a:lnTo>
                  <a:lnTo>
                    <a:pt x="5349240" y="51815"/>
                  </a:lnTo>
                  <a:close/>
                </a:path>
                <a:path w="7010400" h="521335">
                  <a:moveTo>
                    <a:pt x="6111240" y="155447"/>
                  </a:moveTo>
                  <a:lnTo>
                    <a:pt x="6245352" y="155447"/>
                  </a:lnTo>
                  <a:lnTo>
                    <a:pt x="6245352" y="521207"/>
                  </a:lnTo>
                  <a:lnTo>
                    <a:pt x="6111240" y="521207"/>
                  </a:lnTo>
                  <a:lnTo>
                    <a:pt x="6111240" y="155447"/>
                  </a:lnTo>
                  <a:close/>
                </a:path>
                <a:path w="7010400" h="521335">
                  <a:moveTo>
                    <a:pt x="6876288" y="51815"/>
                  </a:moveTo>
                  <a:lnTo>
                    <a:pt x="7010400" y="51815"/>
                  </a:lnTo>
                  <a:lnTo>
                    <a:pt x="7010400" y="521207"/>
                  </a:lnTo>
                  <a:lnTo>
                    <a:pt x="6876288" y="521207"/>
                  </a:lnTo>
                  <a:lnTo>
                    <a:pt x="6876288" y="51815"/>
                  </a:lnTo>
                  <a:close/>
                </a:path>
              </a:pathLst>
            </a:custGeom>
            <a:ln w="9525">
              <a:solidFill>
                <a:srgbClr val="FF00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4923" y="3991356"/>
              <a:ext cx="7641590" cy="683260"/>
            </a:xfrm>
            <a:custGeom>
              <a:avLst/>
              <a:gdLst/>
              <a:ahLst/>
              <a:cxnLst/>
              <a:rect l="l" t="t" r="r" b="b"/>
              <a:pathLst>
                <a:path w="7641590" h="683260">
                  <a:moveTo>
                    <a:pt x="0" y="0"/>
                  </a:moveTo>
                  <a:lnTo>
                    <a:pt x="7641335" y="0"/>
                  </a:lnTo>
                </a:path>
                <a:path w="7641590" h="683260">
                  <a:moveTo>
                    <a:pt x="0" y="0"/>
                  </a:moveTo>
                  <a:lnTo>
                    <a:pt x="0" y="210312"/>
                  </a:lnTo>
                </a:path>
                <a:path w="7641590" h="683260">
                  <a:moveTo>
                    <a:pt x="1527048" y="0"/>
                  </a:moveTo>
                  <a:lnTo>
                    <a:pt x="1527048" y="210312"/>
                  </a:lnTo>
                </a:path>
                <a:path w="7641590" h="683260">
                  <a:moveTo>
                    <a:pt x="3057143" y="0"/>
                  </a:moveTo>
                  <a:lnTo>
                    <a:pt x="3057143" y="210312"/>
                  </a:lnTo>
                </a:path>
                <a:path w="7641590" h="683260">
                  <a:moveTo>
                    <a:pt x="4584192" y="0"/>
                  </a:moveTo>
                  <a:lnTo>
                    <a:pt x="4584192" y="210312"/>
                  </a:lnTo>
                </a:path>
                <a:path w="7641590" h="683260">
                  <a:moveTo>
                    <a:pt x="6111240" y="0"/>
                  </a:moveTo>
                  <a:lnTo>
                    <a:pt x="6111240" y="210312"/>
                  </a:lnTo>
                </a:path>
                <a:path w="7641590" h="683260">
                  <a:moveTo>
                    <a:pt x="7641335" y="0"/>
                  </a:moveTo>
                  <a:lnTo>
                    <a:pt x="7641335" y="210312"/>
                  </a:lnTo>
                </a:path>
                <a:path w="7641590" h="683260">
                  <a:moveTo>
                    <a:pt x="0" y="210312"/>
                  </a:moveTo>
                  <a:lnTo>
                    <a:pt x="0" y="682752"/>
                  </a:lnTo>
                </a:path>
                <a:path w="7641590" h="683260">
                  <a:moveTo>
                    <a:pt x="1527048" y="210312"/>
                  </a:moveTo>
                  <a:lnTo>
                    <a:pt x="1527048" y="682752"/>
                  </a:lnTo>
                </a:path>
                <a:path w="7641590" h="683260">
                  <a:moveTo>
                    <a:pt x="3057143" y="210312"/>
                  </a:moveTo>
                  <a:lnTo>
                    <a:pt x="3057143" y="682752"/>
                  </a:lnTo>
                </a:path>
                <a:path w="7641590" h="683260">
                  <a:moveTo>
                    <a:pt x="4584192" y="210312"/>
                  </a:moveTo>
                  <a:lnTo>
                    <a:pt x="4584192" y="682752"/>
                  </a:lnTo>
                </a:path>
                <a:path w="7641590" h="683260">
                  <a:moveTo>
                    <a:pt x="6111240" y="210312"/>
                  </a:moveTo>
                  <a:lnTo>
                    <a:pt x="6111240" y="682752"/>
                  </a:lnTo>
                </a:path>
                <a:path w="7641590" h="683260">
                  <a:moveTo>
                    <a:pt x="7641335" y="210312"/>
                  </a:moveTo>
                  <a:lnTo>
                    <a:pt x="7641335" y="68275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10461" y="2399537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7923" y="2817113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2082" y="2686557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06114" y="2817113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70653" y="2686557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37734" y="2582036"/>
            <a:ext cx="19431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96178" y="2294585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63257" y="2817113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27417" y="2686557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3925" y="2686557"/>
            <a:ext cx="40830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43%</a:t>
            </a:r>
            <a:r>
              <a:rPr sz="1050" spc="-52" baseline="-31746" dirty="0">
                <a:solidFill>
                  <a:srgbClr val="404040"/>
                </a:solidFill>
                <a:latin typeface="Microsoft Sans Serif"/>
                <a:cs typeface="Microsoft Sans Serif"/>
              </a:rPr>
              <a:t>41%</a:t>
            </a:r>
            <a:endParaRPr sz="1050" baseline="-31746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82927" y="3130041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44039" y="2556128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1500" y="2790824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72610" y="2556128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0071" y="2790824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98134" y="2764358"/>
            <a:ext cx="2101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68390" y="3182238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29755" y="2556128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96961" y="2790824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00150" y="3391027"/>
            <a:ext cx="1765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49298" y="3286759"/>
            <a:ext cx="20701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28697" y="3443096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92855" y="3338829"/>
            <a:ext cx="1765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57269" y="3443096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21428" y="3338829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85840" y="3469385"/>
            <a:ext cx="1733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50000" y="3338829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14413" y="3443096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78571" y="3338829"/>
            <a:ext cx="17589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37461" y="4048759"/>
            <a:ext cx="28765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5772" y="4048759"/>
            <a:ext cx="817880" cy="355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Hombre</a:t>
            </a:r>
            <a:endParaRPr sz="800">
              <a:latin typeface="Microsoft Sans Serif"/>
              <a:cs typeface="Microsoft Sans Serif"/>
            </a:endParaRPr>
          </a:p>
          <a:p>
            <a:pPr marL="360680">
              <a:lnSpc>
                <a:spcPct val="100000"/>
              </a:lnSpc>
              <a:spcBef>
                <a:spcPts val="685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Más</a:t>
            </a:r>
            <a:r>
              <a:rPr sz="800" spc="-3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clara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13279" y="4048759"/>
            <a:ext cx="1428115" cy="487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48260" algn="ctr">
              <a:lnSpc>
                <a:spcPct val="100000"/>
              </a:lnSpc>
              <a:spcBef>
                <a:spcPts val="90"/>
              </a:spcBef>
              <a:tabLst>
                <a:tab pos="821055" algn="l"/>
              </a:tabLst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Hombre	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Mujer</a:t>
            </a:r>
            <a:endParaRPr sz="8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8500"/>
              </a:lnSpc>
              <a:spcBef>
                <a:spcPts val="605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Más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efectiva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motivar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el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ir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 </a:t>
            </a:r>
            <a:r>
              <a:rPr sz="800" spc="-2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votar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72661" y="4048759"/>
            <a:ext cx="1109345" cy="355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"/>
              </a:spcBef>
              <a:tabLst>
                <a:tab pos="821690" algn="l"/>
              </a:tabLst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Hombre	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Mujer</a:t>
            </a:r>
            <a:endParaRPr sz="800">
              <a:latin typeface="Microsoft Sans Serif"/>
              <a:cs typeface="Microsoft Sans Serif"/>
            </a:endParaRPr>
          </a:p>
          <a:p>
            <a:pPr marR="17145" algn="r">
              <a:lnSpc>
                <a:spcPct val="100000"/>
              </a:lnSpc>
              <a:spcBef>
                <a:spcPts val="685"/>
              </a:spcBef>
            </a:pP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L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 </a:t>
            </a:r>
            <a:r>
              <a:rPr sz="800" spc="55" dirty="0">
                <a:solidFill>
                  <a:srgbClr val="585858"/>
                </a:solidFill>
                <a:latin typeface="Microsoft Sans Serif"/>
                <a:cs typeface="Microsoft Sans Serif"/>
              </a:rPr>
              <a:t>q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ue </a:t>
            </a:r>
            <a:r>
              <a:rPr sz="800" spc="50" dirty="0">
                <a:solidFill>
                  <a:srgbClr val="585858"/>
                </a:solidFill>
                <a:latin typeface="Microsoft Sans Serif"/>
                <a:cs typeface="Microsoft Sans Serif"/>
              </a:rPr>
              <a:t>m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á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s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 gu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s</a:t>
            </a:r>
            <a:r>
              <a:rPr sz="800" spc="80" dirty="0">
                <a:solidFill>
                  <a:srgbClr val="585858"/>
                </a:solidFill>
                <a:latin typeface="Microsoft Sans Serif"/>
                <a:cs typeface="Microsoft Sans Serif"/>
              </a:rPr>
              <a:t>t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ó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30748" y="4048759"/>
            <a:ext cx="1308100" cy="6203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49530" algn="ctr">
              <a:lnSpc>
                <a:spcPct val="100000"/>
              </a:lnSpc>
              <a:spcBef>
                <a:spcPts val="90"/>
              </a:spcBef>
              <a:tabLst>
                <a:tab pos="821055" algn="l"/>
              </a:tabLst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Hombre	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Mujer</a:t>
            </a:r>
            <a:endParaRPr sz="8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8500"/>
              </a:lnSpc>
              <a:spcBef>
                <a:spcPts val="605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Más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enfocada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mostrar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40" dirty="0">
                <a:solidFill>
                  <a:srgbClr val="585858"/>
                </a:solidFill>
                <a:latin typeface="Microsoft Sans Serif"/>
                <a:cs typeface="Microsoft Sans Serif"/>
              </a:rPr>
              <a:t>y </a:t>
            </a:r>
            <a:r>
              <a:rPr sz="800" spc="-19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explicar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la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propuesta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585858"/>
                </a:solidFill>
                <a:latin typeface="Microsoft Sans Serif"/>
                <a:cs typeface="Microsoft Sans Serif"/>
              </a:rPr>
              <a:t>constitucional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59371" y="4048759"/>
            <a:ext cx="1507490" cy="487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48895" algn="ctr">
              <a:lnSpc>
                <a:spcPct val="100000"/>
              </a:lnSpc>
              <a:spcBef>
                <a:spcPts val="90"/>
              </a:spcBef>
              <a:tabLst>
                <a:tab pos="821055" algn="l"/>
              </a:tabLst>
            </a:pP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Hombre	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Mujer</a:t>
            </a:r>
            <a:endParaRPr sz="8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8500"/>
              </a:lnSpc>
              <a:spcBef>
                <a:spcPts val="605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Más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enfocada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en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atraer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votos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a </a:t>
            </a:r>
            <a:r>
              <a:rPr sz="800" spc="-2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través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de</a:t>
            </a: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las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emociones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544823" y="4812791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60960" y="0"/>
                </a:moveTo>
                <a:lnTo>
                  <a:pt x="0" y="0"/>
                </a:lnTo>
                <a:lnTo>
                  <a:pt x="0" y="57912"/>
                </a:lnTo>
                <a:lnTo>
                  <a:pt x="60960" y="57912"/>
                </a:lnTo>
                <a:lnTo>
                  <a:pt x="60960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618103" y="4757724"/>
            <a:ext cx="43243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Apruebo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148328" y="4812791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60960" y="0"/>
                </a:moveTo>
                <a:lnTo>
                  <a:pt x="0" y="0"/>
                </a:lnTo>
                <a:lnTo>
                  <a:pt x="0" y="57912"/>
                </a:lnTo>
                <a:lnTo>
                  <a:pt x="60960" y="57912"/>
                </a:lnTo>
                <a:lnTo>
                  <a:pt x="60960" y="0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222496" y="4757724"/>
            <a:ext cx="41973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Rechazo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736401" y="4806505"/>
            <a:ext cx="67945" cy="70485"/>
            <a:chOff x="4736401" y="4806505"/>
            <a:chExt cx="67945" cy="70485"/>
          </a:xfrm>
        </p:grpSpPr>
        <p:sp>
          <p:nvSpPr>
            <p:cNvPr id="48" name="object 48"/>
            <p:cNvSpPr/>
            <p:nvPr/>
          </p:nvSpPr>
          <p:spPr>
            <a:xfrm>
              <a:off x="4741164" y="4811267"/>
              <a:ext cx="58419" cy="60960"/>
            </a:xfrm>
            <a:custGeom>
              <a:avLst/>
              <a:gdLst/>
              <a:ahLst/>
              <a:cxnLst/>
              <a:rect l="l" t="t" r="r" b="b"/>
              <a:pathLst>
                <a:path w="58420" h="60960">
                  <a:moveTo>
                    <a:pt x="57912" y="0"/>
                  </a:moveTo>
                  <a:lnTo>
                    <a:pt x="0" y="0"/>
                  </a:lnTo>
                  <a:lnTo>
                    <a:pt x="0" y="60959"/>
                  </a:lnTo>
                  <a:lnTo>
                    <a:pt x="57912" y="60959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741164" y="4811267"/>
              <a:ext cx="58419" cy="60960"/>
            </a:xfrm>
            <a:custGeom>
              <a:avLst/>
              <a:gdLst/>
              <a:ahLst/>
              <a:cxnLst/>
              <a:rect l="l" t="t" r="r" b="b"/>
              <a:pathLst>
                <a:path w="58420" h="60960">
                  <a:moveTo>
                    <a:pt x="0" y="60959"/>
                  </a:moveTo>
                  <a:lnTo>
                    <a:pt x="57912" y="6095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0959"/>
                  </a:lnTo>
                  <a:close/>
                </a:path>
              </a:pathLst>
            </a:custGeom>
            <a:ln w="9525">
              <a:solidFill>
                <a:srgbClr val="FF00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4814061" y="4757724"/>
            <a:ext cx="4108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N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in</a:t>
            </a:r>
            <a:r>
              <a:rPr sz="800" spc="-20" dirty="0">
                <a:solidFill>
                  <a:srgbClr val="585858"/>
                </a:solidFill>
                <a:latin typeface="Microsoft Sans Serif"/>
                <a:cs typeface="Microsoft Sans Serif"/>
              </a:rPr>
              <a:t>g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u</a:t>
            </a:r>
            <a:r>
              <a:rPr sz="800" spc="30" dirty="0">
                <a:solidFill>
                  <a:srgbClr val="585858"/>
                </a:solidFill>
                <a:latin typeface="Microsoft Sans Serif"/>
                <a:cs typeface="Microsoft Sans Serif"/>
              </a:rPr>
              <a:t>n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4220" y="619201"/>
            <a:ext cx="7767320" cy="13290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P8.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entre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dos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franjas,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apruebo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4BB691"/>
                </a:solidFill>
                <a:latin typeface="Arial"/>
                <a:cs typeface="Arial"/>
              </a:rPr>
              <a:t>y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rechazo</a:t>
            </a:r>
            <a:r>
              <a:rPr sz="1000" b="1" spc="-9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¿cuál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diría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fue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10" dirty="0">
                <a:solidFill>
                  <a:srgbClr val="4BB691"/>
                </a:solidFill>
                <a:latin typeface="Arial"/>
                <a:cs typeface="Arial"/>
              </a:rPr>
              <a:t>la…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</a:pPr>
            <a:r>
              <a:rPr sz="10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mujeres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tienden a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valorar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mejor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apruebo,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siendo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estas además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que otorgan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relevancia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observar 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franja. 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Para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mujeres,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apruebo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mucho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clara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rechazo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(54%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apruebo,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26%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rechazo)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hombres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ambas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opciones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son similares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cuanto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concepto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claridad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(43%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apruebo, 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41%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rechazo).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48% de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los 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hombres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directamente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le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gustó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campaña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rechazo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38%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ellos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inclinan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apruebo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caso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25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mujeres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43%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ellas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mencionan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le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gustó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apruebo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153878"/>
                </a:solidFill>
                <a:latin typeface="Arial"/>
                <a:cs typeface="Arial"/>
              </a:rPr>
              <a:t>39%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rechazo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37253" y="2319781"/>
          <a:ext cx="3817619" cy="2396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6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Edad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16-24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320)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(N:547)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101600" algn="r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(N:543)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ct val="100000"/>
                        </a:lnSpc>
                      </a:pP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(N:413)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6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(N:199)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22">
                <a:tc>
                  <a:txBody>
                    <a:bodyPr/>
                    <a:lstStyle/>
                    <a:p>
                      <a:pPr marL="68580" marR="58419"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Canales</a:t>
                      </a:r>
                      <a:r>
                        <a:rPr sz="7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TV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abierta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nacional, </a:t>
                      </a:r>
                      <a:r>
                        <a:rPr sz="700" spc="-1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mo 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7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TV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N, C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h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ó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,  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g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ana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13, 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.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032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775"/>
                        </a:lnSpc>
                      </a:pP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60,6%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ts val="775"/>
                        </a:lnSpc>
                      </a:pP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54,7%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06045" algn="r">
                        <a:lnSpc>
                          <a:spcPts val="775"/>
                        </a:lnSpc>
                      </a:pP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ts val="775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77,0%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ts val="775"/>
                        </a:lnSpc>
                      </a:pP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78,4%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513715" marR="133350" indent="-375285">
                        <a:lnSpc>
                          <a:spcPct val="100000"/>
                        </a:lnSpc>
                      </a:pP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Ninguno,</a:t>
                      </a:r>
                      <a:r>
                        <a:rPr sz="7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no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me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informo</a:t>
                      </a:r>
                      <a:r>
                        <a:rPr sz="7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por </a:t>
                      </a:r>
                      <a:r>
                        <a:rPr sz="700" spc="-1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televisión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775"/>
                        </a:lnSpc>
                        <a:spcBef>
                          <a:spcPts val="800"/>
                        </a:spcBef>
                      </a:pPr>
                      <a:r>
                        <a:rPr sz="700" spc="-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31,9%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775"/>
                        </a:lnSpc>
                        <a:spcBef>
                          <a:spcPts val="800"/>
                        </a:spcBef>
                      </a:pPr>
                      <a:r>
                        <a:rPr sz="700" spc="-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31,6%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18110" algn="r">
                        <a:lnSpc>
                          <a:spcPts val="775"/>
                        </a:lnSpc>
                        <a:spcBef>
                          <a:spcPts val="800"/>
                        </a:spcBef>
                      </a:pPr>
                      <a:r>
                        <a:rPr sz="700" spc="-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19,5%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775"/>
                        </a:lnSpc>
                        <a:spcBef>
                          <a:spcPts val="800"/>
                        </a:spcBef>
                      </a:pPr>
                      <a:r>
                        <a:rPr sz="7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ts val="775"/>
                        </a:lnSpc>
                        <a:spcBef>
                          <a:spcPts val="800"/>
                        </a:spcBef>
                      </a:pPr>
                      <a:r>
                        <a:rPr sz="700" spc="-9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10,1%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76">
                <a:tc>
                  <a:txBody>
                    <a:bodyPr/>
                    <a:lstStyle/>
                    <a:p>
                      <a:pPr marL="126364" marR="120650" indent="508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ana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7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f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iv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T</a:t>
                      </a:r>
                      <a:r>
                        <a:rPr sz="7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V  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pagada,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como</a:t>
                      </a:r>
                      <a:r>
                        <a:rPr sz="7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CNN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Chile,</a:t>
                      </a:r>
                      <a:r>
                        <a:rPr sz="7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24 </a:t>
                      </a:r>
                      <a:r>
                        <a:rPr sz="700" spc="-17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horas,</a:t>
                      </a: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etc.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09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ts val="775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ts val="775"/>
                        </a:lnSpc>
                      </a:pPr>
                      <a:r>
                        <a:rPr sz="700" spc="-9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11,0%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775"/>
                        </a:lnSpc>
                      </a:pPr>
                      <a:r>
                        <a:rPr sz="7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ts val="775"/>
                        </a:lnSpc>
                      </a:pP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ts val="775"/>
                        </a:lnSpc>
                      </a:pPr>
                      <a:r>
                        <a:rPr sz="7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2230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Canales</a:t>
                      </a:r>
                      <a:r>
                        <a:rPr sz="7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mi</a:t>
                      </a: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región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comuna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1,8%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46050" algn="r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ts val="770"/>
                        </a:lnSpc>
                        <a:spcBef>
                          <a:spcPts val="800"/>
                        </a:spcBef>
                      </a:pP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3,0%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Otros</a:t>
                      </a: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canales</a:t>
                      </a:r>
                      <a:r>
                        <a:rPr sz="7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televisión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¿Cuáles?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ts val="770"/>
                        </a:lnSpc>
                        <a:spcBef>
                          <a:spcPts val="805"/>
                        </a:spcBef>
                      </a:pP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0,3%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770"/>
                        </a:lnSpc>
                        <a:spcBef>
                          <a:spcPts val="805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30175" algn="r">
                        <a:lnSpc>
                          <a:spcPts val="770"/>
                        </a:lnSpc>
                        <a:spcBef>
                          <a:spcPts val="805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0,9%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60655">
                        <a:lnSpc>
                          <a:spcPts val="770"/>
                        </a:lnSpc>
                        <a:spcBef>
                          <a:spcPts val="805"/>
                        </a:spcBef>
                      </a:pPr>
                      <a:r>
                        <a:rPr sz="7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1,2%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ts val="770"/>
                        </a:lnSpc>
                        <a:spcBef>
                          <a:spcPts val="805"/>
                        </a:spcBef>
                      </a:pPr>
                      <a:r>
                        <a:rPr sz="700" spc="-6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1,0%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2337625" y="2339339"/>
            <a:ext cx="1360170" cy="2237740"/>
            <a:chOff x="2337625" y="2339339"/>
            <a:chExt cx="1360170" cy="2237740"/>
          </a:xfrm>
        </p:grpSpPr>
        <p:sp>
          <p:nvSpPr>
            <p:cNvPr id="4" name="object 4"/>
            <p:cNvSpPr/>
            <p:nvPr/>
          </p:nvSpPr>
          <p:spPr>
            <a:xfrm>
              <a:off x="2343912" y="2417063"/>
              <a:ext cx="1353820" cy="2082164"/>
            </a:xfrm>
            <a:custGeom>
              <a:avLst/>
              <a:gdLst/>
              <a:ahLst/>
              <a:cxnLst/>
              <a:rect l="l" t="t" r="r" b="b"/>
              <a:pathLst>
                <a:path w="1353820" h="2082164">
                  <a:moveTo>
                    <a:pt x="15240" y="1789176"/>
                  </a:moveTo>
                  <a:lnTo>
                    <a:pt x="0" y="1789176"/>
                  </a:lnTo>
                  <a:lnTo>
                    <a:pt x="0" y="2081784"/>
                  </a:lnTo>
                  <a:lnTo>
                    <a:pt x="15240" y="2081784"/>
                  </a:lnTo>
                  <a:lnTo>
                    <a:pt x="15240" y="1789176"/>
                  </a:lnTo>
                  <a:close/>
                </a:path>
                <a:path w="1353820" h="2082164">
                  <a:moveTo>
                    <a:pt x="42672" y="1344168"/>
                  </a:moveTo>
                  <a:lnTo>
                    <a:pt x="0" y="1344168"/>
                  </a:lnTo>
                  <a:lnTo>
                    <a:pt x="0" y="1636776"/>
                  </a:lnTo>
                  <a:lnTo>
                    <a:pt x="42672" y="1636776"/>
                  </a:lnTo>
                  <a:lnTo>
                    <a:pt x="42672" y="1344168"/>
                  </a:lnTo>
                  <a:close/>
                </a:path>
                <a:path w="1353820" h="2082164">
                  <a:moveTo>
                    <a:pt x="161544" y="896112"/>
                  </a:moveTo>
                  <a:lnTo>
                    <a:pt x="0" y="896112"/>
                  </a:lnTo>
                  <a:lnTo>
                    <a:pt x="0" y="1188720"/>
                  </a:lnTo>
                  <a:lnTo>
                    <a:pt x="161544" y="1188720"/>
                  </a:lnTo>
                  <a:lnTo>
                    <a:pt x="161544" y="896112"/>
                  </a:lnTo>
                  <a:close/>
                </a:path>
                <a:path w="1353820" h="2082164">
                  <a:moveTo>
                    <a:pt x="448056" y="448056"/>
                  </a:moveTo>
                  <a:lnTo>
                    <a:pt x="0" y="448056"/>
                  </a:lnTo>
                  <a:lnTo>
                    <a:pt x="0" y="740664"/>
                  </a:lnTo>
                  <a:lnTo>
                    <a:pt x="448056" y="740664"/>
                  </a:lnTo>
                  <a:lnTo>
                    <a:pt x="448056" y="448056"/>
                  </a:lnTo>
                  <a:close/>
                </a:path>
                <a:path w="1353820" h="2082164">
                  <a:moveTo>
                    <a:pt x="1353312" y="0"/>
                  </a:moveTo>
                  <a:lnTo>
                    <a:pt x="0" y="0"/>
                  </a:lnTo>
                  <a:lnTo>
                    <a:pt x="0" y="292608"/>
                  </a:lnTo>
                  <a:lnTo>
                    <a:pt x="1353312" y="292608"/>
                  </a:lnTo>
                  <a:lnTo>
                    <a:pt x="1353312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42388" y="2339339"/>
              <a:ext cx="0" cy="2237740"/>
            </a:xfrm>
            <a:custGeom>
              <a:avLst/>
              <a:gdLst/>
              <a:ahLst/>
              <a:cxnLst/>
              <a:rect l="l" t="t" r="r" b="b"/>
              <a:pathLst>
                <a:path h="2237740">
                  <a:moveTo>
                    <a:pt x="0" y="2237232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424429" y="4277055"/>
            <a:ext cx="14605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110" dirty="0">
                <a:solidFill>
                  <a:srgbClr val="153878"/>
                </a:solidFill>
                <a:latin typeface="Arial"/>
                <a:cs typeface="Arial"/>
              </a:rPr>
              <a:t>1%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50973" y="3829608"/>
            <a:ext cx="1720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153878"/>
                </a:solidFill>
                <a:latin typeface="Arial"/>
                <a:cs typeface="Arial"/>
              </a:rPr>
              <a:t>2%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7432" y="3381197"/>
            <a:ext cx="17843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8%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5467" y="2933826"/>
            <a:ext cx="2298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5" dirty="0">
                <a:solidFill>
                  <a:srgbClr val="153878"/>
                </a:solidFill>
                <a:latin typeface="Arial"/>
                <a:cs typeface="Arial"/>
              </a:rPr>
              <a:t>22%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9200" y="2486025"/>
            <a:ext cx="2324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15" dirty="0">
                <a:solidFill>
                  <a:srgbClr val="153878"/>
                </a:solidFill>
                <a:latin typeface="Arial"/>
                <a:cs typeface="Arial"/>
              </a:rPr>
              <a:t>6</a:t>
            </a:r>
            <a:r>
              <a:rPr sz="800" b="1" spc="25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800" b="1" spc="-2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983" y="4269739"/>
            <a:ext cx="17449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Otros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¿Cuáles?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2957" y="3821988"/>
            <a:ext cx="15011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región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comuna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0570" y="3296674"/>
            <a:ext cx="1701800" cy="2895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informativos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TV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pagada,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como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CNN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Chile,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24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horas,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etc.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729" y="2926207"/>
            <a:ext cx="179958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Ninguno,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informo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6750" y="2334522"/>
            <a:ext cx="1785620" cy="42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95"/>
              </a:spcBef>
            </a:pP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 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TV 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abierta 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nacional, </a:t>
            </a:r>
            <a:r>
              <a:rPr sz="8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como </a:t>
            </a:r>
            <a:r>
              <a:rPr sz="800" spc="-20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800" spc="-105" dirty="0">
                <a:solidFill>
                  <a:srgbClr val="153878"/>
                </a:solidFill>
                <a:latin typeface="Microsoft Sans Serif"/>
                <a:cs typeface="Microsoft Sans Serif"/>
              </a:rPr>
              <a:t>R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d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60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8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V</a:t>
            </a:r>
            <a:r>
              <a:rPr sz="8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N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h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i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dirty="0">
                <a:solidFill>
                  <a:srgbClr val="153878"/>
                </a:solidFill>
                <a:latin typeface="Microsoft Sans Serif"/>
                <a:cs typeface="Microsoft Sans Serif"/>
              </a:rPr>
              <a:t>vi</a:t>
            </a:r>
            <a:r>
              <a:rPr sz="8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i</a:t>
            </a:r>
            <a:r>
              <a:rPr sz="8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ó</a:t>
            </a:r>
            <a:r>
              <a:rPr sz="8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n,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g</a:t>
            </a:r>
            <a:r>
              <a:rPr sz="8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a,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an</a:t>
            </a:r>
            <a:r>
              <a:rPr sz="8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al  </a:t>
            </a:r>
            <a:r>
              <a:rPr sz="800" spc="-95" dirty="0">
                <a:solidFill>
                  <a:srgbClr val="153878"/>
                </a:solidFill>
                <a:latin typeface="Microsoft Sans Serif"/>
                <a:cs typeface="Microsoft Sans Serif"/>
              </a:rPr>
              <a:t>1</a:t>
            </a:r>
            <a:r>
              <a:rPr sz="8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3,</a:t>
            </a:r>
            <a:r>
              <a:rPr sz="8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800" spc="80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8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c</a:t>
            </a:r>
            <a:r>
              <a:rPr sz="8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7398" y="693877"/>
            <a:ext cx="7792720" cy="11487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P9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tipo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canales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televisión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prefiere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informarse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sobre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este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plebiscito?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N:2020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 dirty="0">
              <a:latin typeface="Arial"/>
              <a:cs typeface="Arial"/>
            </a:endParaRPr>
          </a:p>
          <a:p>
            <a:pPr marL="12700" marR="5080" algn="just">
              <a:lnSpc>
                <a:spcPct val="115399"/>
              </a:lnSpc>
            </a:pPr>
            <a:r>
              <a:rPr sz="10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televisión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abierta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es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el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medio preferido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por 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las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audiencias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para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informarse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sobre 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plebiscito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, un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67%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través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dicho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tipo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canal. 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segundo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lugar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solo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con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8%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encuentran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los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canales informativos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TV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pagada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b="1" spc="-25" dirty="0">
                <a:solidFill>
                  <a:srgbClr val="153878"/>
                </a:solidFill>
                <a:latin typeface="Arial"/>
                <a:cs typeface="Arial"/>
              </a:rPr>
              <a:t>Las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personas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mayores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110" dirty="0">
                <a:solidFill>
                  <a:srgbClr val="153878"/>
                </a:solidFill>
                <a:latin typeface="Arial"/>
                <a:cs typeface="Arial"/>
              </a:rPr>
              <a:t>50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años 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son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quienes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prefieren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los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canales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TV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abierta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informarse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sobre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plebiscito,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entre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25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65" dirty="0">
                <a:solidFill>
                  <a:srgbClr val="153878"/>
                </a:solidFill>
                <a:latin typeface="Arial"/>
                <a:cs typeface="Arial"/>
              </a:rPr>
              <a:t>34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años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quienes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prefieren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los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canales</a:t>
            </a:r>
            <a:r>
              <a:rPr sz="1000" b="1" spc="-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informativos</a:t>
            </a:r>
            <a:r>
              <a:rPr sz="1000" b="1" spc="-9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TV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pagada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559" y="521030"/>
            <a:ext cx="7166609" cy="11868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P9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tipo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canales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televisión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prefiere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informarse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sobre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este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plebiscito?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N:2020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ct val="115300"/>
              </a:lnSpc>
              <a:spcBef>
                <a:spcPts val="855"/>
              </a:spcBef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A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medida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que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pasan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las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semanas,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observa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un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aumento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consumo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canales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TV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abierta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para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informarse </a:t>
            </a:r>
            <a:r>
              <a:rPr sz="1000" spc="-25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sobre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plebiscito.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Primera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segunda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electoral,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cantidad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menciona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utilizar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este medio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para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informase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63%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aproximadamente,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última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cantidad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aumenta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71,7%</a:t>
            </a:r>
            <a:r>
              <a:rPr sz="1000" spc="-70" dirty="0">
                <a:solidFill>
                  <a:srgbClr val="153878"/>
                </a:solidFill>
                <a:latin typeface="Microsoft Sans Serif"/>
                <a:cs typeface="Microsoft Sans Serif"/>
              </a:rPr>
              <a:t>.</a:t>
            </a:r>
            <a:r>
              <a:rPr sz="1000" spc="-6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dato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importante de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mencionar,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cantidad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personas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que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señalan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 informase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por TV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es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promedio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un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22%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pero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observa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cifra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disminuye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progresivamente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paso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semanas.</a:t>
            </a:r>
            <a:endParaRPr sz="1000">
              <a:latin typeface="Microsoft Sans Serif"/>
              <a:cs typeface="Microsoft Sans Serif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03603" y="2291279"/>
          <a:ext cx="5163183" cy="1488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2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142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62,5%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" marB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30"/>
                        </a:lnSpc>
                      </a:pP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63,3%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26,9%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25,3%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334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700" spc="-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16,9%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6669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143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spc="-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7,7%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065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840"/>
                        </a:lnSpc>
                      </a:pP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8,4%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53975">
                      <a:solidFill>
                        <a:srgbClr val="78909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53975">
                      <a:solidFill>
                        <a:srgbClr val="78909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53975">
                      <a:solidFill>
                        <a:srgbClr val="78909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3975">
                      <a:solidFill>
                        <a:srgbClr val="78909C"/>
                      </a:solidFill>
                      <a:prstDash val="solid"/>
                    </a:lnT>
                    <a:lnB w="53975">
                      <a:solidFill>
                        <a:srgbClr val="00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3975">
                      <a:solidFill>
                        <a:srgbClr val="78909C"/>
                      </a:solidFill>
                      <a:prstDash val="solid"/>
                    </a:lnT>
                    <a:lnB w="53975">
                      <a:solidFill>
                        <a:srgbClr val="00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3975">
                      <a:solidFill>
                        <a:srgbClr val="78909C"/>
                      </a:solidFill>
                      <a:prstDash val="solid"/>
                    </a:lnT>
                    <a:lnB w="53975">
                      <a:solidFill>
                        <a:srgbClr val="0096A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342">
                <a:tc>
                  <a:txBody>
                    <a:bodyPr/>
                    <a:lstStyle/>
                    <a:p>
                      <a:pPr marR="635" algn="ctr">
                        <a:lnSpc>
                          <a:spcPts val="815"/>
                        </a:lnSpc>
                        <a:spcBef>
                          <a:spcPts val="595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Semana</a:t>
                      </a:r>
                      <a:r>
                        <a:rPr sz="7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08-14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5565" marB="0">
                    <a:lnT w="53975">
                      <a:solidFill>
                        <a:srgbClr val="0096A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5"/>
                        </a:lnSpc>
                        <a:spcBef>
                          <a:spcPts val="595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Semana</a:t>
                      </a:r>
                      <a:r>
                        <a:rPr sz="7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15-21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5565" marB="0">
                    <a:lnT w="53975">
                      <a:solidFill>
                        <a:srgbClr val="0096A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815"/>
                        </a:lnSpc>
                        <a:spcBef>
                          <a:spcPts val="595"/>
                        </a:spcBef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Semana</a:t>
                      </a:r>
                      <a:r>
                        <a:rPr sz="7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22-26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5565" marB="0">
                    <a:lnT w="53975">
                      <a:solidFill>
                        <a:srgbClr val="0096A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403603" y="2334196"/>
            <a:ext cx="5163820" cy="190500"/>
            <a:chOff x="1403603" y="2334196"/>
            <a:chExt cx="5163820" cy="190500"/>
          </a:xfrm>
        </p:grpSpPr>
        <p:sp>
          <p:nvSpPr>
            <p:cNvPr id="5" name="object 5"/>
            <p:cNvSpPr/>
            <p:nvPr/>
          </p:nvSpPr>
          <p:spPr>
            <a:xfrm>
              <a:off x="1403603" y="2375915"/>
              <a:ext cx="5163820" cy="0"/>
            </a:xfrm>
            <a:custGeom>
              <a:avLst/>
              <a:gdLst/>
              <a:ahLst/>
              <a:cxnLst/>
              <a:rect l="l" t="t" r="r" b="b"/>
              <a:pathLst>
                <a:path w="5163820">
                  <a:moveTo>
                    <a:pt x="0" y="0"/>
                  </a:moveTo>
                  <a:lnTo>
                    <a:pt x="516331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66187" y="2348483"/>
              <a:ext cx="3438525" cy="161925"/>
            </a:xfrm>
            <a:custGeom>
              <a:avLst/>
              <a:gdLst/>
              <a:ahLst/>
              <a:cxnLst/>
              <a:rect l="l" t="t" r="r" b="b"/>
              <a:pathLst>
                <a:path w="3438525" h="161925">
                  <a:moveTo>
                    <a:pt x="0" y="161544"/>
                  </a:moveTo>
                  <a:lnTo>
                    <a:pt x="1719072" y="146303"/>
                  </a:lnTo>
                  <a:lnTo>
                    <a:pt x="3438144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266188" y="3131819"/>
            <a:ext cx="3438525" cy="173990"/>
          </a:xfrm>
          <a:custGeom>
            <a:avLst/>
            <a:gdLst/>
            <a:ahLst/>
            <a:cxnLst/>
            <a:rect l="l" t="t" r="r" b="b"/>
            <a:pathLst>
              <a:path w="3438525" h="173989">
                <a:moveTo>
                  <a:pt x="0" y="0"/>
                </a:moveTo>
                <a:lnTo>
                  <a:pt x="1719072" y="27431"/>
                </a:lnTo>
                <a:lnTo>
                  <a:pt x="3438144" y="173736"/>
                </a:lnTo>
              </a:path>
            </a:pathLst>
          </a:custGeom>
          <a:ln w="28575">
            <a:solidFill>
              <a:srgbClr val="153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2043683" y="3940492"/>
            <a:ext cx="243840" cy="793750"/>
            <a:chOff x="2043683" y="3940492"/>
            <a:chExt cx="243840" cy="793750"/>
          </a:xfrm>
        </p:grpSpPr>
        <p:sp>
          <p:nvSpPr>
            <p:cNvPr id="9" name="object 9"/>
            <p:cNvSpPr/>
            <p:nvPr/>
          </p:nvSpPr>
          <p:spPr>
            <a:xfrm>
              <a:off x="2043683" y="395477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43683" y="4146803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153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43683" y="433577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789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43683" y="4527803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FFAB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43683" y="4719827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840" y="0"/>
                  </a:lnTo>
                </a:path>
              </a:pathLst>
            </a:custGeom>
            <a:ln w="28575">
              <a:solidFill>
                <a:srgbClr val="0096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41603" y="2131313"/>
            <a:ext cx="5538470" cy="2644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  <a:tabLst>
                <a:tab pos="4563110" algn="l"/>
                <a:tab pos="5525135" algn="l"/>
              </a:tabLst>
            </a:pPr>
            <a:r>
              <a:rPr sz="1050" spc="15" baseline="3968" dirty="0">
                <a:solidFill>
                  <a:srgbClr val="153878"/>
                </a:solidFill>
                <a:latin typeface="Microsoft Sans Serif"/>
                <a:cs typeface="Microsoft Sans Serif"/>
              </a:rPr>
              <a:t>80,0%</a:t>
            </a:r>
            <a:r>
              <a:rPr sz="700" strike="sngStrike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	</a:t>
            </a:r>
            <a:r>
              <a:rPr sz="700" strike="sngStrike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71,7%	</a:t>
            </a:r>
            <a:endParaRPr sz="700">
              <a:latin typeface="Microsoft Sans Serif"/>
              <a:cs typeface="Microsoft Sans Serif"/>
            </a:endParaRPr>
          </a:p>
          <a:p>
            <a:pPr marL="20955">
              <a:lnSpc>
                <a:spcPct val="100000"/>
              </a:lnSpc>
              <a:spcBef>
                <a:spcPts val="500"/>
              </a:spcBef>
            </a:pP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70,0%</a:t>
            </a: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60,0%</a:t>
            </a:r>
            <a:endParaRPr sz="700">
              <a:latin typeface="Microsoft Sans Serif"/>
              <a:cs typeface="Microsoft Sans Serif"/>
            </a:endParaRPr>
          </a:p>
          <a:p>
            <a:pPr marL="13970">
              <a:lnSpc>
                <a:spcPct val="100000"/>
              </a:lnSpc>
              <a:spcBef>
                <a:spcPts val="540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50,0%</a:t>
            </a:r>
            <a:endParaRPr sz="700">
              <a:latin typeface="Microsoft Sans Serif"/>
              <a:cs typeface="Microsoft Sans Serif"/>
            </a:endParaRPr>
          </a:p>
          <a:p>
            <a:pPr marL="14604">
              <a:lnSpc>
                <a:spcPct val="100000"/>
              </a:lnSpc>
              <a:spcBef>
                <a:spcPts val="540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40,0%</a:t>
            </a:r>
            <a:endParaRPr sz="700">
              <a:latin typeface="Microsoft Sans Serif"/>
              <a:cs typeface="Microsoft Sans Serif"/>
            </a:endParaRPr>
          </a:p>
          <a:p>
            <a:pPr marL="15875">
              <a:lnSpc>
                <a:spcPct val="100000"/>
              </a:lnSpc>
              <a:spcBef>
                <a:spcPts val="540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30,0%</a:t>
            </a:r>
            <a:endParaRPr sz="700">
              <a:latin typeface="Microsoft Sans Serif"/>
              <a:cs typeface="Microsoft Sans Serif"/>
            </a:endParaRPr>
          </a:p>
          <a:p>
            <a:pPr marL="17780">
              <a:lnSpc>
                <a:spcPct val="100000"/>
              </a:lnSpc>
              <a:spcBef>
                <a:spcPts val="540"/>
              </a:spcBef>
            </a:pP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20,0%</a:t>
            </a:r>
            <a:endParaRPr sz="700">
              <a:latin typeface="Microsoft Sans Serif"/>
              <a:cs typeface="Microsoft Sans Serif"/>
            </a:endParaRPr>
          </a:p>
          <a:p>
            <a:pPr marL="41910">
              <a:lnSpc>
                <a:spcPct val="100000"/>
              </a:lnSpc>
              <a:spcBef>
                <a:spcPts val="540"/>
              </a:spcBef>
            </a:pPr>
            <a:r>
              <a:rPr sz="7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10,0%</a:t>
            </a:r>
            <a:endParaRPr sz="700">
              <a:latin typeface="Microsoft Sans Serif"/>
              <a:cs typeface="Microsoft Sans Serif"/>
            </a:endParaRPr>
          </a:p>
          <a:p>
            <a:pPr marL="68580">
              <a:lnSpc>
                <a:spcPct val="100000"/>
              </a:lnSpc>
              <a:spcBef>
                <a:spcPts val="535"/>
              </a:spcBef>
            </a:pP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0,0%</a:t>
            </a:r>
            <a:endParaRPr sz="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icrosoft Sans Serif"/>
              <a:cs typeface="Microsoft Sans Serif"/>
            </a:endParaRPr>
          </a:p>
          <a:p>
            <a:pPr marL="1273175" marR="896619">
              <a:lnSpc>
                <a:spcPct val="178900"/>
              </a:lnSpc>
            </a:pP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de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TV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abierta 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nacional,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como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Red,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TVN,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Chilevisión,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Mega,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80" dirty="0">
                <a:solidFill>
                  <a:srgbClr val="153878"/>
                </a:solidFill>
                <a:latin typeface="Microsoft Sans Serif"/>
                <a:cs typeface="Microsoft Sans Serif"/>
              </a:rPr>
              <a:t>13,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etc. </a:t>
            </a:r>
            <a:r>
              <a:rPr sz="700" spc="-1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Ninguno,</a:t>
            </a:r>
            <a:r>
              <a:rPr sz="7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informo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</a:t>
            </a:r>
            <a:endParaRPr sz="700">
              <a:latin typeface="Microsoft Sans Serif"/>
              <a:cs typeface="Microsoft Sans Serif"/>
            </a:endParaRPr>
          </a:p>
          <a:p>
            <a:pPr marL="1273175">
              <a:lnSpc>
                <a:spcPct val="100000"/>
              </a:lnSpc>
              <a:spcBef>
                <a:spcPts val="665"/>
              </a:spcBef>
            </a:pP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informativos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TV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pagada,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como</a:t>
            </a: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CNN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Chile,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24 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horas,</a:t>
            </a:r>
            <a:r>
              <a:rPr sz="7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etc.</a:t>
            </a:r>
            <a:endParaRPr sz="700">
              <a:latin typeface="Microsoft Sans Serif"/>
              <a:cs typeface="Microsoft Sans Serif"/>
            </a:endParaRPr>
          </a:p>
          <a:p>
            <a:pPr marL="1273175" marR="2749550">
              <a:lnSpc>
                <a:spcPct val="178900"/>
              </a:lnSpc>
            </a:pPr>
            <a:r>
              <a:rPr sz="7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 mi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región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o 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comuna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Otros</a:t>
            </a:r>
            <a:r>
              <a:rPr sz="7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canales</a:t>
            </a:r>
            <a:r>
              <a:rPr sz="7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7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 </a:t>
            </a:r>
            <a:r>
              <a:rPr sz="7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¿Cuáles?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82419" y="2078735"/>
          <a:ext cx="4592953" cy="2502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7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7639">
                <a:tc>
                  <a:txBody>
                    <a:bodyPr/>
                    <a:lstStyle/>
                    <a:p>
                      <a:pPr marR="104775" algn="r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Redes</a:t>
                      </a:r>
                      <a:r>
                        <a:rPr sz="900" spc="-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sociales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55%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través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otras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personas: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amigos,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conocidos</a:t>
                      </a:r>
                      <a:r>
                        <a:rPr sz="9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y…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R="42799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Leyendo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directamente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el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texto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constitucional…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99504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Portales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noticias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Internet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Radio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L="11531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Diarios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y/o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revistas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papel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-1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68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Ninguno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(no</a:t>
                      </a: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me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he</a:t>
                      </a: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informado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sobre</a:t>
                      </a: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el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plebiscito)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8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687"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través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organizaciones</a:t>
                      </a: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mi</a:t>
                      </a:r>
                      <a:r>
                        <a:rPr sz="9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confianza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3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687">
                <a:tc>
                  <a:txBody>
                    <a:bodyPr/>
                    <a:lstStyle/>
                    <a:p>
                      <a:pPr marR="104775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YouTube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8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687"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WhatsApp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346447" y="3633215"/>
            <a:ext cx="243840" cy="170815"/>
          </a:xfrm>
          <a:custGeom>
            <a:avLst/>
            <a:gdLst/>
            <a:ahLst/>
            <a:cxnLst/>
            <a:rect l="l" t="t" r="r" b="b"/>
            <a:pathLst>
              <a:path w="243839" h="170814">
                <a:moveTo>
                  <a:pt x="243839" y="0"/>
                </a:moveTo>
                <a:lnTo>
                  <a:pt x="0" y="0"/>
                </a:lnTo>
                <a:lnTo>
                  <a:pt x="0" y="170688"/>
                </a:lnTo>
                <a:lnTo>
                  <a:pt x="243839" y="170688"/>
                </a:lnTo>
                <a:lnTo>
                  <a:pt x="243839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46447" y="3374135"/>
            <a:ext cx="314325" cy="167640"/>
          </a:xfrm>
          <a:custGeom>
            <a:avLst/>
            <a:gdLst/>
            <a:ahLst/>
            <a:cxnLst/>
            <a:rect l="l" t="t" r="r" b="b"/>
            <a:pathLst>
              <a:path w="314325" h="167639">
                <a:moveTo>
                  <a:pt x="313943" y="0"/>
                </a:moveTo>
                <a:lnTo>
                  <a:pt x="0" y="0"/>
                </a:lnTo>
                <a:lnTo>
                  <a:pt x="0" y="167640"/>
                </a:lnTo>
                <a:lnTo>
                  <a:pt x="313943" y="167640"/>
                </a:lnTo>
                <a:lnTo>
                  <a:pt x="313943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46447" y="2596895"/>
            <a:ext cx="774700" cy="167640"/>
          </a:xfrm>
          <a:custGeom>
            <a:avLst/>
            <a:gdLst/>
            <a:ahLst/>
            <a:cxnLst/>
            <a:rect l="l" t="t" r="r" b="b"/>
            <a:pathLst>
              <a:path w="774700" h="167639">
                <a:moveTo>
                  <a:pt x="774191" y="0"/>
                </a:moveTo>
                <a:lnTo>
                  <a:pt x="0" y="0"/>
                </a:lnTo>
                <a:lnTo>
                  <a:pt x="0" y="167639"/>
                </a:lnTo>
                <a:lnTo>
                  <a:pt x="774191" y="167639"/>
                </a:lnTo>
                <a:lnTo>
                  <a:pt x="774191" y="0"/>
                </a:lnTo>
                <a:close/>
              </a:path>
            </a:pathLst>
          </a:custGeom>
          <a:solidFill>
            <a:srgbClr val="153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343209" y="2031491"/>
            <a:ext cx="793115" cy="2593975"/>
            <a:chOff x="4343209" y="2031491"/>
            <a:chExt cx="793115" cy="2593975"/>
          </a:xfrm>
        </p:grpSpPr>
        <p:sp>
          <p:nvSpPr>
            <p:cNvPr id="7" name="object 7"/>
            <p:cNvSpPr/>
            <p:nvPr/>
          </p:nvSpPr>
          <p:spPr>
            <a:xfrm>
              <a:off x="4346447" y="2337815"/>
              <a:ext cx="789940" cy="167640"/>
            </a:xfrm>
            <a:custGeom>
              <a:avLst/>
              <a:gdLst/>
              <a:ahLst/>
              <a:cxnLst/>
              <a:rect l="l" t="t" r="r" b="b"/>
              <a:pathLst>
                <a:path w="789939" h="167639">
                  <a:moveTo>
                    <a:pt x="789431" y="0"/>
                  </a:moveTo>
                  <a:lnTo>
                    <a:pt x="0" y="0"/>
                  </a:lnTo>
                  <a:lnTo>
                    <a:pt x="0" y="167639"/>
                  </a:lnTo>
                  <a:lnTo>
                    <a:pt x="789431" y="167639"/>
                  </a:lnTo>
                  <a:lnTo>
                    <a:pt x="789431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47971" y="2031491"/>
              <a:ext cx="0" cy="2593975"/>
            </a:xfrm>
            <a:custGeom>
              <a:avLst/>
              <a:gdLst/>
              <a:ahLst/>
              <a:cxnLst/>
              <a:rect l="l" t="t" r="r" b="b"/>
              <a:pathLst>
                <a:path h="2593975">
                  <a:moveTo>
                    <a:pt x="0" y="2593848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1386" y="191261"/>
            <a:ext cx="7030720" cy="1337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3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 dirty="0">
              <a:latin typeface="Microsoft Sans Serif"/>
              <a:cs typeface="Microsoft Sans Serif"/>
            </a:endParaRPr>
          </a:p>
          <a:p>
            <a:pPr marL="135255" algn="just">
              <a:lnSpc>
                <a:spcPct val="100000"/>
              </a:lnSpc>
              <a:spcBef>
                <a:spcPts val="1255"/>
              </a:spcBef>
            </a:pP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P10.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¿Qué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otros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medios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comunicación</a:t>
            </a:r>
            <a:r>
              <a:rPr sz="1000" b="1" spc="-7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usó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para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informarse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sobre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plebiscito?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(N:2020)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135255" marR="5080" algn="just">
              <a:lnSpc>
                <a:spcPct val="100000"/>
              </a:lnSpc>
              <a:spcBef>
                <a:spcPts val="969"/>
              </a:spcBef>
            </a:pPr>
            <a:r>
              <a:rPr sz="10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</a:t>
            </a:r>
            <a:r>
              <a:rPr sz="1000" b="1" spc="-25" dirty="0">
                <a:solidFill>
                  <a:srgbClr val="163878"/>
                </a:solidFill>
                <a:latin typeface="Arial"/>
                <a:cs typeface="Arial"/>
              </a:rPr>
              <a:t>Las </a:t>
            </a:r>
            <a:r>
              <a:rPr sz="1000" b="1" spc="-80" dirty="0">
                <a:solidFill>
                  <a:srgbClr val="163878"/>
                </a:solidFill>
                <a:latin typeface="Arial"/>
                <a:cs typeface="Arial"/>
              </a:rPr>
              <a:t>RR.SS</a:t>
            </a:r>
            <a:r>
              <a:rPr sz="1000" b="1" spc="114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163878"/>
                </a:solidFill>
                <a:latin typeface="Arial"/>
                <a:cs typeface="Arial"/>
              </a:rPr>
              <a:t>son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la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alternativa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para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informarse sobre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el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plebiscito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,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55%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menciona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se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informa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través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 este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medio. 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29%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dice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hacerlo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a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través 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de</a:t>
            </a:r>
            <a:r>
              <a:rPr sz="1000" b="1" spc="4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63878"/>
                </a:solidFill>
                <a:latin typeface="Arial"/>
                <a:cs typeface="Arial"/>
              </a:rPr>
              <a:t>amigos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conocidos </a:t>
            </a:r>
            <a:r>
              <a:rPr sz="1000" b="1" spc="45" dirty="0">
                <a:solidFill>
                  <a:srgbClr val="163878"/>
                </a:solidFill>
                <a:latin typeface="Arial"/>
                <a:cs typeface="Arial"/>
              </a:rPr>
              <a:t>y </a:t>
            </a:r>
            <a:r>
              <a:rPr sz="1000" b="1" spc="-5" dirty="0">
                <a:solidFill>
                  <a:srgbClr val="163878"/>
                </a:solidFill>
                <a:latin typeface="Arial"/>
                <a:cs typeface="Arial"/>
              </a:rPr>
              <a:t>familiares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,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mientras que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28% dice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hacerlo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 leyendo</a:t>
            </a:r>
            <a:r>
              <a:rPr sz="1000" b="1" spc="-7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35" dirty="0">
                <a:solidFill>
                  <a:srgbClr val="163878"/>
                </a:solidFill>
                <a:latin typeface="Arial"/>
                <a:cs typeface="Arial"/>
              </a:rPr>
              <a:t>directamente</a:t>
            </a:r>
            <a:r>
              <a:rPr sz="1000" b="1" spc="-6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el</a:t>
            </a:r>
            <a:r>
              <a:rPr sz="1000" b="1" spc="-3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50" dirty="0">
                <a:solidFill>
                  <a:srgbClr val="163878"/>
                </a:solidFill>
                <a:latin typeface="Arial"/>
                <a:cs typeface="Arial"/>
              </a:rPr>
              <a:t>texto</a:t>
            </a:r>
            <a:r>
              <a:rPr sz="1000" b="1" spc="-7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constitucional</a:t>
            </a:r>
            <a:r>
              <a:rPr sz="1000" b="1" spc="-10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propuesto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9097" y="2502407"/>
            <a:ext cx="7541259" cy="2277110"/>
            <a:chOff x="399097" y="2502407"/>
            <a:chExt cx="7541259" cy="2277110"/>
          </a:xfrm>
        </p:grpSpPr>
        <p:sp>
          <p:nvSpPr>
            <p:cNvPr id="4" name="object 4"/>
            <p:cNvSpPr/>
            <p:nvPr/>
          </p:nvSpPr>
          <p:spPr>
            <a:xfrm>
              <a:off x="737616" y="2502407"/>
              <a:ext cx="5321935" cy="1862455"/>
            </a:xfrm>
            <a:custGeom>
              <a:avLst/>
              <a:gdLst/>
              <a:ahLst/>
              <a:cxnLst/>
              <a:rect l="l" t="t" r="r" b="b"/>
              <a:pathLst>
                <a:path w="5321935" h="1862454">
                  <a:moveTo>
                    <a:pt x="301752" y="1213104"/>
                  </a:moveTo>
                  <a:lnTo>
                    <a:pt x="0" y="1213104"/>
                  </a:lnTo>
                  <a:lnTo>
                    <a:pt x="0" y="1862328"/>
                  </a:lnTo>
                  <a:lnTo>
                    <a:pt x="301752" y="1862328"/>
                  </a:lnTo>
                  <a:lnTo>
                    <a:pt x="301752" y="1213104"/>
                  </a:lnTo>
                  <a:close/>
                </a:path>
                <a:path w="5321935" h="1862454">
                  <a:moveTo>
                    <a:pt x="2813304" y="0"/>
                  </a:moveTo>
                  <a:lnTo>
                    <a:pt x="2508504" y="0"/>
                  </a:lnTo>
                  <a:lnTo>
                    <a:pt x="2508504" y="1862328"/>
                  </a:lnTo>
                  <a:lnTo>
                    <a:pt x="2813304" y="1862328"/>
                  </a:lnTo>
                  <a:lnTo>
                    <a:pt x="2813304" y="0"/>
                  </a:lnTo>
                  <a:close/>
                </a:path>
                <a:path w="5321935" h="1862454">
                  <a:moveTo>
                    <a:pt x="5321808" y="807720"/>
                  </a:moveTo>
                  <a:lnTo>
                    <a:pt x="5020056" y="807720"/>
                  </a:lnTo>
                  <a:lnTo>
                    <a:pt x="5020056" y="1862328"/>
                  </a:lnTo>
                  <a:lnTo>
                    <a:pt x="5321808" y="1862328"/>
                  </a:lnTo>
                  <a:lnTo>
                    <a:pt x="5321808" y="80772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21664" y="3258311"/>
              <a:ext cx="5325110" cy="1106805"/>
            </a:xfrm>
            <a:custGeom>
              <a:avLst/>
              <a:gdLst/>
              <a:ahLst/>
              <a:cxnLst/>
              <a:rect l="l" t="t" r="r" b="b"/>
              <a:pathLst>
                <a:path w="5325110" h="1106804">
                  <a:moveTo>
                    <a:pt x="304800" y="569976"/>
                  </a:moveTo>
                  <a:lnTo>
                    <a:pt x="0" y="569976"/>
                  </a:lnTo>
                  <a:lnTo>
                    <a:pt x="0" y="1106424"/>
                  </a:lnTo>
                  <a:lnTo>
                    <a:pt x="304800" y="1106424"/>
                  </a:lnTo>
                  <a:lnTo>
                    <a:pt x="304800" y="569976"/>
                  </a:lnTo>
                  <a:close/>
                </a:path>
                <a:path w="5325110" h="1106804">
                  <a:moveTo>
                    <a:pt x="2813304" y="0"/>
                  </a:moveTo>
                  <a:lnTo>
                    <a:pt x="2511552" y="0"/>
                  </a:lnTo>
                  <a:lnTo>
                    <a:pt x="2511552" y="1106424"/>
                  </a:lnTo>
                  <a:lnTo>
                    <a:pt x="2813304" y="1106424"/>
                  </a:lnTo>
                  <a:lnTo>
                    <a:pt x="2813304" y="0"/>
                  </a:lnTo>
                  <a:close/>
                </a:path>
                <a:path w="5325110" h="1106804">
                  <a:moveTo>
                    <a:pt x="5324856" y="332232"/>
                  </a:moveTo>
                  <a:lnTo>
                    <a:pt x="5020056" y="332232"/>
                  </a:lnTo>
                  <a:lnTo>
                    <a:pt x="5020056" y="1106424"/>
                  </a:lnTo>
                  <a:lnTo>
                    <a:pt x="5324856" y="1106424"/>
                  </a:lnTo>
                  <a:lnTo>
                    <a:pt x="5324856" y="332232"/>
                  </a:lnTo>
                  <a:close/>
                </a:path>
              </a:pathLst>
            </a:custGeom>
            <a:solidFill>
              <a:srgbClr val="4BB6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08760" y="3310127"/>
              <a:ext cx="5321935" cy="1054735"/>
            </a:xfrm>
            <a:custGeom>
              <a:avLst/>
              <a:gdLst/>
              <a:ahLst/>
              <a:cxnLst/>
              <a:rect l="l" t="t" r="r" b="b"/>
              <a:pathLst>
                <a:path w="5321934" h="1054735">
                  <a:moveTo>
                    <a:pt x="301752" y="112776"/>
                  </a:moveTo>
                  <a:lnTo>
                    <a:pt x="0" y="112776"/>
                  </a:lnTo>
                  <a:lnTo>
                    <a:pt x="0" y="1054608"/>
                  </a:lnTo>
                  <a:lnTo>
                    <a:pt x="301752" y="1054608"/>
                  </a:lnTo>
                  <a:lnTo>
                    <a:pt x="301752" y="112776"/>
                  </a:lnTo>
                  <a:close/>
                </a:path>
                <a:path w="5321934" h="1054735">
                  <a:moveTo>
                    <a:pt x="2813304" y="121920"/>
                  </a:moveTo>
                  <a:lnTo>
                    <a:pt x="2508504" y="121920"/>
                  </a:lnTo>
                  <a:lnTo>
                    <a:pt x="2508504" y="1054608"/>
                  </a:lnTo>
                  <a:lnTo>
                    <a:pt x="2813304" y="1054608"/>
                  </a:lnTo>
                  <a:lnTo>
                    <a:pt x="2813304" y="121920"/>
                  </a:lnTo>
                  <a:close/>
                </a:path>
                <a:path w="5321934" h="1054735">
                  <a:moveTo>
                    <a:pt x="5321808" y="0"/>
                  </a:moveTo>
                  <a:lnTo>
                    <a:pt x="5020056" y="0"/>
                  </a:lnTo>
                  <a:lnTo>
                    <a:pt x="5020056" y="1054608"/>
                  </a:lnTo>
                  <a:lnTo>
                    <a:pt x="5321808" y="1054608"/>
                  </a:lnTo>
                  <a:lnTo>
                    <a:pt x="5321808" y="0"/>
                  </a:lnTo>
                  <a:close/>
                </a:path>
              </a:pathLst>
            </a:custGeom>
            <a:solidFill>
              <a:srgbClr val="C8D2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92808" y="2807207"/>
              <a:ext cx="5325110" cy="1557655"/>
            </a:xfrm>
            <a:custGeom>
              <a:avLst/>
              <a:gdLst/>
              <a:ahLst/>
              <a:cxnLst/>
              <a:rect l="l" t="t" r="r" b="b"/>
              <a:pathLst>
                <a:path w="5325109" h="1557654">
                  <a:moveTo>
                    <a:pt x="304800" y="0"/>
                  </a:moveTo>
                  <a:lnTo>
                    <a:pt x="0" y="0"/>
                  </a:lnTo>
                  <a:lnTo>
                    <a:pt x="0" y="1557528"/>
                  </a:lnTo>
                  <a:lnTo>
                    <a:pt x="304800" y="1557528"/>
                  </a:lnTo>
                  <a:lnTo>
                    <a:pt x="304800" y="0"/>
                  </a:lnTo>
                  <a:close/>
                </a:path>
                <a:path w="5325109" h="1557654">
                  <a:moveTo>
                    <a:pt x="2813304" y="1115568"/>
                  </a:moveTo>
                  <a:lnTo>
                    <a:pt x="2511552" y="1115568"/>
                  </a:lnTo>
                  <a:lnTo>
                    <a:pt x="2511552" y="1557528"/>
                  </a:lnTo>
                  <a:lnTo>
                    <a:pt x="2813304" y="1557528"/>
                  </a:lnTo>
                  <a:lnTo>
                    <a:pt x="2813304" y="1115568"/>
                  </a:lnTo>
                  <a:close/>
                </a:path>
                <a:path w="5325109" h="1557654">
                  <a:moveTo>
                    <a:pt x="5324856" y="481584"/>
                  </a:moveTo>
                  <a:lnTo>
                    <a:pt x="5020056" y="481584"/>
                  </a:lnTo>
                  <a:lnTo>
                    <a:pt x="5020056" y="1557528"/>
                  </a:lnTo>
                  <a:lnTo>
                    <a:pt x="5324856" y="1557528"/>
                  </a:lnTo>
                  <a:lnTo>
                    <a:pt x="5324856" y="481584"/>
                  </a:lnTo>
                  <a:close/>
                </a:path>
              </a:pathLst>
            </a:custGeom>
            <a:solidFill>
              <a:srgbClr val="A22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79904" y="3590543"/>
              <a:ext cx="5321935" cy="774700"/>
            </a:xfrm>
            <a:custGeom>
              <a:avLst/>
              <a:gdLst/>
              <a:ahLst/>
              <a:cxnLst/>
              <a:rect l="l" t="t" r="r" b="b"/>
              <a:pathLst>
                <a:path w="5321934" h="774700">
                  <a:moveTo>
                    <a:pt x="301752" y="0"/>
                  </a:moveTo>
                  <a:lnTo>
                    <a:pt x="0" y="0"/>
                  </a:lnTo>
                  <a:lnTo>
                    <a:pt x="0" y="774192"/>
                  </a:lnTo>
                  <a:lnTo>
                    <a:pt x="301752" y="774192"/>
                  </a:lnTo>
                  <a:lnTo>
                    <a:pt x="301752" y="0"/>
                  </a:lnTo>
                  <a:close/>
                </a:path>
                <a:path w="5321934" h="774700">
                  <a:moveTo>
                    <a:pt x="2813304" y="658368"/>
                  </a:moveTo>
                  <a:lnTo>
                    <a:pt x="2508504" y="658368"/>
                  </a:lnTo>
                  <a:lnTo>
                    <a:pt x="2508504" y="774192"/>
                  </a:lnTo>
                  <a:lnTo>
                    <a:pt x="2813304" y="774192"/>
                  </a:lnTo>
                  <a:lnTo>
                    <a:pt x="2813304" y="658368"/>
                  </a:lnTo>
                  <a:close/>
                </a:path>
                <a:path w="5321934" h="774700">
                  <a:moveTo>
                    <a:pt x="5321808" y="277368"/>
                  </a:moveTo>
                  <a:lnTo>
                    <a:pt x="5020056" y="277368"/>
                  </a:lnTo>
                  <a:lnTo>
                    <a:pt x="5020056" y="774192"/>
                  </a:lnTo>
                  <a:lnTo>
                    <a:pt x="5321808" y="774192"/>
                  </a:lnTo>
                  <a:lnTo>
                    <a:pt x="5321808" y="277368"/>
                  </a:lnTo>
                  <a:close/>
                </a:path>
              </a:pathLst>
            </a:custGeom>
            <a:solidFill>
              <a:srgbClr val="FF00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3859" y="4366259"/>
              <a:ext cx="7531734" cy="0"/>
            </a:xfrm>
            <a:custGeom>
              <a:avLst/>
              <a:gdLst/>
              <a:ahLst/>
              <a:cxnLst/>
              <a:rect l="l" t="t" r="r" b="b"/>
              <a:pathLst>
                <a:path w="7531734">
                  <a:moveTo>
                    <a:pt x="0" y="0"/>
                  </a:moveTo>
                  <a:lnTo>
                    <a:pt x="753160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36776" y="4721351"/>
              <a:ext cx="58419" cy="58419"/>
            </a:xfrm>
            <a:custGeom>
              <a:avLst/>
              <a:gdLst/>
              <a:ahLst/>
              <a:cxnLst/>
              <a:rect l="l" t="t" r="r" b="b"/>
              <a:pathLst>
                <a:path w="58419" h="58420">
                  <a:moveTo>
                    <a:pt x="57912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57912" y="57912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64844" y="3533394"/>
            <a:ext cx="24637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5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75457" y="2317749"/>
            <a:ext cx="24637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77229" y="3127374"/>
            <a:ext cx="2679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5656" y="3643071"/>
            <a:ext cx="2159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8836" y="3074288"/>
            <a:ext cx="27051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8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78041" y="3407409"/>
            <a:ext cx="23685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51177" y="3239769"/>
            <a:ext cx="21526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31360" y="3248659"/>
            <a:ext cx="276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0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51421" y="3125215"/>
            <a:ext cx="25844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09317" y="2624454"/>
            <a:ext cx="27051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3</a:t>
            </a:r>
            <a:r>
              <a:rPr sz="7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7413" y="3740657"/>
            <a:ext cx="2190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9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45883" y="3105403"/>
            <a:ext cx="2438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13177" y="3407409"/>
            <a:ext cx="23685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</a:t>
            </a:r>
            <a:r>
              <a:rPr sz="7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7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4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32984" y="4067047"/>
            <a:ext cx="2159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6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43647" y="3683253"/>
            <a:ext cx="2159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80" dirty="0">
                <a:solidFill>
                  <a:srgbClr val="404040"/>
                </a:solidFill>
                <a:latin typeface="Microsoft Sans Serif"/>
                <a:cs typeface="Microsoft Sans Serif"/>
              </a:rPr>
              <a:t>11</a:t>
            </a:r>
            <a:r>
              <a:rPr sz="700" spc="-80" dirty="0">
                <a:solidFill>
                  <a:srgbClr val="404040"/>
                </a:solidFill>
                <a:latin typeface="Microsoft Sans Serif"/>
                <a:cs typeface="Microsoft Sans Serif"/>
              </a:rPr>
              <a:t>,</a:t>
            </a:r>
            <a:r>
              <a:rPr sz="7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2</a:t>
            </a:r>
            <a:r>
              <a:rPr sz="700" spc="-85" dirty="0">
                <a:solidFill>
                  <a:srgbClr val="404040"/>
                </a:solidFill>
                <a:latin typeface="Microsoft Sans Serif"/>
                <a:cs typeface="Microsoft Sans Serif"/>
              </a:rPr>
              <a:t>%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99463" y="4422139"/>
            <a:ext cx="1347470" cy="391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Redes</a:t>
            </a:r>
            <a:r>
              <a:rPr sz="800" spc="-4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sociales</a:t>
            </a:r>
            <a:endParaRPr sz="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L="421640">
              <a:lnSpc>
                <a:spcPct val="100000"/>
              </a:lnSpc>
            </a:pP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Nunca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casi</a:t>
            </a:r>
            <a:r>
              <a:rPr sz="800" spc="-1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nunca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822448" y="4721352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4BB6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894457" y="4666894"/>
            <a:ext cx="61150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Pocas</a:t>
            </a:r>
            <a:r>
              <a:rPr sz="800" spc="-4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veces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678935" y="4721352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C8D2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751834" y="4422139"/>
            <a:ext cx="696595" cy="391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Radio</a:t>
            </a:r>
            <a:endParaRPr sz="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8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Algunas</a:t>
            </a:r>
            <a:r>
              <a:rPr sz="800" spc="-3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veces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620767" y="4721352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60960" y="0"/>
                </a:moveTo>
                <a:lnTo>
                  <a:pt x="0" y="0"/>
                </a:lnTo>
                <a:lnTo>
                  <a:pt x="0" y="57912"/>
                </a:lnTo>
                <a:lnTo>
                  <a:pt x="60960" y="57912"/>
                </a:lnTo>
                <a:lnTo>
                  <a:pt x="60960" y="0"/>
                </a:lnTo>
                <a:close/>
              </a:path>
            </a:pathLst>
          </a:custGeom>
          <a:solidFill>
            <a:srgbClr val="A22C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694935" y="4666894"/>
            <a:ext cx="69405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5" dirty="0">
                <a:solidFill>
                  <a:srgbClr val="585858"/>
                </a:solidFill>
                <a:latin typeface="Microsoft Sans Serif"/>
                <a:cs typeface="Microsoft Sans Serif"/>
              </a:rPr>
              <a:t>Muchas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veces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62600" y="4721352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FF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635497" y="4422139"/>
            <a:ext cx="1292225" cy="391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13435">
              <a:lnSpc>
                <a:spcPct val="100000"/>
              </a:lnSpc>
              <a:spcBef>
                <a:spcPts val="90"/>
              </a:spcBef>
            </a:pPr>
            <a:r>
              <a:rPr sz="800" dirty="0">
                <a:solidFill>
                  <a:srgbClr val="585858"/>
                </a:solidFill>
                <a:latin typeface="Microsoft Sans Serif"/>
                <a:cs typeface="Microsoft Sans Serif"/>
              </a:rPr>
              <a:t>Televisión</a:t>
            </a:r>
            <a:endParaRPr sz="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Siempre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r>
              <a:rPr sz="8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585858"/>
                </a:solidFill>
                <a:latin typeface="Microsoft Sans Serif"/>
                <a:cs typeface="Microsoft Sans Serif"/>
              </a:rPr>
              <a:t>casi</a:t>
            </a:r>
            <a:r>
              <a:rPr sz="800" spc="-1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585858"/>
                </a:solidFill>
                <a:latin typeface="Microsoft Sans Serif"/>
                <a:cs typeface="Microsoft Sans Serif"/>
              </a:rPr>
              <a:t>siempre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4220" y="564591"/>
            <a:ext cx="7607300" cy="8597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b="1" spc="-135" dirty="0">
                <a:solidFill>
                  <a:srgbClr val="4BB691"/>
                </a:solidFill>
                <a:latin typeface="Arial"/>
                <a:cs typeface="Arial"/>
              </a:rPr>
              <a:t>P11.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¿Con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frecuencia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u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oído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noticias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falsas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o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desinformación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los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siguientes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medios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información?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(N:2020)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Arial"/>
              <a:cs typeface="Arial"/>
            </a:endParaRPr>
          </a:p>
          <a:p>
            <a:pPr marL="12700" marR="708660">
              <a:lnSpc>
                <a:spcPct val="100000"/>
              </a:lnSpc>
            </a:pPr>
            <a:r>
              <a:rPr sz="1100" b="1" spc="-20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100" b="1" spc="1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63878"/>
                </a:solidFill>
                <a:latin typeface="Arial"/>
                <a:cs typeface="Arial"/>
              </a:rPr>
              <a:t>Redes</a:t>
            </a:r>
            <a:r>
              <a:rPr sz="1000" b="1" spc="3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sociales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es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0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medio</a:t>
            </a:r>
            <a:r>
              <a:rPr sz="10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más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noticias</a:t>
            </a:r>
            <a:r>
              <a:rPr sz="10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falsas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o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desinformación</a:t>
            </a:r>
            <a:r>
              <a:rPr sz="1000" b="1" spc="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genera,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5" dirty="0">
                <a:solidFill>
                  <a:srgbClr val="163878"/>
                </a:solidFill>
                <a:latin typeface="Arial"/>
                <a:cs typeface="Arial"/>
              </a:rPr>
              <a:t>Radio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es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medio </a:t>
            </a:r>
            <a:r>
              <a:rPr sz="1000" spc="-254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comunicación</a:t>
            </a:r>
            <a:r>
              <a:rPr sz="1000" spc="-7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goza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mayor</a:t>
            </a:r>
            <a:r>
              <a:rPr sz="10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credibilidad.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9509" y="4770831"/>
            <a:ext cx="1657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585858"/>
                </a:solidFill>
                <a:latin typeface="Arial MT"/>
                <a:cs typeface="Arial MT"/>
              </a:rPr>
              <a:t>28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643" y="193039"/>
            <a:ext cx="329882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35" dirty="0"/>
              <a:t>P</a:t>
            </a:r>
            <a:r>
              <a:rPr spc="-200" dirty="0"/>
              <a:t>R</a:t>
            </a:r>
            <a:r>
              <a:rPr spc="-35" dirty="0"/>
              <a:t>INCIP</a:t>
            </a:r>
            <a:r>
              <a:rPr spc="-60" dirty="0"/>
              <a:t>A</a:t>
            </a:r>
            <a:r>
              <a:rPr spc="-125" dirty="0"/>
              <a:t>L</a:t>
            </a:r>
            <a:r>
              <a:rPr spc="-165" dirty="0"/>
              <a:t>ES</a:t>
            </a:r>
            <a:r>
              <a:rPr spc="-45" dirty="0"/>
              <a:t> </a:t>
            </a:r>
            <a:r>
              <a:rPr spc="-200" dirty="0"/>
              <a:t>R</a:t>
            </a:r>
            <a:r>
              <a:rPr spc="-165" dirty="0"/>
              <a:t>E</a:t>
            </a:r>
            <a:r>
              <a:rPr spc="-155" dirty="0"/>
              <a:t>S</a:t>
            </a:r>
            <a:r>
              <a:rPr spc="-80" dirty="0"/>
              <a:t>U</a:t>
            </a:r>
            <a:r>
              <a:rPr spc="-125" dirty="0"/>
              <a:t>L</a:t>
            </a:r>
            <a:r>
              <a:rPr spc="-40" dirty="0"/>
              <a:t>TA</a:t>
            </a:r>
            <a:r>
              <a:rPr spc="-55" dirty="0"/>
              <a:t>D</a:t>
            </a:r>
            <a:r>
              <a:rPr spc="25" dirty="0"/>
              <a:t>O</a:t>
            </a:r>
            <a:r>
              <a:rPr spc="-145" dirty="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7164" y="1055369"/>
            <a:ext cx="8121015" cy="31045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 marR="10795" indent="-287020" algn="just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80" dirty="0">
                <a:latin typeface="Microsoft Sans Serif"/>
                <a:cs typeface="Microsoft Sans Serif"/>
              </a:rPr>
              <a:t>El </a:t>
            </a:r>
            <a:r>
              <a:rPr sz="1400" spc="35" dirty="0">
                <a:latin typeface="Microsoft Sans Serif"/>
                <a:cs typeface="Microsoft Sans Serif"/>
              </a:rPr>
              <a:t>sondeo </a:t>
            </a:r>
            <a:r>
              <a:rPr sz="1400" spc="55" dirty="0">
                <a:latin typeface="Microsoft Sans Serif"/>
                <a:cs typeface="Microsoft Sans Serif"/>
              </a:rPr>
              <a:t>permite </a:t>
            </a:r>
            <a:r>
              <a:rPr sz="1400" spc="30" dirty="0">
                <a:latin typeface="Microsoft Sans Serif"/>
                <a:cs typeface="Microsoft Sans Serif"/>
              </a:rPr>
              <a:t>observar </a:t>
            </a:r>
            <a:r>
              <a:rPr sz="1400" spc="55" dirty="0">
                <a:latin typeface="Microsoft Sans Serif"/>
                <a:cs typeface="Microsoft Sans Serif"/>
              </a:rPr>
              <a:t>con </a:t>
            </a:r>
            <a:r>
              <a:rPr sz="1400" spc="40" dirty="0">
                <a:latin typeface="Microsoft Sans Serif"/>
                <a:cs typeface="Microsoft Sans Serif"/>
              </a:rPr>
              <a:t>claridad </a:t>
            </a:r>
            <a:r>
              <a:rPr sz="1400" spc="35" dirty="0">
                <a:latin typeface="Microsoft Sans Serif"/>
                <a:cs typeface="Microsoft Sans Serif"/>
              </a:rPr>
              <a:t>que </a:t>
            </a:r>
            <a:r>
              <a:rPr sz="1400" spc="-30" dirty="0">
                <a:latin typeface="Microsoft Sans Serif"/>
                <a:cs typeface="Microsoft Sans Serif"/>
              </a:rPr>
              <a:t>a </a:t>
            </a:r>
            <a:r>
              <a:rPr sz="1400" spc="45" dirty="0">
                <a:latin typeface="Microsoft Sans Serif"/>
                <a:cs typeface="Microsoft Sans Serif"/>
              </a:rPr>
              <a:t>medida </a:t>
            </a:r>
            <a:r>
              <a:rPr sz="1400" spc="35" dirty="0">
                <a:latin typeface="Microsoft Sans Serif"/>
                <a:cs typeface="Microsoft Sans Serif"/>
              </a:rPr>
              <a:t>que </a:t>
            </a:r>
            <a:r>
              <a:rPr sz="1400" spc="-15" dirty="0">
                <a:latin typeface="Microsoft Sans Serif"/>
                <a:cs typeface="Microsoft Sans Serif"/>
              </a:rPr>
              <a:t>avanza </a:t>
            </a:r>
            <a:r>
              <a:rPr sz="1400" dirty="0">
                <a:latin typeface="Microsoft Sans Serif"/>
                <a:cs typeface="Microsoft Sans Serif"/>
              </a:rPr>
              <a:t>el </a:t>
            </a:r>
            <a:r>
              <a:rPr sz="1400" spc="40" dirty="0">
                <a:latin typeface="Microsoft Sans Serif"/>
                <a:cs typeface="Microsoft Sans Serif"/>
              </a:rPr>
              <a:t>período </a:t>
            </a:r>
            <a:r>
              <a:rPr sz="1400" spc="55" dirty="0">
                <a:latin typeface="Microsoft Sans Serif"/>
                <a:cs typeface="Microsoft Sans Serif"/>
              </a:rPr>
              <a:t>de </a:t>
            </a:r>
            <a:r>
              <a:rPr sz="1400" spc="30" dirty="0">
                <a:latin typeface="Microsoft Sans Serif"/>
                <a:cs typeface="Microsoft Sans Serif"/>
              </a:rPr>
              <a:t>transmisión 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la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franja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su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visualización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se</a:t>
            </a:r>
            <a:r>
              <a:rPr sz="1400" spc="5" dirty="0">
                <a:latin typeface="Microsoft Sans Serif"/>
                <a:cs typeface="Microsoft Sans Serif"/>
              </a:rPr>
              <a:t> va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incrementando,</a:t>
            </a:r>
            <a:r>
              <a:rPr sz="1400" spc="35" dirty="0">
                <a:latin typeface="Microsoft Sans Serif"/>
                <a:cs typeface="Microsoft Sans Serif"/>
              </a:rPr>
              <a:t> siendo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televisión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abierta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370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medio 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preferido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para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verla</a:t>
            </a:r>
            <a:endParaRPr sz="1400">
              <a:latin typeface="Microsoft Sans Serif"/>
              <a:cs typeface="Microsoft Sans Serif"/>
            </a:endParaRPr>
          </a:p>
          <a:p>
            <a:pPr marL="299085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20" dirty="0">
                <a:latin typeface="Microsoft Sans Serif"/>
                <a:cs typeface="Microsoft Sans Serif"/>
              </a:rPr>
              <a:t>Por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65" dirty="0">
                <a:latin typeface="Microsoft Sans Serif"/>
                <a:cs typeface="Microsoft Sans Serif"/>
              </a:rPr>
              <a:t>otro</a:t>
            </a:r>
            <a:r>
              <a:rPr sz="1400" spc="15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lado</a:t>
            </a:r>
            <a:r>
              <a:rPr sz="1400" spc="15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las</a:t>
            </a:r>
            <a:r>
              <a:rPr sz="1400" spc="16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variables</a:t>
            </a:r>
            <a:r>
              <a:rPr sz="1400" spc="150" dirty="0">
                <a:latin typeface="Microsoft Sans Serif"/>
                <a:cs typeface="Microsoft Sans Serif"/>
              </a:rPr>
              <a:t> </a:t>
            </a:r>
            <a:r>
              <a:rPr sz="1400" spc="-105" dirty="0">
                <a:latin typeface="Microsoft Sans Serif"/>
                <a:cs typeface="Microsoft Sans Serif"/>
              </a:rPr>
              <a:t>GSE</a:t>
            </a:r>
            <a:r>
              <a:rPr sz="1400" spc="170" dirty="0">
                <a:latin typeface="Microsoft Sans Serif"/>
                <a:cs typeface="Microsoft Sans Serif"/>
              </a:rPr>
              <a:t> </a:t>
            </a:r>
            <a:r>
              <a:rPr sz="1400" spc="70" dirty="0">
                <a:latin typeface="Microsoft Sans Serif"/>
                <a:cs typeface="Microsoft Sans Serif"/>
              </a:rPr>
              <a:t>y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edad</a:t>
            </a:r>
            <a:r>
              <a:rPr sz="1400" spc="15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se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comportan</a:t>
            </a:r>
            <a:r>
              <a:rPr sz="1400" spc="19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manera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tradicional</a:t>
            </a:r>
            <a:r>
              <a:rPr sz="1400" spc="17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siendo</a:t>
            </a:r>
            <a:r>
              <a:rPr sz="1400" spc="15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sectores</a:t>
            </a:r>
            <a:endParaRPr sz="1400">
              <a:latin typeface="Microsoft Sans Serif"/>
              <a:cs typeface="Microsoft Sans Serif"/>
            </a:endParaRPr>
          </a:p>
          <a:p>
            <a:pPr marL="299085" algn="just">
              <a:lnSpc>
                <a:spcPct val="100000"/>
              </a:lnSpc>
            </a:pPr>
            <a:r>
              <a:rPr sz="1400" spc="25" dirty="0">
                <a:latin typeface="Microsoft Sans Serif"/>
                <a:cs typeface="Microsoft Sans Serif"/>
              </a:rPr>
              <a:t>altos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75" dirty="0">
                <a:latin typeface="Microsoft Sans Serif"/>
                <a:cs typeface="Microsoft Sans Serif"/>
              </a:rPr>
              <a:t>y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+35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los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que </a:t>
            </a:r>
            <a:r>
              <a:rPr sz="1400" spc="15" dirty="0">
                <a:latin typeface="Microsoft Sans Serif"/>
                <a:cs typeface="Microsoft Sans Serif"/>
              </a:rPr>
              <a:t>adhieren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mayormente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visibilizar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franja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75" dirty="0">
                <a:latin typeface="Microsoft Sans Serif"/>
                <a:cs typeface="Microsoft Sans Serif"/>
              </a:rPr>
              <a:t>y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10" dirty="0">
                <a:latin typeface="Microsoft Sans Serif"/>
                <a:cs typeface="Microsoft Sans Serif"/>
              </a:rPr>
              <a:t> manera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espontánea.</a:t>
            </a:r>
            <a:endParaRPr sz="1400">
              <a:latin typeface="Microsoft Sans Serif"/>
              <a:cs typeface="Microsoft Sans Serif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35" dirty="0">
                <a:latin typeface="Microsoft Sans Serif"/>
                <a:cs typeface="Microsoft Sans Serif"/>
              </a:rPr>
              <a:t>La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juventud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por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su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lado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manifiesta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un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interés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importante</a:t>
            </a:r>
            <a:r>
              <a:rPr sz="1400" spc="10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en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9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inicio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del</a:t>
            </a:r>
            <a:r>
              <a:rPr sz="1400" spc="12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período,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la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cual</a:t>
            </a:r>
            <a:r>
              <a:rPr sz="1400" spc="10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se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va</a:t>
            </a:r>
            <a:endParaRPr sz="1400">
              <a:latin typeface="Microsoft Sans Serif"/>
              <a:cs typeface="Microsoft Sans Serif"/>
            </a:endParaRPr>
          </a:p>
          <a:p>
            <a:pPr marL="299085" algn="just">
              <a:lnSpc>
                <a:spcPct val="100000"/>
              </a:lnSpc>
            </a:pPr>
            <a:r>
              <a:rPr sz="1400" spc="30" dirty="0">
                <a:latin typeface="Microsoft Sans Serif"/>
                <a:cs typeface="Microsoft Sans Serif"/>
              </a:rPr>
              <a:t>fatigando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semana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semana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en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relación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al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consumo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de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franja</a:t>
            </a:r>
            <a:r>
              <a:rPr sz="1400" spc="50" dirty="0">
                <a:latin typeface="Microsoft Sans Serif"/>
                <a:cs typeface="Microsoft Sans Serif"/>
              </a:rPr>
              <a:t> por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los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medios.</a:t>
            </a:r>
            <a:endParaRPr sz="1400">
              <a:latin typeface="Microsoft Sans Serif"/>
              <a:cs typeface="Microsoft Sans Serif"/>
            </a:endParaRPr>
          </a:p>
          <a:p>
            <a:pPr marL="299085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35" dirty="0">
                <a:latin typeface="Microsoft Sans Serif"/>
                <a:cs typeface="Microsoft Sans Serif"/>
              </a:rPr>
              <a:t>La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valoración</a:t>
            </a:r>
            <a:r>
              <a:rPr sz="1400" spc="14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14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13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importancia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de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la</a:t>
            </a:r>
            <a:r>
              <a:rPr sz="1400" spc="13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franja</a:t>
            </a:r>
            <a:r>
              <a:rPr sz="1400" spc="110" dirty="0">
                <a:latin typeface="Microsoft Sans Serif"/>
                <a:cs typeface="Microsoft Sans Serif"/>
              </a:rPr>
              <a:t> </a:t>
            </a:r>
            <a:r>
              <a:rPr sz="1400" spc="65" dirty="0">
                <a:latin typeface="Microsoft Sans Serif"/>
                <a:cs typeface="Microsoft Sans Serif"/>
              </a:rPr>
              <a:t>como</a:t>
            </a:r>
            <a:r>
              <a:rPr sz="1400" spc="13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elemento</a:t>
            </a:r>
            <a:r>
              <a:rPr sz="1400" spc="100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de</a:t>
            </a:r>
            <a:r>
              <a:rPr sz="1400" spc="120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información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e</a:t>
            </a:r>
            <a:r>
              <a:rPr sz="1400" spc="12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insumo</a:t>
            </a:r>
            <a:r>
              <a:rPr sz="1400" spc="110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político</a:t>
            </a:r>
            <a:endParaRPr sz="1400">
              <a:latin typeface="Microsoft Sans Serif"/>
              <a:cs typeface="Microsoft Sans Serif"/>
            </a:endParaRPr>
          </a:p>
          <a:p>
            <a:pPr marL="299085" algn="just">
              <a:lnSpc>
                <a:spcPct val="100000"/>
              </a:lnSpc>
            </a:pPr>
            <a:r>
              <a:rPr sz="1400" dirty="0">
                <a:latin typeface="Microsoft Sans Serif"/>
                <a:cs typeface="Microsoft Sans Serif"/>
              </a:rPr>
              <a:t>es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transversal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75" dirty="0">
                <a:latin typeface="Microsoft Sans Serif"/>
                <a:cs typeface="Microsoft Sans Serif"/>
              </a:rPr>
              <a:t>y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sostenido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en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tiempo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por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sobre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un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80%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audiencia</a:t>
            </a:r>
            <a:endParaRPr sz="1400">
              <a:latin typeface="Microsoft Sans Serif"/>
              <a:cs typeface="Microsoft Sans Serif"/>
            </a:endParaRPr>
          </a:p>
          <a:p>
            <a:pPr marL="299085" marR="825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30" dirty="0">
                <a:latin typeface="Microsoft Sans Serif"/>
                <a:cs typeface="Microsoft Sans Serif"/>
              </a:rPr>
              <a:t>Las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personas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valoraron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positivamente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una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óptica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informativa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versus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una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óptica  </a:t>
            </a:r>
            <a:r>
              <a:rPr sz="1400" spc="20" dirty="0">
                <a:latin typeface="Microsoft Sans Serif"/>
                <a:cs typeface="Microsoft Sans Serif"/>
              </a:rPr>
              <a:t>más 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emocional </a:t>
            </a:r>
            <a:r>
              <a:rPr sz="1400" spc="60" dirty="0">
                <a:latin typeface="Microsoft Sans Serif"/>
                <a:cs typeface="Microsoft Sans Serif"/>
              </a:rPr>
              <a:t>por </a:t>
            </a:r>
            <a:r>
              <a:rPr sz="1400" spc="55" dirty="0">
                <a:latin typeface="Microsoft Sans Serif"/>
                <a:cs typeface="Microsoft Sans Serif"/>
              </a:rPr>
              <a:t>parte </a:t>
            </a:r>
            <a:r>
              <a:rPr sz="1400" spc="60" dirty="0">
                <a:latin typeface="Microsoft Sans Serif"/>
                <a:cs typeface="Microsoft Sans Serif"/>
              </a:rPr>
              <a:t>de </a:t>
            </a:r>
            <a:r>
              <a:rPr sz="1400" spc="-10" dirty="0">
                <a:latin typeface="Microsoft Sans Serif"/>
                <a:cs typeface="Microsoft Sans Serif"/>
              </a:rPr>
              <a:t>las </a:t>
            </a:r>
            <a:r>
              <a:rPr sz="1400" spc="-5" dirty="0">
                <a:latin typeface="Microsoft Sans Serif"/>
                <a:cs typeface="Microsoft Sans Serif"/>
              </a:rPr>
              <a:t>franjas, </a:t>
            </a:r>
            <a:r>
              <a:rPr sz="1400" spc="50" dirty="0">
                <a:latin typeface="Microsoft Sans Serif"/>
                <a:cs typeface="Microsoft Sans Serif"/>
              </a:rPr>
              <a:t>donde </a:t>
            </a:r>
            <a:r>
              <a:rPr sz="1400" spc="35" dirty="0">
                <a:latin typeface="Microsoft Sans Serif"/>
                <a:cs typeface="Microsoft Sans Serif"/>
              </a:rPr>
              <a:t>elementos </a:t>
            </a:r>
            <a:r>
              <a:rPr sz="1400" spc="65" dirty="0">
                <a:latin typeface="Microsoft Sans Serif"/>
                <a:cs typeface="Microsoft Sans Serif"/>
              </a:rPr>
              <a:t>como </a:t>
            </a:r>
            <a:r>
              <a:rPr sz="1400" spc="-5" dirty="0">
                <a:latin typeface="Microsoft Sans Serif"/>
                <a:cs typeface="Microsoft Sans Serif"/>
              </a:rPr>
              <a:t>la </a:t>
            </a:r>
            <a:r>
              <a:rPr sz="1400" spc="50" dirty="0">
                <a:latin typeface="Microsoft Sans Serif"/>
                <a:cs typeface="Microsoft Sans Serif"/>
              </a:rPr>
              <a:t>crítica </a:t>
            </a:r>
            <a:r>
              <a:rPr sz="1400" spc="20" dirty="0">
                <a:latin typeface="Microsoft Sans Serif"/>
                <a:cs typeface="Microsoft Sans Serif"/>
              </a:rPr>
              <a:t>cruzada </a:t>
            </a:r>
            <a:r>
              <a:rPr sz="1400" spc="5" dirty="0">
                <a:latin typeface="Microsoft Sans Serif"/>
                <a:cs typeface="Microsoft Sans Serif"/>
              </a:rPr>
              <a:t>juegan </a:t>
            </a:r>
            <a:r>
              <a:rPr sz="1400" spc="10" dirty="0">
                <a:latin typeface="Microsoft Sans Serif"/>
                <a:cs typeface="Microsoft Sans Serif"/>
              </a:rPr>
              <a:t>un </a:t>
            </a:r>
            <a:r>
              <a:rPr sz="1400" spc="20" dirty="0">
                <a:latin typeface="Microsoft Sans Serif"/>
                <a:cs typeface="Microsoft Sans Serif"/>
              </a:rPr>
              <a:t>rol </a:t>
            </a:r>
            <a:r>
              <a:rPr sz="1400" spc="25" dirty="0">
                <a:latin typeface="Microsoft Sans Serif"/>
                <a:cs typeface="Microsoft Sans Serif"/>
              </a:rPr>
              <a:t> negativo </a:t>
            </a:r>
            <a:r>
              <a:rPr sz="1400" spc="30" dirty="0">
                <a:latin typeface="Microsoft Sans Serif"/>
                <a:cs typeface="Microsoft Sans Serif"/>
              </a:rPr>
              <a:t>influenciando </a:t>
            </a:r>
            <a:r>
              <a:rPr sz="1400" spc="5" dirty="0">
                <a:latin typeface="Microsoft Sans Serif"/>
                <a:cs typeface="Microsoft Sans Serif"/>
              </a:rPr>
              <a:t>los </a:t>
            </a:r>
            <a:r>
              <a:rPr sz="1400" spc="40" dirty="0">
                <a:latin typeface="Microsoft Sans Serif"/>
                <a:cs typeface="Microsoft Sans Serif"/>
              </a:rPr>
              <a:t>indicadores </a:t>
            </a:r>
            <a:r>
              <a:rPr sz="1400" spc="45" dirty="0">
                <a:latin typeface="Microsoft Sans Serif"/>
                <a:cs typeface="Microsoft Sans Serif"/>
              </a:rPr>
              <a:t>de </a:t>
            </a:r>
            <a:r>
              <a:rPr sz="1400" spc="30" dirty="0">
                <a:latin typeface="Microsoft Sans Serif"/>
                <a:cs typeface="Microsoft Sans Serif"/>
              </a:rPr>
              <a:t>transparencia </a:t>
            </a:r>
            <a:r>
              <a:rPr sz="1400" spc="70" dirty="0">
                <a:latin typeface="Microsoft Sans Serif"/>
                <a:cs typeface="Microsoft Sans Serif"/>
              </a:rPr>
              <a:t>y </a:t>
            </a:r>
            <a:r>
              <a:rPr sz="1400" spc="15" dirty="0">
                <a:latin typeface="Microsoft Sans Serif"/>
                <a:cs typeface="Microsoft Sans Serif"/>
              </a:rPr>
              <a:t>claridad, </a:t>
            </a:r>
            <a:r>
              <a:rPr sz="1400" spc="50" dirty="0">
                <a:latin typeface="Microsoft Sans Serif"/>
                <a:cs typeface="Microsoft Sans Serif"/>
              </a:rPr>
              <a:t>esto </a:t>
            </a:r>
            <a:r>
              <a:rPr sz="1400" spc="15" dirty="0">
                <a:latin typeface="Microsoft Sans Serif"/>
                <a:cs typeface="Microsoft Sans Serif"/>
              </a:rPr>
              <a:t>en </a:t>
            </a:r>
            <a:r>
              <a:rPr sz="1400" dirty="0">
                <a:latin typeface="Microsoft Sans Serif"/>
                <a:cs typeface="Microsoft Sans Serif"/>
              </a:rPr>
              <a:t>el </a:t>
            </a:r>
            <a:r>
              <a:rPr sz="1400" spc="50" dirty="0">
                <a:latin typeface="Microsoft Sans Serif"/>
                <a:cs typeface="Microsoft Sans Serif"/>
              </a:rPr>
              <a:t>marco donde </a:t>
            </a:r>
            <a:r>
              <a:rPr sz="1400" spc="-10" dirty="0">
                <a:latin typeface="Microsoft Sans Serif"/>
                <a:cs typeface="Microsoft Sans Serif"/>
              </a:rPr>
              <a:t>las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noticias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falsas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70" dirty="0">
                <a:latin typeface="Microsoft Sans Serif"/>
                <a:cs typeface="Microsoft Sans Serif"/>
              </a:rPr>
              <a:t>y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saturación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información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son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variables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relevantes.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9509" y="4770831"/>
            <a:ext cx="1657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585858"/>
                </a:solidFill>
                <a:latin typeface="Arial MT"/>
                <a:cs typeface="Arial MT"/>
              </a:rPr>
              <a:t>29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643" y="193039"/>
            <a:ext cx="329882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35" dirty="0"/>
              <a:t>P</a:t>
            </a:r>
            <a:r>
              <a:rPr spc="-200" dirty="0"/>
              <a:t>R</a:t>
            </a:r>
            <a:r>
              <a:rPr spc="-35" dirty="0"/>
              <a:t>INCIP</a:t>
            </a:r>
            <a:r>
              <a:rPr spc="-60" dirty="0"/>
              <a:t>A</a:t>
            </a:r>
            <a:r>
              <a:rPr spc="-125" dirty="0"/>
              <a:t>L</a:t>
            </a:r>
            <a:r>
              <a:rPr spc="-165" dirty="0"/>
              <a:t>ES</a:t>
            </a:r>
            <a:r>
              <a:rPr spc="-45" dirty="0"/>
              <a:t> </a:t>
            </a:r>
            <a:r>
              <a:rPr spc="-200" dirty="0"/>
              <a:t>R</a:t>
            </a:r>
            <a:r>
              <a:rPr spc="-165" dirty="0"/>
              <a:t>E</a:t>
            </a:r>
            <a:r>
              <a:rPr spc="-155" dirty="0"/>
              <a:t>S</a:t>
            </a:r>
            <a:r>
              <a:rPr spc="-80" dirty="0"/>
              <a:t>U</a:t>
            </a:r>
            <a:r>
              <a:rPr spc="-125" dirty="0"/>
              <a:t>L</a:t>
            </a:r>
            <a:r>
              <a:rPr spc="-40" dirty="0"/>
              <a:t>TA</a:t>
            </a:r>
            <a:r>
              <a:rPr spc="-55" dirty="0"/>
              <a:t>D</a:t>
            </a:r>
            <a:r>
              <a:rPr spc="25" dirty="0"/>
              <a:t>O</a:t>
            </a:r>
            <a:r>
              <a:rPr spc="-145" dirty="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7164" y="1055369"/>
            <a:ext cx="8122284" cy="32416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 marR="6350" indent="-287020" algn="just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35" dirty="0">
                <a:latin typeface="Microsoft Sans Serif"/>
                <a:cs typeface="Microsoft Sans Serif"/>
              </a:rPr>
              <a:t>La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franja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electoral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del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plebiscito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electoral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del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04</a:t>
            </a:r>
            <a:r>
              <a:rPr sz="1400" spc="13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50" dirty="0">
                <a:latin typeface="Microsoft Sans Serif"/>
                <a:cs typeface="Microsoft Sans Serif"/>
              </a:rPr>
              <a:t> septiembre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manifiesta</a:t>
            </a:r>
            <a:r>
              <a:rPr sz="1400" spc="434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un 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comportamiento </a:t>
            </a:r>
            <a:r>
              <a:rPr sz="1400" spc="10" dirty="0">
                <a:latin typeface="Microsoft Sans Serif"/>
                <a:cs typeface="Microsoft Sans Serif"/>
              </a:rPr>
              <a:t>sin </a:t>
            </a:r>
            <a:r>
              <a:rPr sz="1400" spc="20" dirty="0">
                <a:latin typeface="Microsoft Sans Serif"/>
                <a:cs typeface="Microsoft Sans Serif"/>
              </a:rPr>
              <a:t>grandes </a:t>
            </a:r>
            <a:r>
              <a:rPr sz="1400" spc="40" dirty="0">
                <a:latin typeface="Microsoft Sans Serif"/>
                <a:cs typeface="Microsoft Sans Serif"/>
              </a:rPr>
              <a:t>hitos </a:t>
            </a:r>
            <a:r>
              <a:rPr sz="1400" spc="45" dirty="0">
                <a:latin typeface="Microsoft Sans Serif"/>
                <a:cs typeface="Microsoft Sans Serif"/>
              </a:rPr>
              <a:t>políticos </a:t>
            </a:r>
            <a:r>
              <a:rPr sz="1400" spc="15" dirty="0">
                <a:latin typeface="Microsoft Sans Serif"/>
                <a:cs typeface="Microsoft Sans Serif"/>
              </a:rPr>
              <a:t>sin </a:t>
            </a:r>
            <a:r>
              <a:rPr sz="1400" spc="35" dirty="0">
                <a:latin typeface="Microsoft Sans Serif"/>
                <a:cs typeface="Microsoft Sans Serif"/>
              </a:rPr>
              <a:t>embargo esta </a:t>
            </a:r>
            <a:r>
              <a:rPr sz="1400" spc="30" dirty="0">
                <a:latin typeface="Microsoft Sans Serif"/>
                <a:cs typeface="Microsoft Sans Serif"/>
              </a:rPr>
              <a:t>enmarcada </a:t>
            </a:r>
            <a:r>
              <a:rPr sz="1400" spc="25" dirty="0">
                <a:latin typeface="Microsoft Sans Serif"/>
                <a:cs typeface="Microsoft Sans Serif"/>
              </a:rPr>
              <a:t>en </a:t>
            </a:r>
            <a:r>
              <a:rPr sz="1400" spc="5" dirty="0">
                <a:latin typeface="Microsoft Sans Serif"/>
                <a:cs typeface="Microsoft Sans Serif"/>
              </a:rPr>
              <a:t>una </a:t>
            </a:r>
            <a:r>
              <a:rPr sz="1400" spc="45" dirty="0">
                <a:latin typeface="Microsoft Sans Serif"/>
                <a:cs typeface="Microsoft Sans Serif"/>
              </a:rPr>
              <a:t>coyuntura 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social </a:t>
            </a:r>
            <a:r>
              <a:rPr sz="1400" spc="75" dirty="0">
                <a:latin typeface="Microsoft Sans Serif"/>
                <a:cs typeface="Microsoft Sans Serif"/>
              </a:rPr>
              <a:t>y </a:t>
            </a:r>
            <a:r>
              <a:rPr sz="1400" spc="45" dirty="0">
                <a:latin typeface="Microsoft Sans Serif"/>
                <a:cs typeface="Microsoft Sans Serif"/>
              </a:rPr>
              <a:t>política </a:t>
            </a:r>
            <a:r>
              <a:rPr sz="1400" spc="55" dirty="0">
                <a:latin typeface="Microsoft Sans Serif"/>
                <a:cs typeface="Microsoft Sans Serif"/>
              </a:rPr>
              <a:t>donde </a:t>
            </a:r>
            <a:r>
              <a:rPr sz="1400" spc="-5" dirty="0">
                <a:latin typeface="Microsoft Sans Serif"/>
                <a:cs typeface="Microsoft Sans Serif"/>
              </a:rPr>
              <a:t>la </a:t>
            </a:r>
            <a:r>
              <a:rPr sz="1400" spc="35" dirty="0">
                <a:latin typeface="Microsoft Sans Serif"/>
                <a:cs typeface="Microsoft Sans Serif"/>
              </a:rPr>
              <a:t>emocionalidad </a:t>
            </a:r>
            <a:r>
              <a:rPr sz="1400" spc="45" dirty="0">
                <a:latin typeface="Microsoft Sans Serif"/>
                <a:cs typeface="Microsoft Sans Serif"/>
              </a:rPr>
              <a:t>de </a:t>
            </a:r>
            <a:r>
              <a:rPr sz="1400" spc="-10" dirty="0">
                <a:latin typeface="Microsoft Sans Serif"/>
                <a:cs typeface="Microsoft Sans Serif"/>
              </a:rPr>
              <a:t>las </a:t>
            </a:r>
            <a:r>
              <a:rPr sz="1400" spc="20" dirty="0">
                <a:latin typeface="Microsoft Sans Serif"/>
                <a:cs typeface="Microsoft Sans Serif"/>
              </a:rPr>
              <a:t>audiencias </a:t>
            </a:r>
            <a:r>
              <a:rPr sz="1400" dirty="0">
                <a:latin typeface="Microsoft Sans Serif"/>
                <a:cs typeface="Microsoft Sans Serif"/>
              </a:rPr>
              <a:t>es </a:t>
            </a:r>
            <a:r>
              <a:rPr sz="1400" spc="20" dirty="0">
                <a:latin typeface="Microsoft Sans Serif"/>
                <a:cs typeface="Microsoft Sans Serif"/>
              </a:rPr>
              <a:t>clave </a:t>
            </a:r>
            <a:r>
              <a:rPr sz="1400" spc="75" dirty="0">
                <a:latin typeface="Microsoft Sans Serif"/>
                <a:cs typeface="Microsoft Sans Serif"/>
              </a:rPr>
              <a:t>y </a:t>
            </a:r>
            <a:r>
              <a:rPr sz="1400" spc="25" dirty="0">
                <a:latin typeface="Microsoft Sans Serif"/>
                <a:cs typeface="Microsoft Sans Serif"/>
              </a:rPr>
              <a:t>no </a:t>
            </a:r>
            <a:r>
              <a:rPr sz="1400" dirty="0">
                <a:latin typeface="Microsoft Sans Serif"/>
                <a:cs typeface="Microsoft Sans Serif"/>
              </a:rPr>
              <a:t>es </a:t>
            </a:r>
            <a:r>
              <a:rPr sz="1400" spc="30" dirty="0">
                <a:latin typeface="Microsoft Sans Serif"/>
                <a:cs typeface="Microsoft Sans Serif"/>
              </a:rPr>
              <a:t>necesariamente </a:t>
            </a:r>
            <a:r>
              <a:rPr sz="1400" spc="35" dirty="0">
                <a:latin typeface="Microsoft Sans Serif"/>
                <a:cs typeface="Microsoft Sans Serif"/>
              </a:rPr>
              <a:t> opuesta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a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las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convicciones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sino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más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bien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complementaria.</a:t>
            </a:r>
            <a:endParaRPr sz="1400">
              <a:latin typeface="Microsoft Sans Serif"/>
              <a:cs typeface="Microsoft Sans Serif"/>
            </a:endParaRPr>
          </a:p>
          <a:p>
            <a:pPr marL="299085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-65" dirty="0">
                <a:latin typeface="Microsoft Sans Serif"/>
                <a:cs typeface="Microsoft Sans Serif"/>
              </a:rPr>
              <a:t>En</a:t>
            </a:r>
            <a:r>
              <a:rPr sz="1400" spc="36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este</a:t>
            </a:r>
            <a:r>
              <a:rPr sz="1400" spc="40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sentido</a:t>
            </a:r>
            <a:r>
              <a:rPr sz="1400" spc="39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observamos</a:t>
            </a:r>
            <a:r>
              <a:rPr sz="1400" spc="38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diferencias</a:t>
            </a:r>
            <a:r>
              <a:rPr sz="1400" spc="385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importantes</a:t>
            </a:r>
            <a:r>
              <a:rPr sz="1400" spc="40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en 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39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variable</a:t>
            </a:r>
            <a:r>
              <a:rPr sz="1400" spc="395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género</a:t>
            </a:r>
            <a:r>
              <a:rPr sz="1400" spc="38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en</a:t>
            </a:r>
            <a:r>
              <a:rPr sz="1400" spc="395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torno</a:t>
            </a:r>
            <a:r>
              <a:rPr sz="1400" spc="39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</a:t>
            </a:r>
            <a:r>
              <a:rPr sz="1400" spc="39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la</a:t>
            </a:r>
            <a:endParaRPr sz="1400">
              <a:latin typeface="Microsoft Sans Serif"/>
              <a:cs typeface="Microsoft Sans Serif"/>
            </a:endParaRPr>
          </a:p>
          <a:p>
            <a:pPr marL="299085" algn="just">
              <a:lnSpc>
                <a:spcPct val="100000"/>
              </a:lnSpc>
            </a:pPr>
            <a:r>
              <a:rPr sz="1400" spc="15" dirty="0">
                <a:latin typeface="Microsoft Sans Serif"/>
                <a:cs typeface="Microsoft Sans Serif"/>
              </a:rPr>
              <a:t>valoración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las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franjas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con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una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clara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definición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hacia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apruebo.</a:t>
            </a:r>
            <a:endParaRPr sz="1400">
              <a:latin typeface="Microsoft Sans Serif"/>
              <a:cs typeface="Microsoft Sans Serif"/>
            </a:endParaRPr>
          </a:p>
          <a:p>
            <a:pPr marL="299085" marR="8890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10" dirty="0">
                <a:latin typeface="Microsoft Sans Serif"/>
                <a:cs typeface="Microsoft Sans Serif"/>
              </a:rPr>
              <a:t>Desde </a:t>
            </a:r>
            <a:r>
              <a:rPr sz="1400" spc="5" dirty="0">
                <a:latin typeface="Microsoft Sans Serif"/>
                <a:cs typeface="Microsoft Sans Serif"/>
              </a:rPr>
              <a:t>una </a:t>
            </a:r>
            <a:r>
              <a:rPr sz="1400" spc="60" dirty="0">
                <a:latin typeface="Microsoft Sans Serif"/>
                <a:cs typeface="Microsoft Sans Serif"/>
              </a:rPr>
              <a:t>optima </a:t>
            </a:r>
            <a:r>
              <a:rPr sz="1400" spc="20" dirty="0">
                <a:latin typeface="Microsoft Sans Serif"/>
                <a:cs typeface="Microsoft Sans Serif"/>
              </a:rPr>
              <a:t>ya transversal </a:t>
            </a:r>
            <a:r>
              <a:rPr sz="1400" spc="75" dirty="0">
                <a:latin typeface="Microsoft Sans Serif"/>
                <a:cs typeface="Microsoft Sans Serif"/>
              </a:rPr>
              <a:t>y </a:t>
            </a:r>
            <a:r>
              <a:rPr sz="1400" spc="25" dirty="0">
                <a:latin typeface="Microsoft Sans Serif"/>
                <a:cs typeface="Microsoft Sans Serif"/>
              </a:rPr>
              <a:t>en relación </a:t>
            </a:r>
            <a:r>
              <a:rPr sz="1400" spc="-25" dirty="0">
                <a:latin typeface="Microsoft Sans Serif"/>
                <a:cs typeface="Microsoft Sans Serif"/>
              </a:rPr>
              <a:t>a </a:t>
            </a:r>
            <a:r>
              <a:rPr sz="1400" spc="-20" dirty="0">
                <a:latin typeface="Microsoft Sans Serif"/>
                <a:cs typeface="Microsoft Sans Serif"/>
              </a:rPr>
              <a:t>las</a:t>
            </a:r>
            <a:r>
              <a:rPr sz="1400" spc="33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emociones </a:t>
            </a:r>
            <a:r>
              <a:rPr sz="1400" spc="40" dirty="0">
                <a:latin typeface="Microsoft Sans Serif"/>
                <a:cs typeface="Microsoft Sans Serif"/>
              </a:rPr>
              <a:t>que </a:t>
            </a:r>
            <a:r>
              <a:rPr sz="1400" spc="-10" dirty="0">
                <a:latin typeface="Microsoft Sans Serif"/>
                <a:cs typeface="Microsoft Sans Serif"/>
              </a:rPr>
              <a:t>las </a:t>
            </a:r>
            <a:r>
              <a:rPr sz="1400" spc="15" dirty="0">
                <a:latin typeface="Microsoft Sans Serif"/>
                <a:cs typeface="Microsoft Sans Serif"/>
              </a:rPr>
              <a:t>franjas </a:t>
            </a:r>
            <a:r>
              <a:rPr sz="1400" spc="40" dirty="0">
                <a:latin typeface="Microsoft Sans Serif"/>
                <a:cs typeface="Microsoft Sans Serif"/>
              </a:rPr>
              <a:t>despiertan </a:t>
            </a:r>
            <a:r>
              <a:rPr sz="1400" spc="10" dirty="0">
                <a:latin typeface="Microsoft Sans Serif"/>
                <a:cs typeface="Microsoft Sans Serif"/>
              </a:rPr>
              <a:t>en 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las </a:t>
            </a:r>
            <a:r>
              <a:rPr sz="1400" spc="5" dirty="0">
                <a:latin typeface="Microsoft Sans Serif"/>
                <a:cs typeface="Microsoft Sans Serif"/>
              </a:rPr>
              <a:t>audiencias, </a:t>
            </a:r>
            <a:r>
              <a:rPr sz="1400" spc="35" dirty="0">
                <a:latin typeface="Microsoft Sans Serif"/>
                <a:cs typeface="Microsoft Sans Serif"/>
              </a:rPr>
              <a:t>elementos </a:t>
            </a:r>
            <a:r>
              <a:rPr sz="1400" spc="60" dirty="0">
                <a:latin typeface="Microsoft Sans Serif"/>
                <a:cs typeface="Microsoft Sans Serif"/>
              </a:rPr>
              <a:t>como </a:t>
            </a:r>
            <a:r>
              <a:rPr sz="1400" spc="-20" dirty="0">
                <a:latin typeface="Microsoft Sans Serif"/>
                <a:cs typeface="Microsoft Sans Serif"/>
              </a:rPr>
              <a:t>la </a:t>
            </a:r>
            <a:r>
              <a:rPr sz="1400" spc="35" dirty="0">
                <a:latin typeface="Microsoft Sans Serif"/>
                <a:cs typeface="Microsoft Sans Serif"/>
              </a:rPr>
              <a:t>transparencia </a:t>
            </a:r>
            <a:r>
              <a:rPr sz="1400" spc="45" dirty="0">
                <a:latin typeface="Microsoft Sans Serif"/>
                <a:cs typeface="Microsoft Sans Serif"/>
              </a:rPr>
              <a:t>o </a:t>
            </a:r>
            <a:r>
              <a:rPr sz="1400" spc="-20" dirty="0">
                <a:latin typeface="Microsoft Sans Serif"/>
                <a:cs typeface="Microsoft Sans Serif"/>
              </a:rPr>
              <a:t>la </a:t>
            </a:r>
            <a:r>
              <a:rPr sz="1400" spc="45" dirty="0">
                <a:latin typeface="Microsoft Sans Serif"/>
                <a:cs typeface="Microsoft Sans Serif"/>
              </a:rPr>
              <a:t>forma </a:t>
            </a:r>
            <a:r>
              <a:rPr sz="1400" spc="25" dirty="0">
                <a:latin typeface="Microsoft Sans Serif"/>
                <a:cs typeface="Microsoft Sans Serif"/>
              </a:rPr>
              <a:t>en </a:t>
            </a:r>
            <a:r>
              <a:rPr sz="1400" spc="40" dirty="0">
                <a:latin typeface="Microsoft Sans Serif"/>
                <a:cs typeface="Microsoft Sans Serif"/>
              </a:rPr>
              <a:t>que </a:t>
            </a:r>
            <a:r>
              <a:rPr sz="1400" spc="15" dirty="0">
                <a:latin typeface="Microsoft Sans Serif"/>
                <a:cs typeface="Microsoft Sans Serif"/>
              </a:rPr>
              <a:t>los </a:t>
            </a:r>
            <a:r>
              <a:rPr sz="1400" spc="45" dirty="0">
                <a:latin typeface="Microsoft Sans Serif"/>
                <a:cs typeface="Microsoft Sans Serif"/>
              </a:rPr>
              <a:t>comandos </a:t>
            </a:r>
            <a:r>
              <a:rPr sz="1400" spc="15" dirty="0">
                <a:latin typeface="Microsoft Sans Serif"/>
                <a:cs typeface="Microsoft Sans Serif"/>
              </a:rPr>
              <a:t>utilizan </a:t>
            </a:r>
            <a:r>
              <a:rPr sz="1400" spc="-20" dirty="0">
                <a:latin typeface="Microsoft Sans Serif"/>
                <a:cs typeface="Microsoft Sans Serif"/>
              </a:rPr>
              <a:t>la 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franja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tiene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variabilidades</a:t>
            </a:r>
            <a:r>
              <a:rPr sz="1400" spc="13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importantes,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así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60" dirty="0">
                <a:latin typeface="Microsoft Sans Serif"/>
                <a:cs typeface="Microsoft Sans Serif"/>
              </a:rPr>
              <a:t>como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claridad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70" dirty="0">
                <a:latin typeface="Microsoft Sans Serif"/>
                <a:cs typeface="Microsoft Sans Serif"/>
              </a:rPr>
              <a:t>y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motivación</a:t>
            </a:r>
            <a:endParaRPr sz="1400">
              <a:latin typeface="Microsoft Sans Serif"/>
              <a:cs typeface="Microsoft Sans Serif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99720" algn="l"/>
              </a:tabLst>
            </a:pPr>
            <a:r>
              <a:rPr sz="1400" spc="20" dirty="0">
                <a:latin typeface="Microsoft Sans Serif"/>
                <a:cs typeface="Microsoft Sans Serif"/>
              </a:rPr>
              <a:t>Destaca </a:t>
            </a:r>
            <a:r>
              <a:rPr sz="1400" spc="15" dirty="0">
                <a:latin typeface="Microsoft Sans Serif"/>
                <a:cs typeface="Microsoft Sans Serif"/>
              </a:rPr>
              <a:t>en </a:t>
            </a:r>
            <a:r>
              <a:rPr sz="1400" spc="-10" dirty="0">
                <a:latin typeface="Microsoft Sans Serif"/>
                <a:cs typeface="Microsoft Sans Serif"/>
              </a:rPr>
              <a:t>las </a:t>
            </a:r>
            <a:r>
              <a:rPr sz="1400" spc="40" dirty="0">
                <a:latin typeface="Microsoft Sans Serif"/>
                <a:cs typeface="Microsoft Sans Serif"/>
              </a:rPr>
              <a:t>tendencias </a:t>
            </a:r>
            <a:r>
              <a:rPr sz="1400" spc="70" dirty="0">
                <a:latin typeface="Microsoft Sans Serif"/>
                <a:cs typeface="Microsoft Sans Serif"/>
              </a:rPr>
              <a:t>y </a:t>
            </a:r>
            <a:r>
              <a:rPr sz="1400" spc="10" dirty="0">
                <a:latin typeface="Microsoft Sans Serif"/>
                <a:cs typeface="Microsoft Sans Serif"/>
              </a:rPr>
              <a:t>opiniones, </a:t>
            </a:r>
            <a:r>
              <a:rPr sz="1400" spc="-10" dirty="0">
                <a:latin typeface="Microsoft Sans Serif"/>
                <a:cs typeface="Microsoft Sans Serif"/>
              </a:rPr>
              <a:t>la </a:t>
            </a:r>
            <a:r>
              <a:rPr sz="1400" spc="25" dirty="0">
                <a:latin typeface="Microsoft Sans Serif"/>
                <a:cs typeface="Microsoft Sans Serif"/>
              </a:rPr>
              <a:t>influencia </a:t>
            </a:r>
            <a:r>
              <a:rPr sz="1400" spc="40" dirty="0">
                <a:latin typeface="Microsoft Sans Serif"/>
                <a:cs typeface="Microsoft Sans Serif"/>
              </a:rPr>
              <a:t>que </a:t>
            </a:r>
            <a:r>
              <a:rPr sz="1400" spc="-10" dirty="0">
                <a:latin typeface="Microsoft Sans Serif"/>
                <a:cs typeface="Microsoft Sans Serif"/>
              </a:rPr>
              <a:t>la </a:t>
            </a:r>
            <a:r>
              <a:rPr sz="1400" spc="15" dirty="0">
                <a:latin typeface="Microsoft Sans Serif"/>
                <a:cs typeface="Microsoft Sans Serif"/>
              </a:rPr>
              <a:t>franja </a:t>
            </a:r>
            <a:r>
              <a:rPr sz="1400" spc="40" dirty="0">
                <a:latin typeface="Microsoft Sans Serif"/>
                <a:cs typeface="Microsoft Sans Serif"/>
              </a:rPr>
              <a:t>pueda </a:t>
            </a:r>
            <a:r>
              <a:rPr sz="1400" spc="25" dirty="0">
                <a:latin typeface="Microsoft Sans Serif"/>
                <a:cs typeface="Microsoft Sans Serif"/>
              </a:rPr>
              <a:t>haber </a:t>
            </a:r>
            <a:r>
              <a:rPr sz="1400" spc="55" dirty="0">
                <a:latin typeface="Microsoft Sans Serif"/>
                <a:cs typeface="Microsoft Sans Serif"/>
              </a:rPr>
              <a:t>tenido </a:t>
            </a:r>
            <a:r>
              <a:rPr sz="1400" spc="15" dirty="0">
                <a:latin typeface="Microsoft Sans Serif"/>
                <a:cs typeface="Microsoft Sans Serif"/>
              </a:rPr>
              <a:t>en </a:t>
            </a:r>
            <a:r>
              <a:rPr sz="1400" spc="5" dirty="0">
                <a:latin typeface="Microsoft Sans Serif"/>
                <a:cs typeface="Microsoft Sans Serif"/>
              </a:rPr>
              <a:t>la 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decisión </a:t>
            </a:r>
            <a:r>
              <a:rPr sz="1400" spc="45" dirty="0">
                <a:latin typeface="Microsoft Sans Serif"/>
                <a:cs typeface="Microsoft Sans Serif"/>
              </a:rPr>
              <a:t>de </a:t>
            </a:r>
            <a:r>
              <a:rPr sz="1400" spc="60" dirty="0">
                <a:latin typeface="Microsoft Sans Serif"/>
                <a:cs typeface="Microsoft Sans Serif"/>
              </a:rPr>
              <a:t>voto </a:t>
            </a:r>
            <a:r>
              <a:rPr sz="1400" spc="45" dirty="0">
                <a:latin typeface="Microsoft Sans Serif"/>
                <a:cs typeface="Microsoft Sans Serif"/>
              </a:rPr>
              <a:t>de </a:t>
            </a:r>
            <a:r>
              <a:rPr sz="1400" spc="-10" dirty="0">
                <a:latin typeface="Microsoft Sans Serif"/>
                <a:cs typeface="Microsoft Sans Serif"/>
              </a:rPr>
              <a:t>las</a:t>
            </a:r>
            <a:r>
              <a:rPr sz="1400" spc="35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audiencias </a:t>
            </a:r>
            <a:r>
              <a:rPr sz="1400" spc="30" dirty="0">
                <a:latin typeface="Microsoft Sans Serif"/>
                <a:cs typeface="Microsoft Sans Serif"/>
              </a:rPr>
              <a:t>siendo </a:t>
            </a:r>
            <a:r>
              <a:rPr sz="1400" spc="50" dirty="0">
                <a:latin typeface="Microsoft Sans Serif"/>
                <a:cs typeface="Microsoft Sans Serif"/>
              </a:rPr>
              <a:t>esto </a:t>
            </a:r>
            <a:r>
              <a:rPr sz="1400" spc="15" dirty="0">
                <a:latin typeface="Microsoft Sans Serif"/>
                <a:cs typeface="Microsoft Sans Serif"/>
              </a:rPr>
              <a:t>un </a:t>
            </a:r>
            <a:r>
              <a:rPr sz="1400" spc="-114" dirty="0">
                <a:latin typeface="Microsoft Sans Serif"/>
                <a:cs typeface="Microsoft Sans Serif"/>
              </a:rPr>
              <a:t>10%,</a:t>
            </a:r>
            <a:r>
              <a:rPr sz="1400" spc="140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este </a:t>
            </a:r>
            <a:r>
              <a:rPr sz="1400" spc="45" dirty="0">
                <a:latin typeface="Microsoft Sans Serif"/>
                <a:cs typeface="Microsoft Sans Serif"/>
              </a:rPr>
              <a:t>porcentaje </a:t>
            </a:r>
            <a:r>
              <a:rPr sz="1400" dirty="0">
                <a:latin typeface="Microsoft Sans Serif"/>
                <a:cs typeface="Microsoft Sans Serif"/>
              </a:rPr>
              <a:t>es</a:t>
            </a:r>
            <a:r>
              <a:rPr sz="1400" spc="37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previsiblemente 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una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opinión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que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30" dirty="0">
                <a:latin typeface="Microsoft Sans Serif"/>
                <a:cs typeface="Microsoft Sans Serif"/>
              </a:rPr>
              <a:t>emerge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desde</a:t>
            </a:r>
            <a:r>
              <a:rPr sz="1400" spc="90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un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sector</a:t>
            </a:r>
            <a:r>
              <a:rPr sz="1400" spc="9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más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indeciso,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esto</a:t>
            </a:r>
            <a:r>
              <a:rPr sz="1400" spc="10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</a:t>
            </a:r>
            <a:r>
              <a:rPr sz="1400" spc="5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su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vez</a:t>
            </a:r>
            <a:r>
              <a:rPr sz="1400" spc="8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es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50" dirty="0">
                <a:latin typeface="Microsoft Sans Serif"/>
                <a:cs typeface="Microsoft Sans Serif"/>
              </a:rPr>
              <a:t>complementario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con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rol </a:t>
            </a:r>
            <a:r>
              <a:rPr sz="1400" spc="45" dirty="0">
                <a:latin typeface="Microsoft Sans Serif"/>
                <a:cs typeface="Microsoft Sans Serif"/>
              </a:rPr>
              <a:t>informativo </a:t>
            </a:r>
            <a:r>
              <a:rPr sz="1400" spc="40" dirty="0">
                <a:latin typeface="Microsoft Sans Serif"/>
                <a:cs typeface="Microsoft Sans Serif"/>
              </a:rPr>
              <a:t>que </a:t>
            </a:r>
            <a:r>
              <a:rPr sz="1400" spc="-10" dirty="0">
                <a:latin typeface="Microsoft Sans Serif"/>
                <a:cs typeface="Microsoft Sans Serif"/>
              </a:rPr>
              <a:t>la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franja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tuvo </a:t>
            </a:r>
            <a:r>
              <a:rPr sz="1400" spc="15" dirty="0">
                <a:latin typeface="Microsoft Sans Serif"/>
                <a:cs typeface="Microsoft Sans Serif"/>
              </a:rPr>
              <a:t>en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las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personas,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siendo </a:t>
            </a:r>
            <a:r>
              <a:rPr sz="1400" spc="50" dirty="0">
                <a:latin typeface="Microsoft Sans Serif"/>
                <a:cs typeface="Microsoft Sans Serif"/>
              </a:rPr>
              <a:t>también </a:t>
            </a:r>
            <a:r>
              <a:rPr sz="1400" spc="-20" dirty="0">
                <a:latin typeface="Microsoft Sans Serif"/>
                <a:cs typeface="Microsoft Sans Serif"/>
              </a:rPr>
              <a:t>la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35" dirty="0">
                <a:latin typeface="Microsoft Sans Serif"/>
                <a:cs typeface="Microsoft Sans Serif"/>
              </a:rPr>
              <a:t>información </a:t>
            </a:r>
            <a:r>
              <a:rPr sz="1400" spc="70" dirty="0">
                <a:latin typeface="Microsoft Sans Serif"/>
                <a:cs typeface="Microsoft Sans Serif"/>
              </a:rPr>
              <a:t>y </a:t>
            </a:r>
            <a:r>
              <a:rPr sz="1400" spc="5" dirty="0">
                <a:latin typeface="Microsoft Sans Serif"/>
                <a:cs typeface="Microsoft Sans Serif"/>
              </a:rPr>
              <a:t>la 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diferenciación,</a:t>
            </a:r>
            <a:r>
              <a:rPr sz="1400" spc="95" dirty="0">
                <a:latin typeface="Microsoft Sans Serif"/>
                <a:cs typeface="Microsoft Sans Serif"/>
              </a:rPr>
              <a:t> </a:t>
            </a:r>
            <a:r>
              <a:rPr sz="1400" spc="25" dirty="0">
                <a:latin typeface="Microsoft Sans Serif"/>
                <a:cs typeface="Microsoft Sans Serif"/>
              </a:rPr>
              <a:t>dimensiones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al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35" dirty="0">
                <a:latin typeface="Microsoft Sans Serif"/>
                <a:cs typeface="Microsoft Sans Serif"/>
              </a:rPr>
              <a:t>alza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0" dirty="0">
                <a:latin typeface="Microsoft Sans Serif"/>
                <a:cs typeface="Microsoft Sans Serif"/>
              </a:rPr>
              <a:t>hacia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20" dirty="0">
                <a:latin typeface="Microsoft Sans Serif"/>
                <a:cs typeface="Microsoft Sans Serif"/>
              </a:rPr>
              <a:t>ya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el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último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40" dirty="0">
                <a:latin typeface="Microsoft Sans Serif"/>
                <a:cs typeface="Microsoft Sans Serif"/>
              </a:rPr>
              <a:t>período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de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5" dirty="0">
                <a:latin typeface="Microsoft Sans Serif"/>
                <a:cs typeface="Microsoft Sans Serif"/>
              </a:rPr>
              <a:t>trasmisión.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1840" y="1106423"/>
              <a:ext cx="981455" cy="98450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26407" y="1106423"/>
              <a:ext cx="984503" cy="98450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296672" y="582244"/>
            <a:ext cx="3375660" cy="4248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-605" dirty="0">
                <a:solidFill>
                  <a:srgbClr val="4BB691"/>
                </a:solidFill>
                <a:latin typeface="Verdana"/>
                <a:cs typeface="Verdana"/>
              </a:rPr>
              <a:t>|</a:t>
            </a:r>
            <a:r>
              <a:rPr sz="2600" b="1" spc="-14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2600" b="1" spc="-15" dirty="0">
                <a:solidFill>
                  <a:srgbClr val="163878"/>
                </a:solidFill>
                <a:latin typeface="Arial"/>
                <a:cs typeface="Arial"/>
              </a:rPr>
              <a:t>Fi</a:t>
            </a:r>
            <a:r>
              <a:rPr sz="2600" b="1" spc="-40" dirty="0">
                <a:solidFill>
                  <a:srgbClr val="163878"/>
                </a:solidFill>
                <a:latin typeface="Arial"/>
                <a:cs typeface="Arial"/>
              </a:rPr>
              <a:t>c</a:t>
            </a:r>
            <a:r>
              <a:rPr sz="2600" b="1" spc="-10" dirty="0">
                <a:solidFill>
                  <a:srgbClr val="163878"/>
                </a:solidFill>
                <a:latin typeface="Arial"/>
                <a:cs typeface="Arial"/>
              </a:rPr>
              <a:t>h</a:t>
            </a:r>
            <a:r>
              <a:rPr sz="2600" b="1" spc="60" dirty="0">
                <a:solidFill>
                  <a:srgbClr val="163878"/>
                </a:solidFill>
                <a:latin typeface="Arial"/>
                <a:cs typeface="Arial"/>
              </a:rPr>
              <a:t>a</a:t>
            </a:r>
            <a:r>
              <a:rPr sz="26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2600" b="1" spc="135" dirty="0">
                <a:solidFill>
                  <a:srgbClr val="163878"/>
                </a:solidFill>
                <a:latin typeface="Arial"/>
                <a:cs typeface="Arial"/>
              </a:rPr>
              <a:t>M</a:t>
            </a:r>
            <a:r>
              <a:rPr sz="2600" b="1" spc="110" dirty="0">
                <a:solidFill>
                  <a:srgbClr val="163878"/>
                </a:solidFill>
                <a:latin typeface="Arial"/>
                <a:cs typeface="Arial"/>
              </a:rPr>
              <a:t>eto</a:t>
            </a:r>
            <a:r>
              <a:rPr sz="2600" b="1" spc="120" dirty="0">
                <a:solidFill>
                  <a:srgbClr val="163878"/>
                </a:solidFill>
                <a:latin typeface="Arial"/>
                <a:cs typeface="Arial"/>
              </a:rPr>
              <a:t>d</a:t>
            </a:r>
            <a:r>
              <a:rPr sz="2600" b="1" spc="-35" dirty="0">
                <a:solidFill>
                  <a:srgbClr val="163878"/>
                </a:solidFill>
                <a:latin typeface="Arial"/>
                <a:cs typeface="Arial"/>
              </a:rPr>
              <a:t>o</a:t>
            </a:r>
            <a:r>
              <a:rPr sz="2600" b="1" spc="-25" dirty="0">
                <a:solidFill>
                  <a:srgbClr val="163878"/>
                </a:solidFill>
                <a:latin typeface="Arial"/>
                <a:cs typeface="Arial"/>
              </a:rPr>
              <a:t>l</a:t>
            </a:r>
            <a:r>
              <a:rPr sz="2600" b="1" dirty="0">
                <a:solidFill>
                  <a:srgbClr val="163878"/>
                </a:solidFill>
                <a:latin typeface="Arial"/>
                <a:cs typeface="Arial"/>
              </a:rPr>
              <a:t>ógi</a:t>
            </a:r>
            <a:r>
              <a:rPr sz="2600" b="1" spc="-20" dirty="0">
                <a:solidFill>
                  <a:srgbClr val="163878"/>
                </a:solidFill>
                <a:latin typeface="Arial"/>
                <a:cs typeface="Arial"/>
              </a:rPr>
              <a:t>c</a:t>
            </a:r>
            <a:r>
              <a:rPr sz="2600" b="1" spc="60" dirty="0">
                <a:solidFill>
                  <a:srgbClr val="163878"/>
                </a:solidFill>
                <a:latin typeface="Arial"/>
                <a:cs typeface="Arial"/>
              </a:rPr>
              <a:t>a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22247" y="1106423"/>
            <a:ext cx="6772909" cy="984885"/>
            <a:chOff x="1222247" y="1106423"/>
            <a:chExt cx="6772909" cy="98488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0232" y="1188719"/>
              <a:ext cx="804672" cy="81991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69663" y="1246631"/>
              <a:ext cx="694943" cy="7101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22247" y="1106423"/>
              <a:ext cx="984504" cy="9845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8551" y="1243583"/>
              <a:ext cx="694944" cy="71018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67055" y="2182401"/>
            <a:ext cx="2590165" cy="170180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3495">
              <a:lnSpc>
                <a:spcPct val="100000"/>
              </a:lnSpc>
              <a:spcBef>
                <a:spcPts val="835"/>
              </a:spcBef>
            </a:pPr>
            <a:r>
              <a:rPr sz="1500" b="1" spc="-20" dirty="0">
                <a:solidFill>
                  <a:srgbClr val="4BB691"/>
                </a:solidFill>
                <a:latin typeface="Verdana"/>
                <a:cs typeface="Verdana"/>
              </a:rPr>
              <a:t>Met</a:t>
            </a:r>
            <a:r>
              <a:rPr sz="1500" b="1" spc="-50" dirty="0">
                <a:solidFill>
                  <a:srgbClr val="4BB691"/>
                </a:solidFill>
                <a:latin typeface="Verdana"/>
                <a:cs typeface="Verdana"/>
              </a:rPr>
              <a:t>o</a:t>
            </a:r>
            <a:r>
              <a:rPr sz="1500" b="1" dirty="0">
                <a:solidFill>
                  <a:srgbClr val="4BB691"/>
                </a:solidFill>
                <a:latin typeface="Verdana"/>
                <a:cs typeface="Verdana"/>
              </a:rPr>
              <a:t>d</a:t>
            </a:r>
            <a:r>
              <a:rPr sz="1500" b="1" spc="-50" dirty="0">
                <a:solidFill>
                  <a:srgbClr val="4BB691"/>
                </a:solidFill>
                <a:latin typeface="Verdana"/>
                <a:cs typeface="Verdana"/>
              </a:rPr>
              <a:t>o</a:t>
            </a:r>
            <a:r>
              <a:rPr sz="1500" b="1" spc="-35" dirty="0">
                <a:solidFill>
                  <a:srgbClr val="4BB691"/>
                </a:solidFill>
                <a:latin typeface="Verdana"/>
                <a:cs typeface="Verdana"/>
              </a:rPr>
              <a:t>l</a:t>
            </a:r>
            <a:r>
              <a:rPr sz="1500" b="1" spc="-75" dirty="0">
                <a:solidFill>
                  <a:srgbClr val="4BB691"/>
                </a:solidFill>
                <a:latin typeface="Verdana"/>
                <a:cs typeface="Verdana"/>
              </a:rPr>
              <a:t>o</a:t>
            </a:r>
            <a:r>
              <a:rPr sz="1500" b="1" spc="-40" dirty="0">
                <a:solidFill>
                  <a:srgbClr val="4BB691"/>
                </a:solidFill>
                <a:latin typeface="Verdana"/>
                <a:cs typeface="Verdana"/>
              </a:rPr>
              <a:t>gía</a:t>
            </a:r>
            <a:r>
              <a:rPr sz="1500" b="1" spc="-13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1500" b="1" spc="-5" dirty="0">
                <a:solidFill>
                  <a:srgbClr val="4BB691"/>
                </a:solidFill>
                <a:latin typeface="Verdana"/>
                <a:cs typeface="Verdana"/>
              </a:rPr>
              <a:t>C</a:t>
            </a:r>
            <a:r>
              <a:rPr sz="1500" b="1" spc="-20" dirty="0">
                <a:solidFill>
                  <a:srgbClr val="4BB691"/>
                </a:solidFill>
                <a:latin typeface="Verdana"/>
                <a:cs typeface="Verdana"/>
              </a:rPr>
              <a:t>u</a:t>
            </a:r>
            <a:r>
              <a:rPr sz="1500" b="1" spc="-45" dirty="0">
                <a:solidFill>
                  <a:srgbClr val="4BB691"/>
                </a:solidFill>
                <a:latin typeface="Verdana"/>
                <a:cs typeface="Verdana"/>
              </a:rPr>
              <a:t>a</a:t>
            </a:r>
            <a:r>
              <a:rPr sz="1500" b="1" spc="-40" dirty="0">
                <a:solidFill>
                  <a:srgbClr val="4BB691"/>
                </a:solidFill>
                <a:latin typeface="Verdana"/>
                <a:cs typeface="Verdana"/>
              </a:rPr>
              <a:t>nti</a:t>
            </a:r>
            <a:r>
              <a:rPr sz="1500" b="1" spc="-60" dirty="0">
                <a:solidFill>
                  <a:srgbClr val="4BB691"/>
                </a:solidFill>
                <a:latin typeface="Verdana"/>
                <a:cs typeface="Verdana"/>
              </a:rPr>
              <a:t>ta</a:t>
            </a:r>
            <a:r>
              <a:rPr sz="1500" b="1" spc="-50" dirty="0">
                <a:solidFill>
                  <a:srgbClr val="4BB691"/>
                </a:solidFill>
                <a:latin typeface="Verdana"/>
                <a:cs typeface="Verdana"/>
              </a:rPr>
              <a:t>t</a:t>
            </a:r>
            <a:r>
              <a:rPr sz="1500" b="1" spc="-45" dirty="0">
                <a:solidFill>
                  <a:srgbClr val="4BB691"/>
                </a:solidFill>
                <a:latin typeface="Verdana"/>
                <a:cs typeface="Verdana"/>
              </a:rPr>
              <a:t>i</a:t>
            </a:r>
            <a:r>
              <a:rPr sz="1500" b="1" spc="-80" dirty="0">
                <a:solidFill>
                  <a:srgbClr val="4BB691"/>
                </a:solidFill>
                <a:latin typeface="Verdana"/>
                <a:cs typeface="Verdana"/>
              </a:rPr>
              <a:t>v</a:t>
            </a:r>
            <a:r>
              <a:rPr sz="1500" b="1" spc="-70" dirty="0">
                <a:solidFill>
                  <a:srgbClr val="4BB691"/>
                </a:solidFill>
                <a:latin typeface="Verdana"/>
                <a:cs typeface="Verdana"/>
              </a:rPr>
              <a:t>a</a:t>
            </a:r>
            <a:endParaRPr sz="1500">
              <a:latin typeface="Verdana"/>
              <a:cs typeface="Verdana"/>
            </a:endParaRPr>
          </a:p>
          <a:p>
            <a:pPr marL="12700" marR="45085">
              <a:lnSpc>
                <a:spcPct val="100000"/>
              </a:lnSpc>
              <a:spcBef>
                <a:spcPts val="575"/>
              </a:spcBef>
            </a:pP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hemos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establecido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margen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error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b="1" spc="10" dirty="0">
                <a:solidFill>
                  <a:srgbClr val="163878"/>
                </a:solidFill>
                <a:latin typeface="Arial"/>
                <a:cs typeface="Arial"/>
              </a:rPr>
              <a:t>3% </a:t>
            </a:r>
            <a:r>
              <a:rPr sz="1200" b="1" spc="45" dirty="0">
                <a:solidFill>
                  <a:srgbClr val="163878"/>
                </a:solidFill>
                <a:latin typeface="Arial"/>
                <a:cs typeface="Arial"/>
              </a:rPr>
              <a:t>y </a:t>
            </a:r>
            <a:r>
              <a:rPr sz="1200" b="1" spc="-10" dirty="0">
                <a:solidFill>
                  <a:srgbClr val="163878"/>
                </a:solidFill>
                <a:latin typeface="Arial"/>
                <a:cs typeface="Arial"/>
              </a:rPr>
              <a:t>un </a:t>
            </a:r>
            <a:r>
              <a:rPr sz="1200" b="1" spc="10" dirty="0">
                <a:solidFill>
                  <a:srgbClr val="163878"/>
                </a:solidFill>
                <a:latin typeface="Arial"/>
                <a:cs typeface="Arial"/>
              </a:rPr>
              <a:t>intervalo </a:t>
            </a:r>
            <a:r>
              <a:rPr sz="1200" b="1" spc="50" dirty="0">
                <a:solidFill>
                  <a:srgbClr val="163878"/>
                </a:solidFill>
                <a:latin typeface="Arial"/>
                <a:cs typeface="Arial"/>
              </a:rPr>
              <a:t>de </a:t>
            </a:r>
            <a:r>
              <a:rPr sz="1200" b="1" spc="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5" dirty="0">
                <a:solidFill>
                  <a:srgbClr val="163878"/>
                </a:solidFill>
                <a:latin typeface="Arial"/>
                <a:cs typeface="Arial"/>
              </a:rPr>
              <a:t>confianza </a:t>
            </a:r>
            <a:r>
              <a:rPr sz="1200" b="1" spc="50" dirty="0">
                <a:solidFill>
                  <a:srgbClr val="163878"/>
                </a:solidFill>
                <a:latin typeface="Arial"/>
                <a:cs typeface="Arial"/>
              </a:rPr>
              <a:t>de </a:t>
            </a:r>
            <a:r>
              <a:rPr sz="1200" b="1" spc="-10" dirty="0">
                <a:solidFill>
                  <a:srgbClr val="163878"/>
                </a:solidFill>
                <a:latin typeface="Arial"/>
                <a:cs typeface="Arial"/>
              </a:rPr>
              <a:t>un </a:t>
            </a:r>
            <a:r>
              <a:rPr sz="1200" b="1" spc="30" dirty="0">
                <a:solidFill>
                  <a:srgbClr val="163878"/>
                </a:solidFill>
                <a:latin typeface="Arial"/>
                <a:cs typeface="Arial"/>
              </a:rPr>
              <a:t>99%, 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es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decir, 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probabilidad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que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estimación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esté </a:t>
            </a:r>
            <a:r>
              <a:rPr sz="1200" spc="-3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próxima 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al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verdadero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valor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parámetro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logrando un alcance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95" dirty="0">
                <a:solidFill>
                  <a:srgbClr val="163878"/>
                </a:solidFill>
                <a:latin typeface="Microsoft Sans Serif"/>
                <a:cs typeface="Microsoft Sans Serif"/>
              </a:rPr>
              <a:t>2020</a:t>
            </a:r>
            <a:r>
              <a:rPr sz="1200" spc="-3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unidades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medición.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0425" y="2187854"/>
            <a:ext cx="2595245" cy="133032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728345">
              <a:lnSpc>
                <a:spcPct val="100000"/>
              </a:lnSpc>
              <a:spcBef>
                <a:spcPts val="810"/>
              </a:spcBef>
            </a:pPr>
            <a:r>
              <a:rPr sz="1500" b="1" spc="-35" dirty="0">
                <a:solidFill>
                  <a:srgbClr val="4BB691"/>
                </a:solidFill>
                <a:latin typeface="Verdana"/>
                <a:cs typeface="Verdana"/>
              </a:rPr>
              <a:t>Técnica</a:t>
            </a:r>
            <a:endParaRPr sz="1500">
              <a:latin typeface="Verdana"/>
              <a:cs typeface="Verdana"/>
            </a:endParaRPr>
          </a:p>
          <a:p>
            <a:pPr marL="12700" marR="214629">
              <a:lnSpc>
                <a:spcPct val="100000"/>
              </a:lnSpc>
              <a:spcBef>
                <a:spcPts val="555"/>
              </a:spcBef>
            </a:pPr>
            <a:r>
              <a:rPr sz="1200" b="1" spc="5" dirty="0">
                <a:solidFill>
                  <a:srgbClr val="163878"/>
                </a:solidFill>
                <a:latin typeface="Arial"/>
                <a:cs typeface="Arial"/>
              </a:rPr>
              <a:t>Encuesta</a:t>
            </a:r>
            <a:r>
              <a:rPr sz="1200" b="1" spc="-8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20" dirty="0">
                <a:solidFill>
                  <a:srgbClr val="163878"/>
                </a:solidFill>
                <a:latin typeface="Arial"/>
                <a:cs typeface="Arial"/>
              </a:rPr>
              <a:t>telefónica</a:t>
            </a:r>
            <a:r>
              <a:rPr sz="12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25" dirty="0">
                <a:solidFill>
                  <a:srgbClr val="163878"/>
                </a:solidFill>
                <a:latin typeface="Arial"/>
                <a:cs typeface="Arial"/>
              </a:rPr>
              <a:t>a</a:t>
            </a:r>
            <a:r>
              <a:rPr sz="12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10" dirty="0">
                <a:solidFill>
                  <a:srgbClr val="163878"/>
                </a:solidFill>
                <a:latin typeface="Arial"/>
                <a:cs typeface="Arial"/>
              </a:rPr>
              <a:t>población </a:t>
            </a:r>
            <a:r>
              <a:rPr sz="1200" b="1" spc="-31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5" dirty="0">
                <a:solidFill>
                  <a:srgbClr val="163878"/>
                </a:solidFill>
                <a:latin typeface="Arial"/>
                <a:cs typeface="Arial"/>
              </a:rPr>
              <a:t>general</a:t>
            </a:r>
            <a:r>
              <a:rPr sz="1200" b="1" spc="26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a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</a:t>
            </a:r>
            <a:r>
              <a:rPr sz="1200" spc="-3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total</a:t>
            </a:r>
            <a:r>
              <a:rPr sz="12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</a:t>
            </a:r>
            <a:endParaRPr sz="12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200" spc="90" dirty="0">
                <a:solidFill>
                  <a:srgbClr val="163878"/>
                </a:solidFill>
                <a:latin typeface="Microsoft Sans Serif"/>
                <a:cs typeface="Microsoft Sans Serif"/>
              </a:rPr>
              <a:t>2.000.000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unidades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medición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distribuidas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en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la</a:t>
            </a:r>
            <a:r>
              <a:rPr sz="1200" spc="-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totalidad </a:t>
            </a:r>
            <a:r>
              <a:rPr sz="1200" spc="-3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del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territorio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nacional.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06667" y="2232020"/>
            <a:ext cx="2196465" cy="234886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459"/>
              </a:spcBef>
            </a:pPr>
            <a:r>
              <a:rPr sz="1500" b="1" spc="-25" dirty="0">
                <a:solidFill>
                  <a:srgbClr val="4BB691"/>
                </a:solidFill>
                <a:latin typeface="Verdana"/>
                <a:cs typeface="Verdana"/>
              </a:rPr>
              <a:t>U</a:t>
            </a:r>
            <a:r>
              <a:rPr sz="1500" b="1" spc="-20" dirty="0">
                <a:solidFill>
                  <a:srgbClr val="4BB691"/>
                </a:solidFill>
                <a:latin typeface="Verdana"/>
                <a:cs typeface="Verdana"/>
              </a:rPr>
              <a:t>n</a:t>
            </a:r>
            <a:r>
              <a:rPr sz="1500" b="1" spc="-45" dirty="0">
                <a:solidFill>
                  <a:srgbClr val="4BB691"/>
                </a:solidFill>
                <a:latin typeface="Verdana"/>
                <a:cs typeface="Verdana"/>
              </a:rPr>
              <a:t>i</a:t>
            </a:r>
            <a:r>
              <a:rPr sz="1500" b="1" spc="-80" dirty="0">
                <a:solidFill>
                  <a:srgbClr val="4BB691"/>
                </a:solidFill>
                <a:latin typeface="Verdana"/>
                <a:cs typeface="Verdana"/>
              </a:rPr>
              <a:t>v</a:t>
            </a:r>
            <a:r>
              <a:rPr sz="1500" b="1" spc="-45" dirty="0">
                <a:solidFill>
                  <a:srgbClr val="4BB691"/>
                </a:solidFill>
                <a:latin typeface="Verdana"/>
                <a:cs typeface="Verdana"/>
              </a:rPr>
              <a:t>e</a:t>
            </a:r>
            <a:r>
              <a:rPr sz="1500" b="1" spc="-85" dirty="0">
                <a:solidFill>
                  <a:srgbClr val="4BB691"/>
                </a:solidFill>
                <a:latin typeface="Verdana"/>
                <a:cs typeface="Verdana"/>
              </a:rPr>
              <a:t>r</a:t>
            </a:r>
            <a:r>
              <a:rPr sz="1500" b="1" spc="-120" dirty="0">
                <a:solidFill>
                  <a:srgbClr val="4BB691"/>
                </a:solidFill>
                <a:latin typeface="Verdana"/>
                <a:cs typeface="Verdana"/>
              </a:rPr>
              <a:t>s</a:t>
            </a:r>
            <a:r>
              <a:rPr sz="1500" b="1" spc="-40" dirty="0">
                <a:solidFill>
                  <a:srgbClr val="4BB691"/>
                </a:solidFill>
                <a:latin typeface="Verdana"/>
                <a:cs typeface="Verdana"/>
              </a:rPr>
              <a:t>o</a:t>
            </a:r>
            <a:r>
              <a:rPr sz="1500" b="1" spc="-135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1500" b="1" spc="-75" dirty="0">
                <a:solidFill>
                  <a:srgbClr val="4BB691"/>
                </a:solidFill>
                <a:latin typeface="Verdana"/>
                <a:cs typeface="Verdana"/>
              </a:rPr>
              <a:t>y</a:t>
            </a:r>
            <a:r>
              <a:rPr sz="1500" b="1" spc="-10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1500" b="1" spc="-20" dirty="0">
                <a:solidFill>
                  <a:srgbClr val="4BB691"/>
                </a:solidFill>
                <a:latin typeface="Verdana"/>
                <a:cs typeface="Verdana"/>
              </a:rPr>
              <a:t>m</a:t>
            </a:r>
            <a:r>
              <a:rPr sz="1500" b="1" spc="-25" dirty="0">
                <a:solidFill>
                  <a:srgbClr val="4BB691"/>
                </a:solidFill>
                <a:latin typeface="Verdana"/>
                <a:cs typeface="Verdana"/>
              </a:rPr>
              <a:t>u</a:t>
            </a:r>
            <a:r>
              <a:rPr sz="1500" b="1" spc="-45" dirty="0">
                <a:solidFill>
                  <a:srgbClr val="4BB691"/>
                </a:solidFill>
                <a:latin typeface="Verdana"/>
                <a:cs typeface="Verdana"/>
              </a:rPr>
              <a:t>e</a:t>
            </a:r>
            <a:r>
              <a:rPr sz="1500" b="1" spc="-105" dirty="0">
                <a:solidFill>
                  <a:srgbClr val="4BB691"/>
                </a:solidFill>
                <a:latin typeface="Verdana"/>
                <a:cs typeface="Verdana"/>
              </a:rPr>
              <a:t>s</a:t>
            </a:r>
            <a:r>
              <a:rPr sz="1500" b="1" spc="-40" dirty="0">
                <a:solidFill>
                  <a:srgbClr val="4BB691"/>
                </a:solidFill>
                <a:latin typeface="Verdana"/>
                <a:cs typeface="Verdana"/>
              </a:rPr>
              <a:t>t</a:t>
            </a:r>
            <a:r>
              <a:rPr sz="1500" b="1" spc="-85" dirty="0">
                <a:solidFill>
                  <a:srgbClr val="4BB691"/>
                </a:solidFill>
                <a:latin typeface="Verdana"/>
                <a:cs typeface="Verdana"/>
              </a:rPr>
              <a:t>ra</a:t>
            </a:r>
            <a:endParaRPr sz="1500">
              <a:latin typeface="Verdana"/>
              <a:cs typeface="Verdana"/>
            </a:endParaRPr>
          </a:p>
          <a:p>
            <a:pPr marL="12700" marR="64769">
              <a:lnSpc>
                <a:spcPct val="100000"/>
              </a:lnSpc>
              <a:spcBef>
                <a:spcPts val="284"/>
              </a:spcBef>
            </a:pP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Muestra </a:t>
            </a:r>
            <a:r>
              <a:rPr sz="12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por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conveniencia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en 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base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al </a:t>
            </a:r>
            <a:r>
              <a:rPr sz="1200" b="1" spc="15" dirty="0">
                <a:solidFill>
                  <a:srgbClr val="163878"/>
                </a:solidFill>
                <a:latin typeface="Arial"/>
                <a:cs typeface="Arial"/>
              </a:rPr>
              <a:t>peso</a:t>
            </a:r>
            <a:r>
              <a:rPr sz="1200" b="1" spc="-7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5" dirty="0">
                <a:solidFill>
                  <a:srgbClr val="163878"/>
                </a:solidFill>
                <a:latin typeface="Arial"/>
                <a:cs typeface="Arial"/>
              </a:rPr>
              <a:t>proporcional</a:t>
            </a:r>
            <a:r>
              <a:rPr sz="1200" b="1" spc="-5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50" dirty="0">
                <a:solidFill>
                  <a:srgbClr val="163878"/>
                </a:solidFill>
                <a:latin typeface="Arial"/>
                <a:cs typeface="Arial"/>
              </a:rPr>
              <a:t>de </a:t>
            </a:r>
            <a:r>
              <a:rPr sz="1200" b="1" spc="-32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63878"/>
                </a:solidFill>
                <a:latin typeface="Arial"/>
                <a:cs typeface="Arial"/>
              </a:rPr>
              <a:t>la</a:t>
            </a:r>
            <a:r>
              <a:rPr sz="1200" b="1" spc="-4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63878"/>
                </a:solidFill>
                <a:latin typeface="Arial"/>
                <a:cs typeface="Arial"/>
              </a:rPr>
              <a:t>v</a:t>
            </a:r>
            <a:r>
              <a:rPr sz="1200" b="1" spc="15" dirty="0">
                <a:solidFill>
                  <a:srgbClr val="163878"/>
                </a:solidFill>
                <a:latin typeface="Arial"/>
                <a:cs typeface="Arial"/>
              </a:rPr>
              <a:t>ar</a:t>
            </a:r>
            <a:r>
              <a:rPr sz="1200" b="1" spc="-25" dirty="0">
                <a:solidFill>
                  <a:srgbClr val="163878"/>
                </a:solidFill>
                <a:latin typeface="Arial"/>
                <a:cs typeface="Arial"/>
              </a:rPr>
              <a:t>i</a:t>
            </a:r>
            <a:r>
              <a:rPr sz="1200" b="1" spc="35" dirty="0">
                <a:solidFill>
                  <a:srgbClr val="163878"/>
                </a:solidFill>
                <a:latin typeface="Arial"/>
                <a:cs typeface="Arial"/>
              </a:rPr>
              <a:t>a</a:t>
            </a:r>
            <a:r>
              <a:rPr sz="1200" b="1" spc="45" dirty="0">
                <a:solidFill>
                  <a:srgbClr val="163878"/>
                </a:solidFill>
                <a:latin typeface="Arial"/>
                <a:cs typeface="Arial"/>
              </a:rPr>
              <a:t>b</a:t>
            </a:r>
            <a:r>
              <a:rPr sz="1200" b="1" spc="10" dirty="0">
                <a:solidFill>
                  <a:srgbClr val="163878"/>
                </a:solidFill>
                <a:latin typeface="Arial"/>
                <a:cs typeface="Arial"/>
              </a:rPr>
              <a:t>le</a:t>
            </a:r>
            <a:r>
              <a:rPr sz="1200" b="1" spc="-9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-125" dirty="0">
                <a:solidFill>
                  <a:srgbClr val="163878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163878"/>
                </a:solidFill>
                <a:latin typeface="Arial"/>
                <a:cs typeface="Arial"/>
              </a:rPr>
              <a:t>e</a:t>
            </a:r>
            <a:r>
              <a:rPr sz="1200" b="1" spc="-15" dirty="0">
                <a:solidFill>
                  <a:srgbClr val="163878"/>
                </a:solidFill>
                <a:latin typeface="Arial"/>
                <a:cs typeface="Arial"/>
              </a:rPr>
              <a:t>g</a:t>
            </a:r>
            <a:r>
              <a:rPr sz="1200" b="1" spc="-25" dirty="0">
                <a:solidFill>
                  <a:srgbClr val="163878"/>
                </a:solidFill>
                <a:latin typeface="Arial"/>
                <a:cs typeface="Arial"/>
              </a:rPr>
              <a:t>i</a:t>
            </a:r>
            <a:r>
              <a:rPr sz="1200" b="1" spc="-15" dirty="0">
                <a:solidFill>
                  <a:srgbClr val="163878"/>
                </a:solidFill>
                <a:latin typeface="Arial"/>
                <a:cs typeface="Arial"/>
              </a:rPr>
              <a:t>ó</a:t>
            </a:r>
            <a:r>
              <a:rPr sz="1200" b="1" spc="-5" dirty="0">
                <a:solidFill>
                  <a:srgbClr val="163878"/>
                </a:solidFill>
                <a:latin typeface="Arial"/>
                <a:cs typeface="Arial"/>
              </a:rPr>
              <a:t>n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r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s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spc="95" dirty="0">
                <a:solidFill>
                  <a:srgbClr val="163878"/>
                </a:solidFill>
                <a:latin typeface="Microsoft Sans Serif"/>
                <a:cs typeface="Microsoft Sans Serif"/>
              </a:rPr>
              <a:t>c</a:t>
            </a:r>
            <a:r>
              <a:rPr sz="1200" spc="120" dirty="0">
                <a:solidFill>
                  <a:srgbClr val="163878"/>
                </a:solidFill>
                <a:latin typeface="Microsoft Sans Serif"/>
                <a:cs typeface="Microsoft Sans Serif"/>
              </a:rPr>
              <a:t>t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o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a  la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población </a:t>
            </a:r>
            <a:r>
              <a:rPr sz="12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total </a:t>
            </a:r>
            <a:r>
              <a:rPr sz="1200" spc="65" dirty="0">
                <a:solidFill>
                  <a:srgbClr val="163878"/>
                </a:solidFill>
                <a:latin typeface="Microsoft Sans Serif"/>
                <a:cs typeface="Microsoft Sans Serif"/>
              </a:rPr>
              <a:t>y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aplicando </a:t>
            </a:r>
            <a:r>
              <a:rPr sz="1200" spc="-3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márgenes 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error </a:t>
            </a:r>
            <a:r>
              <a:rPr sz="12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 diferenciados</a:t>
            </a:r>
            <a:endParaRPr sz="12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200" spc="-50" dirty="0">
                <a:solidFill>
                  <a:srgbClr val="163878"/>
                </a:solidFill>
                <a:latin typeface="Microsoft Sans Serif"/>
                <a:cs typeface="Microsoft Sans Serif"/>
              </a:rPr>
              <a:t>Se</a:t>
            </a:r>
            <a:r>
              <a:rPr sz="1200" spc="-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establecieron</a:t>
            </a:r>
            <a:r>
              <a:rPr sz="12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b="1" spc="20" dirty="0">
                <a:solidFill>
                  <a:srgbClr val="163878"/>
                </a:solidFill>
                <a:latin typeface="Arial"/>
                <a:cs typeface="Arial"/>
              </a:rPr>
              <a:t>cuotas </a:t>
            </a:r>
            <a:r>
              <a:rPr sz="1200" b="1" spc="2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200" b="1" spc="20" dirty="0">
                <a:solidFill>
                  <a:srgbClr val="163878"/>
                </a:solidFill>
                <a:latin typeface="Arial"/>
                <a:cs typeface="Arial"/>
              </a:rPr>
              <a:t>representativas 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para </a:t>
            </a:r>
            <a:r>
              <a:rPr sz="12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s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g</a:t>
            </a:r>
            <a:r>
              <a:rPr sz="1200" spc="75" dirty="0">
                <a:solidFill>
                  <a:srgbClr val="163878"/>
                </a:solidFill>
                <a:latin typeface="Microsoft Sans Serif"/>
                <a:cs typeface="Microsoft Sans Serif"/>
              </a:rPr>
              <a:t>m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n</a:t>
            </a:r>
            <a:r>
              <a:rPr sz="1200" spc="120" dirty="0">
                <a:solidFill>
                  <a:srgbClr val="163878"/>
                </a:solidFill>
                <a:latin typeface="Microsoft Sans Serif"/>
                <a:cs typeface="Microsoft Sans Serif"/>
              </a:rPr>
              <a:t>t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o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s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spc="120" dirty="0">
                <a:solidFill>
                  <a:srgbClr val="163878"/>
                </a:solidFill>
                <a:latin typeface="Microsoft Sans Serif"/>
                <a:cs typeface="Microsoft Sans Serif"/>
              </a:rPr>
              <a:t>t</a:t>
            </a:r>
            <a:r>
              <a:rPr sz="12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a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r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i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o</a:t>
            </a:r>
            <a:r>
              <a:rPr sz="1200" spc="-60" dirty="0">
                <a:solidFill>
                  <a:srgbClr val="163878"/>
                </a:solidFill>
                <a:latin typeface="Microsoft Sans Serif"/>
                <a:cs typeface="Microsoft Sans Serif"/>
              </a:rPr>
              <a:t>s,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85" dirty="0">
                <a:solidFill>
                  <a:srgbClr val="163878"/>
                </a:solidFill>
                <a:latin typeface="Microsoft Sans Serif"/>
                <a:cs typeface="Microsoft Sans Serif"/>
              </a:rPr>
              <a:t>GSE</a:t>
            </a:r>
            <a:r>
              <a:rPr sz="12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65" dirty="0">
                <a:solidFill>
                  <a:srgbClr val="163878"/>
                </a:solidFill>
                <a:latin typeface="Microsoft Sans Serif"/>
                <a:cs typeface="Microsoft Sans Serif"/>
              </a:rPr>
              <a:t>y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50" dirty="0">
                <a:solidFill>
                  <a:srgbClr val="163878"/>
                </a:solidFill>
                <a:latin typeface="Microsoft Sans Serif"/>
                <a:cs typeface="Microsoft Sans Serif"/>
              </a:rPr>
              <a:t>S</a:t>
            </a:r>
            <a:r>
              <a:rPr sz="1200" spc="-60" dirty="0">
                <a:solidFill>
                  <a:srgbClr val="163878"/>
                </a:solidFill>
                <a:latin typeface="Microsoft Sans Serif"/>
                <a:cs typeface="Microsoft Sans Serif"/>
              </a:rPr>
              <a:t>e</a:t>
            </a:r>
            <a:r>
              <a:rPr sz="12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xo  </a:t>
            </a:r>
            <a:r>
              <a:rPr sz="12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según</a:t>
            </a:r>
            <a:r>
              <a:rPr sz="12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parámetro </a:t>
            </a:r>
            <a:r>
              <a:rPr sz="12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poblacional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502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79509" y="4770831"/>
            <a:ext cx="1657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585858"/>
                </a:solidFill>
                <a:latin typeface="Arial MT"/>
                <a:cs typeface="Arial MT"/>
              </a:rPr>
              <a:t>30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161" y="2245232"/>
            <a:ext cx="62433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53360" marR="5080" indent="-2741295">
              <a:lnSpc>
                <a:spcPct val="100000"/>
              </a:lnSpc>
              <a:spcBef>
                <a:spcPts val="100"/>
              </a:spcBef>
            </a:pPr>
            <a:r>
              <a:rPr sz="24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INFORME</a:t>
            </a:r>
            <a:r>
              <a:rPr sz="2400" spc="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Microsoft Sans Serif"/>
                <a:cs typeface="Microsoft Sans Serif"/>
              </a:rPr>
              <a:t>RESULTADOS</a:t>
            </a:r>
            <a:r>
              <a:rPr sz="2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FRANJA</a:t>
            </a:r>
            <a:r>
              <a:rPr sz="24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Microsoft Sans Serif"/>
                <a:cs typeface="Microsoft Sans Serif"/>
              </a:rPr>
              <a:t>ELECTORAL </a:t>
            </a:r>
            <a:r>
              <a:rPr sz="2400" spc="-6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Microsoft Sans Serif"/>
                <a:cs typeface="Microsoft Sans Serif"/>
              </a:rPr>
              <a:t>2022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2453" y="4533087"/>
            <a:ext cx="1844039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35" dirty="0">
                <a:solidFill>
                  <a:srgbClr val="FFFFFF"/>
                </a:solidFill>
                <a:latin typeface="Arial"/>
                <a:cs typeface="Arial"/>
              </a:rPr>
              <a:t>pa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spc="8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100" b="1" spc="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100" b="1" spc="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b="1" spc="8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endParaRPr sz="1100" dirty="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5"/>
              </a:spcBef>
            </a:pPr>
            <a:r>
              <a:rPr sz="1100" spc="8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0</a:t>
            </a:r>
            <a:r>
              <a:rPr lang="es-CL" sz="1100" spc="8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5</a:t>
            </a:r>
            <a:r>
              <a:rPr sz="1100" spc="-2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de</a:t>
            </a:r>
            <a:r>
              <a:rPr sz="11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septiembre</a:t>
            </a:r>
            <a:r>
              <a:rPr sz="11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de</a:t>
            </a:r>
            <a:r>
              <a:rPr sz="11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2022</a:t>
            </a:r>
            <a:endParaRPr sz="1100" dirty="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71144" y="365759"/>
            <a:ext cx="7586980" cy="2996565"/>
            <a:chOff x="771144" y="365759"/>
            <a:chExt cx="7586980" cy="299656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1144" y="365759"/>
              <a:ext cx="4565904" cy="77419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0232" y="2191511"/>
              <a:ext cx="1167383" cy="11704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056" y="739901"/>
            <a:ext cx="2942590" cy="4241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-605" dirty="0">
                <a:solidFill>
                  <a:srgbClr val="4BB691"/>
                </a:solidFill>
                <a:latin typeface="Verdana"/>
                <a:cs typeface="Verdana"/>
              </a:rPr>
              <a:t>|</a:t>
            </a:r>
            <a:r>
              <a:rPr sz="2600" spc="-140" dirty="0">
                <a:solidFill>
                  <a:srgbClr val="4BB691"/>
                </a:solidFill>
                <a:latin typeface="Verdana"/>
                <a:cs typeface="Verdana"/>
              </a:rPr>
              <a:t> </a:t>
            </a:r>
            <a:r>
              <a:rPr sz="2600" spc="80" dirty="0">
                <a:solidFill>
                  <a:srgbClr val="163878"/>
                </a:solidFill>
              </a:rPr>
              <a:t>M</a:t>
            </a:r>
            <a:r>
              <a:rPr sz="2600" spc="45" dirty="0">
                <a:solidFill>
                  <a:srgbClr val="163878"/>
                </a:solidFill>
              </a:rPr>
              <a:t>u</a:t>
            </a:r>
            <a:r>
              <a:rPr sz="2600" spc="20" dirty="0">
                <a:solidFill>
                  <a:srgbClr val="163878"/>
                </a:solidFill>
              </a:rPr>
              <a:t>e</a:t>
            </a:r>
            <a:r>
              <a:rPr sz="2600" spc="5" dirty="0">
                <a:solidFill>
                  <a:srgbClr val="163878"/>
                </a:solidFill>
              </a:rPr>
              <a:t>s</a:t>
            </a:r>
            <a:r>
              <a:rPr sz="2600" spc="105" dirty="0">
                <a:solidFill>
                  <a:srgbClr val="163878"/>
                </a:solidFill>
              </a:rPr>
              <a:t>tra</a:t>
            </a:r>
            <a:r>
              <a:rPr sz="2600" spc="-55" dirty="0">
                <a:solidFill>
                  <a:srgbClr val="163878"/>
                </a:solidFill>
              </a:rPr>
              <a:t> </a:t>
            </a:r>
            <a:r>
              <a:rPr sz="2600" dirty="0">
                <a:solidFill>
                  <a:srgbClr val="163878"/>
                </a:solidFill>
              </a:rPr>
              <a:t>Lograda</a:t>
            </a:r>
            <a:endParaRPr sz="26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69664" y="1478279"/>
            <a:ext cx="694943" cy="71323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4083" y="1565147"/>
          <a:ext cx="7304404" cy="3046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183"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  <a:spcBef>
                          <a:spcPts val="245"/>
                        </a:spcBef>
                      </a:pPr>
                      <a:r>
                        <a:rPr sz="10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  <a:spcBef>
                          <a:spcPts val="245"/>
                        </a:spcBef>
                      </a:pPr>
                      <a:r>
                        <a:rPr sz="10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Categoría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80"/>
                        </a:lnSpc>
                        <a:spcBef>
                          <a:spcPts val="24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  <a:spcBef>
                          <a:spcPts val="24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57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Edad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10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10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 24</a:t>
                      </a:r>
                      <a:r>
                        <a:rPr sz="1000" spc="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0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ños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6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320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0" algn="r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-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16%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6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4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</a:t>
                      </a:r>
                      <a:r>
                        <a:rPr sz="10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 </a:t>
                      </a:r>
                      <a:r>
                        <a:rPr sz="1000" spc="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34</a:t>
                      </a:r>
                      <a:r>
                        <a:rPr sz="10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años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7170" algn="r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547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5585" algn="r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sz="10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27%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80"/>
                        </a:lnSpc>
                        <a:spcBef>
                          <a:spcPts val="260"/>
                        </a:spcBef>
                      </a:pPr>
                      <a:r>
                        <a:rPr sz="1000" spc="5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35</a:t>
                      </a:r>
                      <a:r>
                        <a:rPr sz="10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 </a:t>
                      </a:r>
                      <a:r>
                        <a:rPr sz="1000" spc="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49</a:t>
                      </a: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años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3360" algn="r">
                        <a:lnSpc>
                          <a:spcPts val="1180"/>
                        </a:lnSpc>
                        <a:spcBef>
                          <a:spcPts val="260"/>
                        </a:spcBef>
                      </a:pPr>
                      <a:r>
                        <a:rPr sz="1000" spc="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543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5585" algn="r">
                        <a:lnSpc>
                          <a:spcPts val="1180"/>
                        </a:lnSpc>
                        <a:spcBef>
                          <a:spcPts val="260"/>
                        </a:spcBef>
                      </a:pPr>
                      <a:r>
                        <a:rPr sz="10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27%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50</a:t>
                      </a:r>
                      <a:r>
                        <a:rPr sz="10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64</a:t>
                      </a: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años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315" algn="r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413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6060" algn="r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20%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6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50</a:t>
                      </a:r>
                      <a:r>
                        <a:rPr sz="10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5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64</a:t>
                      </a: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años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9235" algn="r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199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0" algn="r">
                        <a:lnSpc>
                          <a:spcPts val="1175"/>
                        </a:lnSpc>
                        <a:spcBef>
                          <a:spcPts val="175"/>
                        </a:spcBef>
                      </a:pPr>
                      <a:r>
                        <a:rPr sz="10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10%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61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05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Territorio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5"/>
                        </a:lnSpc>
                        <a:spcBef>
                          <a:spcPts val="215"/>
                        </a:spcBef>
                      </a:pP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Macrozona</a:t>
                      </a:r>
                      <a:r>
                        <a:rPr sz="10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Centro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7170" algn="r">
                        <a:lnSpc>
                          <a:spcPts val="1175"/>
                        </a:lnSpc>
                        <a:spcBef>
                          <a:spcPts val="215"/>
                        </a:spcBef>
                      </a:pPr>
                      <a:r>
                        <a:rPr sz="1000" spc="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487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1775" algn="r">
                        <a:lnSpc>
                          <a:spcPts val="1175"/>
                        </a:lnSpc>
                        <a:spcBef>
                          <a:spcPts val="215"/>
                        </a:spcBef>
                      </a:pPr>
                      <a:r>
                        <a:rPr sz="10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24%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4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5"/>
                        </a:lnSpc>
                        <a:spcBef>
                          <a:spcPts val="219"/>
                        </a:spcBef>
                      </a:pP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Macrozona</a:t>
                      </a: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Norte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185" algn="r">
                        <a:lnSpc>
                          <a:spcPts val="1175"/>
                        </a:lnSpc>
                        <a:spcBef>
                          <a:spcPts val="219"/>
                        </a:spcBef>
                      </a:pPr>
                      <a:r>
                        <a:rPr sz="1000" spc="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534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9235" algn="r">
                        <a:lnSpc>
                          <a:spcPts val="1175"/>
                        </a:lnSpc>
                        <a:spcBef>
                          <a:spcPts val="219"/>
                        </a:spcBef>
                      </a:pPr>
                      <a:r>
                        <a:rPr sz="10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26%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219"/>
                        </a:spcBef>
                      </a:pP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Macrozona</a:t>
                      </a: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Sur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1140" algn="r">
                        <a:lnSpc>
                          <a:spcPts val="1170"/>
                        </a:lnSpc>
                        <a:spcBef>
                          <a:spcPts val="219"/>
                        </a:spcBef>
                      </a:pPr>
                      <a:r>
                        <a:rPr sz="10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701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0" algn="r">
                        <a:lnSpc>
                          <a:spcPts val="1170"/>
                        </a:lnSpc>
                        <a:spcBef>
                          <a:spcPts val="219"/>
                        </a:spcBef>
                      </a:pPr>
                      <a:r>
                        <a:rPr sz="10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35%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4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5"/>
                        </a:lnSpc>
                        <a:spcBef>
                          <a:spcPts val="405"/>
                        </a:spcBef>
                      </a:pP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Metropolitana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ts val="1175"/>
                        </a:lnSpc>
                        <a:spcBef>
                          <a:spcPts val="405"/>
                        </a:spcBef>
                      </a:pPr>
                      <a:r>
                        <a:rPr sz="1000" spc="10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300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0" algn="r">
                        <a:lnSpc>
                          <a:spcPts val="1175"/>
                        </a:lnSpc>
                        <a:spcBef>
                          <a:spcPts val="405"/>
                        </a:spcBef>
                      </a:pPr>
                      <a:r>
                        <a:rPr sz="1000" spc="-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15%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84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Nivel</a:t>
                      </a:r>
                      <a:r>
                        <a:rPr sz="1050" b="1" spc="-2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Educacional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215"/>
                        </a:spcBef>
                      </a:pPr>
                      <a:r>
                        <a:rPr sz="10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Educación</a:t>
                      </a: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básica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2410" algn="r">
                        <a:lnSpc>
                          <a:spcPts val="1170"/>
                        </a:lnSpc>
                        <a:spcBef>
                          <a:spcPts val="215"/>
                        </a:spcBef>
                      </a:pPr>
                      <a:r>
                        <a:rPr sz="10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214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4795" algn="r">
                        <a:lnSpc>
                          <a:spcPts val="1170"/>
                        </a:lnSpc>
                        <a:spcBef>
                          <a:spcPts val="215"/>
                        </a:spcBef>
                      </a:pPr>
                      <a:r>
                        <a:rPr sz="1000" spc="-2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11%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0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254"/>
                        </a:spcBef>
                      </a:pPr>
                      <a:r>
                        <a:rPr sz="10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Educación</a:t>
                      </a: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media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4470" algn="r">
                        <a:lnSpc>
                          <a:spcPts val="1170"/>
                        </a:lnSpc>
                        <a:spcBef>
                          <a:spcPts val="254"/>
                        </a:spcBef>
                      </a:pPr>
                      <a:r>
                        <a:rPr sz="1000" spc="9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906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9235" algn="r">
                        <a:lnSpc>
                          <a:spcPts val="117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45%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6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180"/>
                        </a:spcBef>
                      </a:pPr>
                      <a:r>
                        <a:rPr sz="1000" spc="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Educación</a:t>
                      </a: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superior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ts val="1170"/>
                        </a:lnSpc>
                        <a:spcBef>
                          <a:spcPts val="180"/>
                        </a:spcBef>
                      </a:pPr>
                      <a:r>
                        <a:rPr sz="1000" spc="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902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0504" algn="r">
                        <a:lnSpc>
                          <a:spcPts val="1170"/>
                        </a:lnSpc>
                        <a:spcBef>
                          <a:spcPts val="180"/>
                        </a:spcBef>
                      </a:pPr>
                      <a:r>
                        <a:rPr sz="10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3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38860">
                        <a:lnSpc>
                          <a:spcPct val="100000"/>
                        </a:lnSpc>
                      </a:pPr>
                      <a:r>
                        <a:rPr sz="1050" b="1" spc="-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Posición</a:t>
                      </a:r>
                      <a:r>
                        <a:rPr sz="1050" b="1" spc="-5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Política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Derecha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516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9235" algn="r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26%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5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Izquierda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546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5585" algn="r">
                        <a:lnSpc>
                          <a:spcPts val="1170"/>
                        </a:lnSpc>
                        <a:spcBef>
                          <a:spcPts val="225"/>
                        </a:spcBef>
                      </a:pPr>
                      <a:r>
                        <a:rPr sz="1000" spc="-4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27%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5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65"/>
                        </a:lnSpc>
                        <a:spcBef>
                          <a:spcPts val="225"/>
                        </a:spcBef>
                      </a:pPr>
                      <a:r>
                        <a:rPr sz="10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Sin</a:t>
                      </a:r>
                      <a:r>
                        <a:rPr sz="10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posición</a:t>
                      </a:r>
                      <a:r>
                        <a:rPr sz="1000" spc="6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política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7010" algn="r">
                        <a:lnSpc>
                          <a:spcPts val="1165"/>
                        </a:lnSpc>
                        <a:spcBef>
                          <a:spcPts val="225"/>
                        </a:spcBef>
                      </a:pPr>
                      <a:r>
                        <a:rPr sz="1000" spc="8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960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9235" algn="r">
                        <a:lnSpc>
                          <a:spcPts val="1165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48%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44" y="50748"/>
            <a:ext cx="3977640" cy="2565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5673" y="2381376"/>
            <a:ext cx="7800340" cy="1956435"/>
            <a:chOff x="435673" y="2381376"/>
            <a:chExt cx="7800340" cy="1956435"/>
          </a:xfrm>
        </p:grpSpPr>
        <p:sp>
          <p:nvSpPr>
            <p:cNvPr id="4" name="object 4"/>
            <p:cNvSpPr/>
            <p:nvPr/>
          </p:nvSpPr>
          <p:spPr>
            <a:xfrm>
              <a:off x="440436" y="4332731"/>
              <a:ext cx="7790815" cy="0"/>
            </a:xfrm>
            <a:custGeom>
              <a:avLst/>
              <a:gdLst/>
              <a:ahLst/>
              <a:cxnLst/>
              <a:rect l="l" t="t" r="r" b="b"/>
              <a:pathLst>
                <a:path w="7790815">
                  <a:moveTo>
                    <a:pt x="0" y="0"/>
                  </a:moveTo>
                  <a:lnTo>
                    <a:pt x="7790688" y="0"/>
                  </a:lnTo>
                </a:path>
              </a:pathLst>
            </a:custGeom>
            <a:ln w="9525">
              <a:solidFill>
                <a:srgbClr val="0097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7676" y="2446019"/>
              <a:ext cx="6754495" cy="573405"/>
            </a:xfrm>
            <a:custGeom>
              <a:avLst/>
              <a:gdLst/>
              <a:ahLst/>
              <a:cxnLst/>
              <a:rect l="l" t="t" r="r" b="b"/>
              <a:pathLst>
                <a:path w="6754495" h="573405">
                  <a:moveTo>
                    <a:pt x="0" y="225552"/>
                  </a:moveTo>
                  <a:lnTo>
                    <a:pt x="521207" y="112776"/>
                  </a:lnTo>
                  <a:lnTo>
                    <a:pt x="1039368" y="457200"/>
                  </a:lnTo>
                  <a:lnTo>
                    <a:pt x="1557528" y="45720"/>
                  </a:lnTo>
                  <a:lnTo>
                    <a:pt x="2078736" y="0"/>
                  </a:lnTo>
                  <a:lnTo>
                    <a:pt x="2596896" y="222504"/>
                  </a:lnTo>
                  <a:lnTo>
                    <a:pt x="3118104" y="359664"/>
                  </a:lnTo>
                  <a:lnTo>
                    <a:pt x="3636264" y="414528"/>
                  </a:lnTo>
                  <a:lnTo>
                    <a:pt x="4157472" y="335280"/>
                  </a:lnTo>
                  <a:lnTo>
                    <a:pt x="4675632" y="91440"/>
                  </a:lnTo>
                  <a:lnTo>
                    <a:pt x="5193792" y="365760"/>
                  </a:lnTo>
                  <a:lnTo>
                    <a:pt x="5715000" y="457200"/>
                  </a:lnTo>
                  <a:lnTo>
                    <a:pt x="6233159" y="573024"/>
                  </a:lnTo>
                  <a:lnTo>
                    <a:pt x="6754368" y="143256"/>
                  </a:lnTo>
                </a:path>
              </a:pathLst>
            </a:custGeom>
            <a:ln w="22225">
              <a:solidFill>
                <a:srgbClr val="0097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3439" y="2606928"/>
              <a:ext cx="126720" cy="12674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74622" y="2494152"/>
              <a:ext cx="126745" cy="12674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2781" y="2838576"/>
              <a:ext cx="126745" cy="12674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10941" y="2427096"/>
              <a:ext cx="126745" cy="12674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2150" y="2381376"/>
              <a:ext cx="126746" cy="12674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50309" y="2603880"/>
              <a:ext cx="126745" cy="12674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71518" y="2741040"/>
              <a:ext cx="126745" cy="12674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89677" y="2795904"/>
              <a:ext cx="126746" cy="12674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10886" y="2716656"/>
              <a:ext cx="126745" cy="12674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29045" y="2472816"/>
              <a:ext cx="126745" cy="12674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7206" y="2747136"/>
              <a:ext cx="126745" cy="12674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68414" y="2838576"/>
              <a:ext cx="126746" cy="12674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86574" y="2954400"/>
              <a:ext cx="126746" cy="12674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07781" y="2524632"/>
              <a:ext cx="126746" cy="12674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217676" y="3677411"/>
              <a:ext cx="6754495" cy="350520"/>
            </a:xfrm>
            <a:custGeom>
              <a:avLst/>
              <a:gdLst/>
              <a:ahLst/>
              <a:cxnLst/>
              <a:rect l="l" t="t" r="r" b="b"/>
              <a:pathLst>
                <a:path w="6754495" h="350520">
                  <a:moveTo>
                    <a:pt x="0" y="234696"/>
                  </a:moveTo>
                  <a:lnTo>
                    <a:pt x="521207" y="143256"/>
                  </a:lnTo>
                  <a:lnTo>
                    <a:pt x="1039368" y="0"/>
                  </a:lnTo>
                  <a:lnTo>
                    <a:pt x="1557528" y="219456"/>
                  </a:lnTo>
                  <a:lnTo>
                    <a:pt x="2078736" y="198120"/>
                  </a:lnTo>
                  <a:lnTo>
                    <a:pt x="2596896" y="131064"/>
                  </a:lnTo>
                  <a:lnTo>
                    <a:pt x="3118104" y="64008"/>
                  </a:lnTo>
                  <a:lnTo>
                    <a:pt x="3636264" y="79248"/>
                  </a:lnTo>
                  <a:lnTo>
                    <a:pt x="4157472" y="118872"/>
                  </a:lnTo>
                  <a:lnTo>
                    <a:pt x="4675632" y="350520"/>
                  </a:lnTo>
                  <a:lnTo>
                    <a:pt x="5193792" y="243840"/>
                  </a:lnTo>
                  <a:lnTo>
                    <a:pt x="5715000" y="27431"/>
                  </a:lnTo>
                  <a:lnTo>
                    <a:pt x="6233159" y="121920"/>
                  </a:lnTo>
                  <a:lnTo>
                    <a:pt x="6754368" y="228600"/>
                  </a:lnTo>
                </a:path>
              </a:pathLst>
            </a:custGeom>
            <a:ln w="28574">
              <a:solidFill>
                <a:srgbClr val="5257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9565" y="3843591"/>
              <a:ext cx="134467" cy="13444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70748" y="3752151"/>
              <a:ext cx="134493" cy="13444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88908" y="3608895"/>
              <a:ext cx="134493" cy="13449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07068" y="3828351"/>
              <a:ext cx="134493" cy="13444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28276" y="3807015"/>
              <a:ext cx="134493" cy="13444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46436" y="3739959"/>
              <a:ext cx="134492" cy="13449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267644" y="3672903"/>
              <a:ext cx="134492" cy="13449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785804" y="3688143"/>
              <a:ext cx="134493" cy="13449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307012" y="3727767"/>
              <a:ext cx="134492" cy="134493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825172" y="3959364"/>
              <a:ext cx="134492" cy="13449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43332" y="3852735"/>
              <a:ext cx="134492" cy="13444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64540" y="3636327"/>
              <a:ext cx="134493" cy="13449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82700" y="3730815"/>
              <a:ext cx="134492" cy="13449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903908" y="3837495"/>
              <a:ext cx="134493" cy="13444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217676" y="3552443"/>
              <a:ext cx="6754495" cy="497205"/>
            </a:xfrm>
            <a:custGeom>
              <a:avLst/>
              <a:gdLst/>
              <a:ahLst/>
              <a:cxnLst/>
              <a:rect l="l" t="t" r="r" b="b"/>
              <a:pathLst>
                <a:path w="6754495" h="497204">
                  <a:moveTo>
                    <a:pt x="0" y="237743"/>
                  </a:moveTo>
                  <a:lnTo>
                    <a:pt x="521207" y="438911"/>
                  </a:lnTo>
                  <a:lnTo>
                    <a:pt x="1039368" y="240791"/>
                  </a:lnTo>
                  <a:lnTo>
                    <a:pt x="1557528" y="429767"/>
                  </a:lnTo>
                  <a:lnTo>
                    <a:pt x="2078736" y="496823"/>
                  </a:lnTo>
                  <a:lnTo>
                    <a:pt x="2596896" y="344423"/>
                  </a:lnTo>
                  <a:lnTo>
                    <a:pt x="3118104" y="271271"/>
                  </a:lnTo>
                  <a:lnTo>
                    <a:pt x="3636264" y="204215"/>
                  </a:lnTo>
                  <a:lnTo>
                    <a:pt x="4157472" y="243839"/>
                  </a:lnTo>
                  <a:lnTo>
                    <a:pt x="4675632" y="256031"/>
                  </a:lnTo>
                  <a:lnTo>
                    <a:pt x="5193792" y="85343"/>
                  </a:lnTo>
                  <a:lnTo>
                    <a:pt x="5715000" y="210311"/>
                  </a:lnTo>
                  <a:lnTo>
                    <a:pt x="6233159" y="0"/>
                  </a:lnTo>
                  <a:lnTo>
                    <a:pt x="6754368" y="326135"/>
                  </a:lnTo>
                </a:path>
              </a:pathLst>
            </a:custGeom>
            <a:ln w="28575">
              <a:solidFill>
                <a:srgbClr val="E11F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149565" y="3721671"/>
              <a:ext cx="134467" cy="13449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0748" y="3922788"/>
              <a:ext cx="134493" cy="134493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88908" y="3724719"/>
              <a:ext cx="134493" cy="134492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707068" y="3913644"/>
              <a:ext cx="134493" cy="134493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228276" y="3980700"/>
              <a:ext cx="134493" cy="134493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746436" y="3828351"/>
              <a:ext cx="134492" cy="13444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267644" y="3755199"/>
              <a:ext cx="134492" cy="134442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785804" y="3688143"/>
              <a:ext cx="134493" cy="13449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307012" y="3727767"/>
              <a:ext cx="134492" cy="13449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825172" y="3739959"/>
              <a:ext cx="134492" cy="134493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348095" y="3574033"/>
              <a:ext cx="125095" cy="125095"/>
            </a:xfrm>
            <a:custGeom>
              <a:avLst/>
              <a:gdLst/>
              <a:ahLst/>
              <a:cxnLst/>
              <a:rect l="l" t="t" r="r" b="b"/>
              <a:pathLst>
                <a:path w="125095" h="125095">
                  <a:moveTo>
                    <a:pt x="62483" y="0"/>
                  </a:moveTo>
                  <a:lnTo>
                    <a:pt x="38147" y="4905"/>
                  </a:lnTo>
                  <a:lnTo>
                    <a:pt x="18287" y="18287"/>
                  </a:lnTo>
                  <a:lnTo>
                    <a:pt x="4905" y="38147"/>
                  </a:lnTo>
                  <a:lnTo>
                    <a:pt x="0" y="62483"/>
                  </a:lnTo>
                  <a:lnTo>
                    <a:pt x="4905" y="86766"/>
                  </a:lnTo>
                  <a:lnTo>
                    <a:pt x="18287" y="106632"/>
                  </a:lnTo>
                  <a:lnTo>
                    <a:pt x="38147" y="120044"/>
                  </a:lnTo>
                  <a:lnTo>
                    <a:pt x="62483" y="124967"/>
                  </a:lnTo>
                  <a:lnTo>
                    <a:pt x="86820" y="120044"/>
                  </a:lnTo>
                  <a:lnTo>
                    <a:pt x="106679" y="106632"/>
                  </a:lnTo>
                  <a:lnTo>
                    <a:pt x="120062" y="86766"/>
                  </a:lnTo>
                  <a:lnTo>
                    <a:pt x="124967" y="62483"/>
                  </a:lnTo>
                  <a:lnTo>
                    <a:pt x="120062" y="38147"/>
                  </a:lnTo>
                  <a:lnTo>
                    <a:pt x="106679" y="18287"/>
                  </a:lnTo>
                  <a:lnTo>
                    <a:pt x="86820" y="4905"/>
                  </a:lnTo>
                  <a:lnTo>
                    <a:pt x="62483" y="0"/>
                  </a:lnTo>
                  <a:close/>
                </a:path>
              </a:pathLst>
            </a:custGeom>
            <a:solidFill>
              <a:srgbClr val="E11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348095" y="3574033"/>
              <a:ext cx="125095" cy="125095"/>
            </a:xfrm>
            <a:custGeom>
              <a:avLst/>
              <a:gdLst/>
              <a:ahLst/>
              <a:cxnLst/>
              <a:rect l="l" t="t" r="r" b="b"/>
              <a:pathLst>
                <a:path w="125095" h="125095">
                  <a:moveTo>
                    <a:pt x="124967" y="62483"/>
                  </a:moveTo>
                  <a:lnTo>
                    <a:pt x="120062" y="86766"/>
                  </a:lnTo>
                  <a:lnTo>
                    <a:pt x="106679" y="106632"/>
                  </a:lnTo>
                  <a:lnTo>
                    <a:pt x="86820" y="120044"/>
                  </a:lnTo>
                  <a:lnTo>
                    <a:pt x="62483" y="124967"/>
                  </a:lnTo>
                  <a:lnTo>
                    <a:pt x="38147" y="120044"/>
                  </a:lnTo>
                  <a:lnTo>
                    <a:pt x="18287" y="106632"/>
                  </a:lnTo>
                  <a:lnTo>
                    <a:pt x="4905" y="86766"/>
                  </a:lnTo>
                  <a:lnTo>
                    <a:pt x="0" y="62483"/>
                  </a:lnTo>
                  <a:lnTo>
                    <a:pt x="4905" y="38147"/>
                  </a:lnTo>
                  <a:lnTo>
                    <a:pt x="18287" y="18287"/>
                  </a:lnTo>
                  <a:lnTo>
                    <a:pt x="38147" y="4905"/>
                  </a:lnTo>
                  <a:lnTo>
                    <a:pt x="62483" y="0"/>
                  </a:lnTo>
                  <a:lnTo>
                    <a:pt x="86820" y="4905"/>
                  </a:lnTo>
                  <a:lnTo>
                    <a:pt x="106679" y="18287"/>
                  </a:lnTo>
                  <a:lnTo>
                    <a:pt x="120062" y="38147"/>
                  </a:lnTo>
                  <a:lnTo>
                    <a:pt x="124967" y="62483"/>
                  </a:lnTo>
                  <a:close/>
                </a:path>
              </a:pathLst>
            </a:custGeom>
            <a:ln w="9525">
              <a:solidFill>
                <a:srgbClr val="E11F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864540" y="3694239"/>
              <a:ext cx="134493" cy="13449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382700" y="3483927"/>
              <a:ext cx="134492" cy="134492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903908" y="3810063"/>
              <a:ext cx="134493" cy="134442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1102867" y="2780791"/>
            <a:ext cx="2336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-5" dirty="0">
                <a:solidFill>
                  <a:srgbClr val="0097CE"/>
                </a:solidFill>
                <a:latin typeface="Microsoft Sans Serif"/>
                <a:cs typeface="Microsoft Sans Serif"/>
              </a:rPr>
              <a:t>2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22297" y="2668650"/>
            <a:ext cx="2311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</a:t>
            </a:r>
            <a:r>
              <a:rPr sz="600" spc="-25" dirty="0">
                <a:solidFill>
                  <a:srgbClr val="0097CE"/>
                </a:solidFill>
                <a:latin typeface="Microsoft Sans Serif"/>
                <a:cs typeface="Microsoft Sans Serif"/>
              </a:rPr>
              <a:t>7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41982" y="3012439"/>
            <a:ext cx="2336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54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4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58617" y="2602229"/>
            <a:ext cx="24002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25" dirty="0">
                <a:solidFill>
                  <a:srgbClr val="0097CE"/>
                </a:solidFill>
                <a:latin typeface="Microsoft Sans Serif"/>
                <a:cs typeface="Microsoft Sans Serif"/>
              </a:rPr>
              <a:t>7</a:t>
            </a:r>
            <a:r>
              <a:rPr sz="600" spc="70" dirty="0">
                <a:solidFill>
                  <a:srgbClr val="0097CE"/>
                </a:solidFill>
                <a:latin typeface="Microsoft Sans Serif"/>
                <a:cs typeface="Microsoft Sans Serif"/>
              </a:rPr>
              <a:t>0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0097CE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96208" y="2556509"/>
            <a:ext cx="20066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25" dirty="0">
                <a:solidFill>
                  <a:srgbClr val="0097CE"/>
                </a:solidFill>
                <a:latin typeface="Microsoft Sans Serif"/>
                <a:cs typeface="Microsoft Sans Serif"/>
              </a:rPr>
              <a:t>7</a:t>
            </a:r>
            <a:r>
              <a:rPr sz="600" spc="-145" dirty="0">
                <a:solidFill>
                  <a:srgbClr val="0097CE"/>
                </a:solidFill>
                <a:latin typeface="Microsoft Sans Serif"/>
                <a:cs typeface="Microsoft Sans Serif"/>
              </a:rPr>
              <a:t>1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0097CE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97604" y="2777744"/>
            <a:ext cx="23685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29480" y="2916427"/>
            <a:ext cx="21272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58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-145" dirty="0">
                <a:solidFill>
                  <a:srgbClr val="0097CE"/>
                </a:solidFill>
                <a:latin typeface="Microsoft Sans Serif"/>
                <a:cs typeface="Microsoft Sans Serif"/>
              </a:rPr>
              <a:t>1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33671" y="2970656"/>
            <a:ext cx="2438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5" dirty="0">
                <a:solidFill>
                  <a:srgbClr val="0097CE"/>
                </a:solidFill>
                <a:latin typeface="Microsoft Sans Serif"/>
                <a:cs typeface="Microsoft Sans Serif"/>
              </a:rPr>
              <a:t>5</a:t>
            </a: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0097CE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253354" y="2890773"/>
            <a:ext cx="24320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</a:t>
            </a: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9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0097CE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76086" y="2646044"/>
            <a:ext cx="23685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8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298819" y="2921634"/>
            <a:ext cx="2311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</a:t>
            </a:r>
            <a:r>
              <a:rPr sz="600" spc="-25" dirty="0">
                <a:solidFill>
                  <a:srgbClr val="0097CE"/>
                </a:solidFill>
                <a:latin typeface="Microsoft Sans Serif"/>
                <a:cs typeface="Microsoft Sans Serif"/>
              </a:rPr>
              <a:t>7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9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818121" y="3014217"/>
            <a:ext cx="2336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54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331709" y="3128517"/>
            <a:ext cx="2463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0097CE"/>
                </a:solidFill>
                <a:latin typeface="Microsoft Sans Serif"/>
                <a:cs typeface="Microsoft Sans Serif"/>
              </a:rPr>
              <a:t>50,0%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854442" y="2699130"/>
            <a:ext cx="24002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45" dirty="0">
                <a:solidFill>
                  <a:srgbClr val="0097CE"/>
                </a:solidFill>
                <a:latin typeface="Microsoft Sans Serif"/>
                <a:cs typeface="Microsoft Sans Serif"/>
              </a:rPr>
              <a:t>66</a:t>
            </a:r>
            <a:r>
              <a:rPr sz="600" spc="-75" dirty="0">
                <a:solidFill>
                  <a:srgbClr val="0097CE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0097CE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0097CE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19352" y="3934764"/>
            <a:ext cx="1943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6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782183" y="4042968"/>
            <a:ext cx="1847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11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52575F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28409" y="3943908"/>
            <a:ext cx="2063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20" dirty="0">
                <a:solidFill>
                  <a:srgbClr val="52575F"/>
                </a:solidFill>
                <a:latin typeface="Microsoft Sans Serif"/>
                <a:cs typeface="Microsoft Sans Serif"/>
              </a:rPr>
              <a:t>5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52575F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818121" y="3474161"/>
            <a:ext cx="23431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52575F"/>
                </a:solidFill>
                <a:latin typeface="Microsoft Sans Serif"/>
                <a:cs typeface="Microsoft Sans Serif"/>
              </a:rPr>
              <a:t>2</a:t>
            </a:r>
            <a:r>
              <a:rPr sz="600" spc="25" dirty="0">
                <a:solidFill>
                  <a:srgbClr val="52575F"/>
                </a:solidFill>
                <a:latin typeface="Microsoft Sans Serif"/>
                <a:cs typeface="Microsoft Sans Serif"/>
              </a:rPr>
              <a:t>3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9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866633" y="3674745"/>
            <a:ext cx="21526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6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52575F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411467" y="3579876"/>
            <a:ext cx="79375" cy="58419"/>
          </a:xfrm>
          <a:custGeom>
            <a:avLst/>
            <a:gdLst/>
            <a:ahLst/>
            <a:cxnLst/>
            <a:rect l="l" t="t" r="r" b="b"/>
            <a:pathLst>
              <a:path w="79375" h="58420">
                <a:moveTo>
                  <a:pt x="0" y="57912"/>
                </a:moveTo>
                <a:lnTo>
                  <a:pt x="79248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102867" y="3559555"/>
            <a:ext cx="2311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E11F35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628394" y="3589985"/>
            <a:ext cx="219075" cy="28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600" spc="-150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9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25" dirty="0">
                <a:solidFill>
                  <a:srgbClr val="52575F"/>
                </a:solidFill>
                <a:latin typeface="Microsoft Sans Serif"/>
                <a:cs typeface="Microsoft Sans Serif"/>
              </a:rPr>
              <a:t>5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600" spc="-145" dirty="0">
                <a:solidFill>
                  <a:srgbClr val="E11F35"/>
                </a:solidFill>
                <a:latin typeface="Microsoft Sans Serif"/>
                <a:cs typeface="Microsoft Sans Serif"/>
              </a:rPr>
              <a:t>1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3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138933" y="3421379"/>
            <a:ext cx="240029" cy="2578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600" spc="-5" dirty="0">
                <a:solidFill>
                  <a:srgbClr val="52575F"/>
                </a:solidFill>
                <a:latin typeface="Microsoft Sans Serif"/>
                <a:cs typeface="Microsoft Sans Serif"/>
              </a:rPr>
              <a:t>2</a:t>
            </a:r>
            <a:r>
              <a:rPr sz="600" spc="20" dirty="0">
                <a:solidFill>
                  <a:srgbClr val="52575F"/>
                </a:solidFill>
                <a:latin typeface="Microsoft Sans Serif"/>
                <a:cs typeface="Microsoft Sans Serif"/>
              </a:rPr>
              <a:t>5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52575F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45" dirty="0">
                <a:solidFill>
                  <a:srgbClr val="E11F35"/>
                </a:solidFill>
                <a:latin typeface="Microsoft Sans Serif"/>
                <a:cs typeface="Microsoft Sans Serif"/>
              </a:rPr>
              <a:t>6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670810" y="3665346"/>
            <a:ext cx="212725" cy="205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705"/>
              </a:lnSpc>
              <a:spcBef>
                <a:spcPts val="100"/>
              </a:spcBef>
            </a:pPr>
            <a:r>
              <a:rPr sz="600" spc="-145" dirty="0">
                <a:solidFill>
                  <a:srgbClr val="52575F"/>
                </a:solidFill>
                <a:latin typeface="Microsoft Sans Serif"/>
                <a:cs typeface="Microsoft Sans Serif"/>
              </a:rPr>
              <a:t>1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6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52575F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ts val="705"/>
              </a:lnSpc>
            </a:pPr>
            <a:r>
              <a:rPr sz="600" spc="-145" dirty="0">
                <a:solidFill>
                  <a:srgbClr val="E11F35"/>
                </a:solidFill>
                <a:latin typeface="Microsoft Sans Serif"/>
                <a:cs typeface="Microsoft Sans Serif"/>
              </a:rPr>
              <a:t>1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3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3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187064" y="3646423"/>
            <a:ext cx="222250" cy="28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sz="600" spc="-60" dirty="0">
                <a:solidFill>
                  <a:srgbClr val="52575F"/>
                </a:solidFill>
                <a:latin typeface="Microsoft Sans Serif"/>
                <a:cs typeface="Microsoft Sans Serif"/>
              </a:rPr>
              <a:t>17,4%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600" spc="-145" dirty="0">
                <a:solidFill>
                  <a:srgbClr val="E11F35"/>
                </a:solidFill>
                <a:latin typeface="Microsoft Sans Serif"/>
                <a:cs typeface="Microsoft Sans Serif"/>
              </a:rPr>
              <a:t>1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45" dirty="0">
                <a:solidFill>
                  <a:srgbClr val="E11F35"/>
                </a:solidFill>
                <a:latin typeface="Microsoft Sans Serif"/>
                <a:cs typeface="Microsoft Sans Serif"/>
              </a:rPr>
              <a:t>9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694557" y="3577590"/>
            <a:ext cx="243204" cy="205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705"/>
              </a:lnSpc>
              <a:spcBef>
                <a:spcPts val="100"/>
              </a:spcBef>
            </a:pPr>
            <a:r>
              <a:rPr sz="600" spc="-5" dirty="0">
                <a:solidFill>
                  <a:srgbClr val="52575F"/>
                </a:solidFill>
                <a:latin typeface="Microsoft Sans Serif"/>
                <a:cs typeface="Microsoft Sans Serif"/>
              </a:rPr>
              <a:t>20,0%</a:t>
            </a:r>
            <a:endParaRPr sz="600">
              <a:latin typeface="Microsoft Sans Serif"/>
              <a:cs typeface="Microsoft Sans Serif"/>
            </a:endParaRPr>
          </a:p>
          <a:p>
            <a:pPr marL="30480">
              <a:lnSpc>
                <a:spcPts val="705"/>
              </a:lnSpc>
            </a:pPr>
            <a:r>
              <a:rPr sz="600" spc="-55" dirty="0">
                <a:solidFill>
                  <a:srgbClr val="E11F35"/>
                </a:solidFill>
                <a:latin typeface="Microsoft Sans Serif"/>
                <a:cs typeface="Microsoft Sans Serif"/>
              </a:rPr>
              <a:t>16,7%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220336" y="3509213"/>
            <a:ext cx="231140" cy="202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95"/>
              </a:lnSpc>
              <a:spcBef>
                <a:spcPts val="100"/>
              </a:spcBef>
            </a:pPr>
            <a:r>
              <a:rPr sz="600" dirty="0">
                <a:solidFill>
                  <a:srgbClr val="52575F"/>
                </a:solidFill>
                <a:latin typeface="Microsoft Sans Serif"/>
                <a:cs typeface="Microsoft Sans Serif"/>
              </a:rPr>
              <a:t>22</a:t>
            </a:r>
            <a:r>
              <a:rPr sz="600" spc="-75" dirty="0">
                <a:solidFill>
                  <a:srgbClr val="52575F"/>
                </a:solidFill>
                <a:latin typeface="Microsoft Sans Serif"/>
                <a:cs typeface="Microsoft Sans Serif"/>
              </a:rPr>
              <a:t>,</a:t>
            </a:r>
            <a:r>
              <a:rPr sz="600" spc="45" dirty="0">
                <a:solidFill>
                  <a:srgbClr val="52575F"/>
                </a:solidFill>
                <a:latin typeface="Microsoft Sans Serif"/>
                <a:cs typeface="Microsoft Sans Serif"/>
              </a:rPr>
              <a:t>6</a:t>
            </a:r>
            <a:r>
              <a:rPr sz="600" spc="-70" dirty="0">
                <a:solidFill>
                  <a:srgbClr val="52575F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  <a:p>
            <a:pPr marL="21590">
              <a:lnSpc>
                <a:spcPts val="695"/>
              </a:lnSpc>
            </a:pPr>
            <a:r>
              <a:rPr sz="600" spc="-45" dirty="0">
                <a:solidFill>
                  <a:srgbClr val="E11F35"/>
                </a:solidFill>
                <a:latin typeface="Microsoft Sans Serif"/>
                <a:cs typeface="Microsoft Sans Serif"/>
              </a:rPr>
              <a:t>19,4%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739766" y="3525139"/>
            <a:ext cx="2349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E11F35"/>
                </a:solidFill>
                <a:latin typeface="Microsoft Sans Serif"/>
                <a:cs typeface="Microsoft Sans Serif"/>
              </a:rPr>
              <a:t>22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256403" y="3565016"/>
            <a:ext cx="23685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</a:t>
            </a:r>
            <a:r>
              <a:rPr sz="600" spc="70" dirty="0">
                <a:solidFill>
                  <a:srgbClr val="E11F35"/>
                </a:solidFill>
                <a:latin typeface="Microsoft Sans Serif"/>
                <a:cs typeface="Microsoft Sans Serif"/>
              </a:rPr>
              <a:t>0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5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773039" y="3577590"/>
            <a:ext cx="24320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20,0%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376161" y="3450716"/>
            <a:ext cx="2336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</a:t>
            </a:r>
            <a:r>
              <a:rPr sz="600" spc="45" dirty="0">
                <a:solidFill>
                  <a:srgbClr val="E11F35"/>
                </a:solidFill>
                <a:latin typeface="Microsoft Sans Serif"/>
                <a:cs typeface="Microsoft Sans Serif"/>
              </a:rPr>
              <a:t>6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4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860793" y="3805224"/>
            <a:ext cx="2032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E11F35"/>
                </a:solidFill>
                <a:latin typeface="Microsoft Sans Serif"/>
                <a:cs typeface="Microsoft Sans Serif"/>
              </a:rPr>
              <a:t>2</a:t>
            </a:r>
            <a:r>
              <a:rPr sz="600" spc="-145" dirty="0">
                <a:solidFill>
                  <a:srgbClr val="E11F35"/>
                </a:solidFill>
                <a:latin typeface="Microsoft Sans Serif"/>
                <a:cs typeface="Microsoft Sans Serif"/>
              </a:rPr>
              <a:t>1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-25" dirty="0">
                <a:solidFill>
                  <a:srgbClr val="E11F35"/>
                </a:solidFill>
                <a:latin typeface="Microsoft Sans Serif"/>
                <a:cs typeface="Microsoft Sans Serif"/>
              </a:rPr>
              <a:t>7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09357" y="3569970"/>
            <a:ext cx="45339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600" spc="-50" dirty="0">
                <a:solidFill>
                  <a:srgbClr val="52575F"/>
                </a:solidFill>
                <a:latin typeface="Microsoft Sans Serif"/>
                <a:cs typeface="Microsoft Sans Serif"/>
              </a:rPr>
              <a:t>20,3%</a:t>
            </a:r>
            <a:r>
              <a:rPr sz="900" spc="-75" baseline="-27777" dirty="0">
                <a:solidFill>
                  <a:srgbClr val="E11F35"/>
                </a:solidFill>
                <a:latin typeface="Microsoft Sans Serif"/>
                <a:cs typeface="Microsoft Sans Serif"/>
              </a:rPr>
              <a:t>29,7%</a:t>
            </a:r>
            <a:endParaRPr sz="900" baseline="-27777">
              <a:latin typeface="Microsoft Sans Serif"/>
              <a:cs typeface="Microsoft Sans Serif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006333" y="3898188"/>
            <a:ext cx="2063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45" dirty="0">
                <a:solidFill>
                  <a:srgbClr val="E11F35"/>
                </a:solidFill>
                <a:latin typeface="Microsoft Sans Serif"/>
                <a:cs typeface="Microsoft Sans Serif"/>
              </a:rPr>
              <a:t>1</a:t>
            </a:r>
            <a:r>
              <a:rPr sz="600" spc="-25" dirty="0">
                <a:solidFill>
                  <a:srgbClr val="E11F35"/>
                </a:solidFill>
                <a:latin typeface="Microsoft Sans Serif"/>
                <a:cs typeface="Microsoft Sans Serif"/>
              </a:rPr>
              <a:t>7</a:t>
            </a:r>
            <a:r>
              <a:rPr sz="600" spc="-75" dirty="0">
                <a:solidFill>
                  <a:srgbClr val="E11F35"/>
                </a:solidFill>
                <a:latin typeface="Microsoft Sans Serif"/>
                <a:cs typeface="Microsoft Sans Serif"/>
              </a:rPr>
              <a:t>,</a:t>
            </a:r>
            <a:r>
              <a:rPr sz="600" spc="20" dirty="0">
                <a:solidFill>
                  <a:srgbClr val="E11F35"/>
                </a:solidFill>
                <a:latin typeface="Microsoft Sans Serif"/>
                <a:cs typeface="Microsoft Sans Serif"/>
              </a:rPr>
              <a:t>4</a:t>
            </a:r>
            <a:r>
              <a:rPr sz="600" spc="-70" dirty="0">
                <a:solidFill>
                  <a:srgbClr val="E11F35"/>
                </a:solidFill>
                <a:latin typeface="Microsoft Sans Serif"/>
                <a:cs typeface="Microsoft Sans Serif"/>
              </a:rPr>
              <a:t>%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7535" y="4366971"/>
            <a:ext cx="19875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08300"/>
              </a:lnSpc>
              <a:spcBef>
                <a:spcPts val="100"/>
              </a:spcBef>
              <a:tabLst>
                <a:tab pos="494030" algn="l"/>
              </a:tabLst>
            </a:pPr>
            <a:r>
              <a:rPr sz="600" b="1" spc="-5" dirty="0">
                <a:solidFill>
                  <a:srgbClr val="41276D"/>
                </a:solidFill>
                <a:latin typeface="Arial"/>
                <a:cs typeface="Arial"/>
              </a:rPr>
              <a:t>Inicio	</a:t>
            </a:r>
            <a:r>
              <a:rPr sz="600" b="1" spc="50" dirty="0">
                <a:solidFill>
                  <a:srgbClr val="41276D"/>
                </a:solidFill>
                <a:latin typeface="Arial"/>
                <a:cs typeface="Arial"/>
              </a:rPr>
              <a:t>08/08/2022</a:t>
            </a:r>
            <a:r>
              <a:rPr sz="600" b="1" spc="14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50" dirty="0">
                <a:solidFill>
                  <a:srgbClr val="41276D"/>
                </a:solidFill>
                <a:latin typeface="Arial"/>
                <a:cs typeface="Arial"/>
              </a:rPr>
              <a:t>09/08/2022</a:t>
            </a:r>
            <a:r>
              <a:rPr sz="600" b="1" spc="23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35" dirty="0">
                <a:solidFill>
                  <a:srgbClr val="41276D"/>
                </a:solidFill>
                <a:latin typeface="Arial"/>
                <a:cs typeface="Arial"/>
              </a:rPr>
              <a:t>10/08/2022 </a:t>
            </a:r>
            <a:r>
              <a:rPr sz="600" b="1" spc="-15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5" dirty="0">
                <a:solidFill>
                  <a:srgbClr val="41276D"/>
                </a:solidFill>
                <a:latin typeface="Arial"/>
                <a:cs typeface="Arial"/>
              </a:rPr>
              <a:t>Medición</a:t>
            </a:r>
            <a:endParaRPr sz="6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63114" y="4374591"/>
            <a:ext cx="56451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15" dirty="0">
                <a:solidFill>
                  <a:srgbClr val="41276D"/>
                </a:solidFill>
                <a:latin typeface="Arial"/>
                <a:cs typeface="Arial"/>
              </a:rPr>
              <a:t>11/08/2022   </a:t>
            </a:r>
            <a:r>
              <a:rPr sz="600" b="1" spc="140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41276D"/>
                </a:solidFill>
                <a:latin typeface="Arial"/>
                <a:cs typeface="Arial"/>
              </a:rPr>
              <a:t>12/08/2022   </a:t>
            </a:r>
            <a:r>
              <a:rPr sz="600" b="1" spc="5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30" dirty="0">
                <a:solidFill>
                  <a:srgbClr val="41276D"/>
                </a:solidFill>
                <a:latin typeface="Arial"/>
                <a:cs typeface="Arial"/>
              </a:rPr>
              <a:t>16/08/2022   </a:t>
            </a:r>
            <a:r>
              <a:rPr sz="600" b="1" spc="3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41276D"/>
                </a:solidFill>
                <a:latin typeface="Arial"/>
                <a:cs typeface="Arial"/>
              </a:rPr>
              <a:t>17/08/2022   </a:t>
            </a:r>
            <a:r>
              <a:rPr sz="600" b="1" spc="50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30" dirty="0">
                <a:solidFill>
                  <a:srgbClr val="41276D"/>
                </a:solidFill>
                <a:latin typeface="Arial"/>
                <a:cs typeface="Arial"/>
              </a:rPr>
              <a:t>18/08/2022  </a:t>
            </a:r>
            <a:r>
              <a:rPr sz="600" b="1" spc="22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30" dirty="0">
                <a:solidFill>
                  <a:srgbClr val="41276D"/>
                </a:solidFill>
                <a:latin typeface="Arial"/>
                <a:cs typeface="Arial"/>
              </a:rPr>
              <a:t>19/08/2022  </a:t>
            </a:r>
            <a:r>
              <a:rPr sz="600" b="1" spc="204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41276D"/>
                </a:solidFill>
                <a:latin typeface="Arial"/>
                <a:cs typeface="Arial"/>
              </a:rPr>
              <a:t>21/08/2022  </a:t>
            </a:r>
            <a:r>
              <a:rPr sz="600" b="1" spc="165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40" dirty="0">
                <a:solidFill>
                  <a:srgbClr val="41276D"/>
                </a:solidFill>
                <a:latin typeface="Arial"/>
                <a:cs typeface="Arial"/>
              </a:rPr>
              <a:t>22/08/2022  </a:t>
            </a:r>
            <a:r>
              <a:rPr sz="600" b="1" spc="70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40" dirty="0">
                <a:solidFill>
                  <a:srgbClr val="41276D"/>
                </a:solidFill>
                <a:latin typeface="Arial"/>
                <a:cs typeface="Arial"/>
              </a:rPr>
              <a:t>23/08/2022   </a:t>
            </a:r>
            <a:r>
              <a:rPr sz="600" b="1" spc="45" dirty="0">
                <a:solidFill>
                  <a:srgbClr val="41276D"/>
                </a:solidFill>
                <a:latin typeface="Arial"/>
                <a:cs typeface="Arial"/>
              </a:rPr>
              <a:t>24/08/2022 </a:t>
            </a:r>
            <a:r>
              <a:rPr sz="600" b="1" spc="240" dirty="0">
                <a:solidFill>
                  <a:srgbClr val="41276D"/>
                </a:solidFill>
                <a:latin typeface="Arial"/>
                <a:cs typeface="Arial"/>
              </a:rPr>
              <a:t> </a:t>
            </a:r>
            <a:r>
              <a:rPr sz="600" b="1" spc="45" dirty="0">
                <a:solidFill>
                  <a:srgbClr val="41276D"/>
                </a:solidFill>
                <a:latin typeface="Arial"/>
                <a:cs typeface="Arial"/>
              </a:rPr>
              <a:t>25/08/2022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9214" y="4645253"/>
            <a:ext cx="46139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25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8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800" b="1" spc="-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5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8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25" dirty="0">
                <a:solidFill>
                  <a:srgbClr val="4BB691"/>
                </a:solidFill>
                <a:latin typeface="Arial"/>
                <a:cs typeface="Arial"/>
              </a:rPr>
              <a:t>me</a:t>
            </a:r>
            <a:r>
              <a:rPr sz="800" b="1" spc="-2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800" b="1" spc="-1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motivado</a:t>
            </a:r>
            <a:r>
              <a:rPr sz="800" b="1" spc="-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4BB691"/>
                </a:solidFill>
                <a:latin typeface="Arial"/>
                <a:cs typeface="Arial"/>
              </a:rPr>
              <a:t>ir</a:t>
            </a:r>
            <a:r>
              <a:rPr sz="8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8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votar</a:t>
            </a:r>
            <a:r>
              <a:rPr sz="800" b="1" spc="-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en</a:t>
            </a:r>
            <a:r>
              <a:rPr sz="8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5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800" b="1" spc="1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0" dirty="0">
                <a:solidFill>
                  <a:srgbClr val="4BB691"/>
                </a:solidFill>
                <a:latin typeface="Arial"/>
                <a:cs typeface="Arial"/>
              </a:rPr>
              <a:t>plebiscito</a:t>
            </a:r>
            <a:r>
              <a:rPr sz="8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15" dirty="0">
                <a:solidFill>
                  <a:srgbClr val="4BB691"/>
                </a:solidFill>
                <a:latin typeface="Arial"/>
                <a:cs typeface="Arial"/>
              </a:rPr>
              <a:t>del</a:t>
            </a:r>
            <a:r>
              <a:rPr sz="800" b="1" spc="-2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80" dirty="0">
                <a:solidFill>
                  <a:srgbClr val="4BB691"/>
                </a:solidFill>
                <a:latin typeface="Arial"/>
                <a:cs typeface="Arial"/>
              </a:rPr>
              <a:t>04</a:t>
            </a:r>
            <a:r>
              <a:rPr sz="8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3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8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20" dirty="0">
                <a:solidFill>
                  <a:srgbClr val="4BB691"/>
                </a:solidFill>
                <a:latin typeface="Arial"/>
                <a:cs typeface="Arial"/>
              </a:rPr>
              <a:t>septiembre</a:t>
            </a:r>
            <a:r>
              <a:rPr sz="800" b="1" spc="1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8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4BB691"/>
                </a:solidFill>
                <a:latin typeface="Arial"/>
                <a:cs typeface="Arial"/>
              </a:rPr>
              <a:t>1250)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3355847" y="1895855"/>
            <a:ext cx="2792095" cy="2413635"/>
            <a:chOff x="3355847" y="1895855"/>
            <a:chExt cx="2792095" cy="2413635"/>
          </a:xfrm>
        </p:grpSpPr>
        <p:sp>
          <p:nvSpPr>
            <p:cNvPr id="89" name="object 89"/>
            <p:cNvSpPr/>
            <p:nvPr/>
          </p:nvSpPr>
          <p:spPr>
            <a:xfrm>
              <a:off x="3439668" y="2225039"/>
              <a:ext cx="2624455" cy="2084070"/>
            </a:xfrm>
            <a:custGeom>
              <a:avLst/>
              <a:gdLst/>
              <a:ahLst/>
              <a:cxnLst/>
              <a:rect l="l" t="t" r="r" b="b"/>
              <a:pathLst>
                <a:path w="2624454" h="2084070">
                  <a:moveTo>
                    <a:pt x="50800" y="2007781"/>
                  </a:moveTo>
                  <a:lnTo>
                    <a:pt x="25400" y="2007781"/>
                  </a:lnTo>
                  <a:lnTo>
                    <a:pt x="25400" y="2083981"/>
                  </a:lnTo>
                  <a:lnTo>
                    <a:pt x="50800" y="2083981"/>
                  </a:lnTo>
                  <a:lnTo>
                    <a:pt x="50800" y="2007781"/>
                  </a:lnTo>
                  <a:close/>
                </a:path>
                <a:path w="2624454" h="2084070">
                  <a:moveTo>
                    <a:pt x="50800" y="1906181"/>
                  </a:moveTo>
                  <a:lnTo>
                    <a:pt x="25400" y="1906181"/>
                  </a:lnTo>
                  <a:lnTo>
                    <a:pt x="25400" y="1982381"/>
                  </a:lnTo>
                  <a:lnTo>
                    <a:pt x="50800" y="1982381"/>
                  </a:lnTo>
                  <a:lnTo>
                    <a:pt x="50800" y="1906181"/>
                  </a:lnTo>
                  <a:close/>
                </a:path>
                <a:path w="2624454" h="2084070">
                  <a:moveTo>
                    <a:pt x="50800" y="1804581"/>
                  </a:moveTo>
                  <a:lnTo>
                    <a:pt x="25400" y="1804581"/>
                  </a:lnTo>
                  <a:lnTo>
                    <a:pt x="25400" y="1880781"/>
                  </a:lnTo>
                  <a:lnTo>
                    <a:pt x="50800" y="1880781"/>
                  </a:lnTo>
                  <a:lnTo>
                    <a:pt x="50800" y="1804581"/>
                  </a:lnTo>
                  <a:close/>
                </a:path>
                <a:path w="2624454" h="2084070">
                  <a:moveTo>
                    <a:pt x="50800" y="1702981"/>
                  </a:moveTo>
                  <a:lnTo>
                    <a:pt x="25400" y="1702981"/>
                  </a:lnTo>
                  <a:lnTo>
                    <a:pt x="25400" y="1779181"/>
                  </a:lnTo>
                  <a:lnTo>
                    <a:pt x="50800" y="1779181"/>
                  </a:lnTo>
                  <a:lnTo>
                    <a:pt x="50800" y="1702981"/>
                  </a:lnTo>
                  <a:close/>
                </a:path>
                <a:path w="2624454" h="2084070">
                  <a:moveTo>
                    <a:pt x="50800" y="1601343"/>
                  </a:moveTo>
                  <a:lnTo>
                    <a:pt x="25400" y="1601343"/>
                  </a:lnTo>
                  <a:lnTo>
                    <a:pt x="25400" y="1677581"/>
                  </a:lnTo>
                  <a:lnTo>
                    <a:pt x="50800" y="1677581"/>
                  </a:lnTo>
                  <a:lnTo>
                    <a:pt x="50800" y="1601343"/>
                  </a:lnTo>
                  <a:close/>
                </a:path>
                <a:path w="2624454" h="2084070">
                  <a:moveTo>
                    <a:pt x="50800" y="1499743"/>
                  </a:moveTo>
                  <a:lnTo>
                    <a:pt x="25400" y="1499743"/>
                  </a:lnTo>
                  <a:lnTo>
                    <a:pt x="25400" y="1575943"/>
                  </a:lnTo>
                  <a:lnTo>
                    <a:pt x="50800" y="1575943"/>
                  </a:lnTo>
                  <a:lnTo>
                    <a:pt x="50800" y="1499743"/>
                  </a:lnTo>
                  <a:close/>
                </a:path>
                <a:path w="2624454" h="2084070">
                  <a:moveTo>
                    <a:pt x="50800" y="1398143"/>
                  </a:moveTo>
                  <a:lnTo>
                    <a:pt x="25400" y="1398143"/>
                  </a:lnTo>
                  <a:lnTo>
                    <a:pt x="25400" y="1474343"/>
                  </a:lnTo>
                  <a:lnTo>
                    <a:pt x="50800" y="1474343"/>
                  </a:lnTo>
                  <a:lnTo>
                    <a:pt x="50800" y="1398143"/>
                  </a:lnTo>
                  <a:close/>
                </a:path>
                <a:path w="2624454" h="2084070">
                  <a:moveTo>
                    <a:pt x="50800" y="1296543"/>
                  </a:moveTo>
                  <a:lnTo>
                    <a:pt x="25400" y="1296543"/>
                  </a:lnTo>
                  <a:lnTo>
                    <a:pt x="25400" y="1372743"/>
                  </a:lnTo>
                  <a:lnTo>
                    <a:pt x="50800" y="1372743"/>
                  </a:lnTo>
                  <a:lnTo>
                    <a:pt x="50800" y="1296543"/>
                  </a:lnTo>
                  <a:close/>
                </a:path>
                <a:path w="2624454" h="2084070">
                  <a:moveTo>
                    <a:pt x="50800" y="1194943"/>
                  </a:moveTo>
                  <a:lnTo>
                    <a:pt x="25400" y="1194943"/>
                  </a:lnTo>
                  <a:lnTo>
                    <a:pt x="25400" y="1271143"/>
                  </a:lnTo>
                  <a:lnTo>
                    <a:pt x="50800" y="1271143"/>
                  </a:lnTo>
                  <a:lnTo>
                    <a:pt x="50800" y="1194943"/>
                  </a:lnTo>
                  <a:close/>
                </a:path>
                <a:path w="2624454" h="2084070">
                  <a:moveTo>
                    <a:pt x="50800" y="1093343"/>
                  </a:moveTo>
                  <a:lnTo>
                    <a:pt x="25400" y="1093343"/>
                  </a:lnTo>
                  <a:lnTo>
                    <a:pt x="25400" y="1169543"/>
                  </a:lnTo>
                  <a:lnTo>
                    <a:pt x="50800" y="1169543"/>
                  </a:lnTo>
                  <a:lnTo>
                    <a:pt x="50800" y="1093343"/>
                  </a:lnTo>
                  <a:close/>
                </a:path>
                <a:path w="2624454" h="2084070">
                  <a:moveTo>
                    <a:pt x="50800" y="991743"/>
                  </a:moveTo>
                  <a:lnTo>
                    <a:pt x="25400" y="991743"/>
                  </a:lnTo>
                  <a:lnTo>
                    <a:pt x="25400" y="1067943"/>
                  </a:lnTo>
                  <a:lnTo>
                    <a:pt x="50800" y="1067943"/>
                  </a:lnTo>
                  <a:lnTo>
                    <a:pt x="50800" y="991743"/>
                  </a:lnTo>
                  <a:close/>
                </a:path>
                <a:path w="2624454" h="2084070">
                  <a:moveTo>
                    <a:pt x="50800" y="890143"/>
                  </a:moveTo>
                  <a:lnTo>
                    <a:pt x="25400" y="890143"/>
                  </a:lnTo>
                  <a:lnTo>
                    <a:pt x="25400" y="966343"/>
                  </a:lnTo>
                  <a:lnTo>
                    <a:pt x="50800" y="966343"/>
                  </a:lnTo>
                  <a:lnTo>
                    <a:pt x="50800" y="890143"/>
                  </a:lnTo>
                  <a:close/>
                </a:path>
                <a:path w="2624454" h="2084070">
                  <a:moveTo>
                    <a:pt x="50800" y="788543"/>
                  </a:moveTo>
                  <a:lnTo>
                    <a:pt x="25400" y="788543"/>
                  </a:lnTo>
                  <a:lnTo>
                    <a:pt x="25400" y="864743"/>
                  </a:lnTo>
                  <a:lnTo>
                    <a:pt x="50800" y="864743"/>
                  </a:lnTo>
                  <a:lnTo>
                    <a:pt x="50800" y="788543"/>
                  </a:lnTo>
                  <a:close/>
                </a:path>
                <a:path w="2624454" h="2084070">
                  <a:moveTo>
                    <a:pt x="50800" y="686943"/>
                  </a:moveTo>
                  <a:lnTo>
                    <a:pt x="25400" y="686943"/>
                  </a:lnTo>
                  <a:lnTo>
                    <a:pt x="25400" y="763143"/>
                  </a:lnTo>
                  <a:lnTo>
                    <a:pt x="50800" y="763143"/>
                  </a:lnTo>
                  <a:lnTo>
                    <a:pt x="50800" y="686943"/>
                  </a:lnTo>
                  <a:close/>
                </a:path>
                <a:path w="2624454" h="2084070">
                  <a:moveTo>
                    <a:pt x="50800" y="585343"/>
                  </a:moveTo>
                  <a:lnTo>
                    <a:pt x="25400" y="585343"/>
                  </a:lnTo>
                  <a:lnTo>
                    <a:pt x="25400" y="661543"/>
                  </a:lnTo>
                  <a:lnTo>
                    <a:pt x="50800" y="661543"/>
                  </a:lnTo>
                  <a:lnTo>
                    <a:pt x="50800" y="585343"/>
                  </a:lnTo>
                  <a:close/>
                </a:path>
                <a:path w="2624454" h="2084070">
                  <a:moveTo>
                    <a:pt x="50800" y="483743"/>
                  </a:moveTo>
                  <a:lnTo>
                    <a:pt x="25400" y="483743"/>
                  </a:lnTo>
                  <a:lnTo>
                    <a:pt x="25400" y="559943"/>
                  </a:lnTo>
                  <a:lnTo>
                    <a:pt x="50800" y="559943"/>
                  </a:lnTo>
                  <a:lnTo>
                    <a:pt x="50800" y="483743"/>
                  </a:lnTo>
                  <a:close/>
                </a:path>
                <a:path w="2624454" h="2084070">
                  <a:moveTo>
                    <a:pt x="50800" y="382143"/>
                  </a:moveTo>
                  <a:lnTo>
                    <a:pt x="25400" y="382143"/>
                  </a:lnTo>
                  <a:lnTo>
                    <a:pt x="25400" y="458343"/>
                  </a:lnTo>
                  <a:lnTo>
                    <a:pt x="50800" y="458343"/>
                  </a:lnTo>
                  <a:lnTo>
                    <a:pt x="50800" y="382143"/>
                  </a:lnTo>
                  <a:close/>
                </a:path>
                <a:path w="2624454" h="2084070">
                  <a:moveTo>
                    <a:pt x="50800" y="280543"/>
                  </a:moveTo>
                  <a:lnTo>
                    <a:pt x="25400" y="280543"/>
                  </a:lnTo>
                  <a:lnTo>
                    <a:pt x="25400" y="356743"/>
                  </a:lnTo>
                  <a:lnTo>
                    <a:pt x="50800" y="356743"/>
                  </a:lnTo>
                  <a:lnTo>
                    <a:pt x="50800" y="280543"/>
                  </a:lnTo>
                  <a:close/>
                </a:path>
                <a:path w="2624454" h="2084070">
                  <a:moveTo>
                    <a:pt x="50800" y="178943"/>
                  </a:moveTo>
                  <a:lnTo>
                    <a:pt x="25400" y="178943"/>
                  </a:lnTo>
                  <a:lnTo>
                    <a:pt x="25400" y="255143"/>
                  </a:lnTo>
                  <a:lnTo>
                    <a:pt x="50800" y="255143"/>
                  </a:lnTo>
                  <a:lnTo>
                    <a:pt x="50800" y="178943"/>
                  </a:lnTo>
                  <a:close/>
                </a:path>
                <a:path w="2624454" h="2084070">
                  <a:moveTo>
                    <a:pt x="50800" y="77343"/>
                  </a:moveTo>
                  <a:lnTo>
                    <a:pt x="25400" y="77343"/>
                  </a:lnTo>
                  <a:lnTo>
                    <a:pt x="25400" y="153543"/>
                  </a:lnTo>
                  <a:lnTo>
                    <a:pt x="50800" y="153543"/>
                  </a:lnTo>
                  <a:lnTo>
                    <a:pt x="50800" y="77343"/>
                  </a:lnTo>
                  <a:close/>
                </a:path>
                <a:path w="2624454" h="2084070">
                  <a:moveTo>
                    <a:pt x="76200" y="76200"/>
                  </a:moveTo>
                  <a:lnTo>
                    <a:pt x="38100" y="0"/>
                  </a:lnTo>
                  <a:lnTo>
                    <a:pt x="0" y="76200"/>
                  </a:lnTo>
                  <a:lnTo>
                    <a:pt x="76200" y="76200"/>
                  </a:lnTo>
                  <a:close/>
                </a:path>
                <a:path w="2624454" h="2084070">
                  <a:moveTo>
                    <a:pt x="2598928" y="2006879"/>
                  </a:moveTo>
                  <a:lnTo>
                    <a:pt x="2573528" y="2006879"/>
                  </a:lnTo>
                  <a:lnTo>
                    <a:pt x="2573528" y="2083079"/>
                  </a:lnTo>
                  <a:lnTo>
                    <a:pt x="2598928" y="2083079"/>
                  </a:lnTo>
                  <a:lnTo>
                    <a:pt x="2598928" y="2006879"/>
                  </a:lnTo>
                  <a:close/>
                </a:path>
                <a:path w="2624454" h="2084070">
                  <a:moveTo>
                    <a:pt x="2598928" y="1905279"/>
                  </a:moveTo>
                  <a:lnTo>
                    <a:pt x="2573528" y="1905279"/>
                  </a:lnTo>
                  <a:lnTo>
                    <a:pt x="2573528" y="1981479"/>
                  </a:lnTo>
                  <a:lnTo>
                    <a:pt x="2598928" y="1981479"/>
                  </a:lnTo>
                  <a:lnTo>
                    <a:pt x="2598928" y="1905279"/>
                  </a:lnTo>
                  <a:close/>
                </a:path>
                <a:path w="2624454" h="2084070">
                  <a:moveTo>
                    <a:pt x="2598928" y="1803679"/>
                  </a:moveTo>
                  <a:lnTo>
                    <a:pt x="2573528" y="1803679"/>
                  </a:lnTo>
                  <a:lnTo>
                    <a:pt x="2573528" y="1879879"/>
                  </a:lnTo>
                  <a:lnTo>
                    <a:pt x="2598928" y="1879879"/>
                  </a:lnTo>
                  <a:lnTo>
                    <a:pt x="2598928" y="1803679"/>
                  </a:lnTo>
                  <a:close/>
                </a:path>
                <a:path w="2624454" h="2084070">
                  <a:moveTo>
                    <a:pt x="2598928" y="1702079"/>
                  </a:moveTo>
                  <a:lnTo>
                    <a:pt x="2573528" y="1702079"/>
                  </a:lnTo>
                  <a:lnTo>
                    <a:pt x="2573528" y="1778279"/>
                  </a:lnTo>
                  <a:lnTo>
                    <a:pt x="2598928" y="1778279"/>
                  </a:lnTo>
                  <a:lnTo>
                    <a:pt x="2598928" y="1702079"/>
                  </a:lnTo>
                  <a:close/>
                </a:path>
                <a:path w="2624454" h="2084070">
                  <a:moveTo>
                    <a:pt x="2598928" y="1600454"/>
                  </a:moveTo>
                  <a:lnTo>
                    <a:pt x="2573528" y="1600454"/>
                  </a:lnTo>
                  <a:lnTo>
                    <a:pt x="2573528" y="1676679"/>
                  </a:lnTo>
                  <a:lnTo>
                    <a:pt x="2598928" y="1676679"/>
                  </a:lnTo>
                  <a:lnTo>
                    <a:pt x="2598928" y="1600454"/>
                  </a:lnTo>
                  <a:close/>
                </a:path>
                <a:path w="2624454" h="2084070">
                  <a:moveTo>
                    <a:pt x="2598928" y="1498854"/>
                  </a:moveTo>
                  <a:lnTo>
                    <a:pt x="2573528" y="1498854"/>
                  </a:lnTo>
                  <a:lnTo>
                    <a:pt x="2573528" y="1575054"/>
                  </a:lnTo>
                  <a:lnTo>
                    <a:pt x="2598928" y="1575054"/>
                  </a:lnTo>
                  <a:lnTo>
                    <a:pt x="2598928" y="1498854"/>
                  </a:lnTo>
                  <a:close/>
                </a:path>
                <a:path w="2624454" h="2084070">
                  <a:moveTo>
                    <a:pt x="2598928" y="1397254"/>
                  </a:moveTo>
                  <a:lnTo>
                    <a:pt x="2573528" y="1397254"/>
                  </a:lnTo>
                  <a:lnTo>
                    <a:pt x="2573528" y="1473454"/>
                  </a:lnTo>
                  <a:lnTo>
                    <a:pt x="2598928" y="1473454"/>
                  </a:lnTo>
                  <a:lnTo>
                    <a:pt x="2598928" y="1397254"/>
                  </a:lnTo>
                  <a:close/>
                </a:path>
                <a:path w="2624454" h="2084070">
                  <a:moveTo>
                    <a:pt x="2598928" y="1295654"/>
                  </a:moveTo>
                  <a:lnTo>
                    <a:pt x="2573528" y="1295654"/>
                  </a:lnTo>
                  <a:lnTo>
                    <a:pt x="2573528" y="1371854"/>
                  </a:lnTo>
                  <a:lnTo>
                    <a:pt x="2598928" y="1371854"/>
                  </a:lnTo>
                  <a:lnTo>
                    <a:pt x="2598928" y="1295654"/>
                  </a:lnTo>
                  <a:close/>
                </a:path>
                <a:path w="2624454" h="2084070">
                  <a:moveTo>
                    <a:pt x="2598928" y="1194054"/>
                  </a:moveTo>
                  <a:lnTo>
                    <a:pt x="2573528" y="1194054"/>
                  </a:lnTo>
                  <a:lnTo>
                    <a:pt x="2573528" y="1270254"/>
                  </a:lnTo>
                  <a:lnTo>
                    <a:pt x="2598928" y="1270254"/>
                  </a:lnTo>
                  <a:lnTo>
                    <a:pt x="2598928" y="1194054"/>
                  </a:lnTo>
                  <a:close/>
                </a:path>
                <a:path w="2624454" h="2084070">
                  <a:moveTo>
                    <a:pt x="2598928" y="1092454"/>
                  </a:moveTo>
                  <a:lnTo>
                    <a:pt x="2573528" y="1092454"/>
                  </a:lnTo>
                  <a:lnTo>
                    <a:pt x="2573528" y="1168654"/>
                  </a:lnTo>
                  <a:lnTo>
                    <a:pt x="2598928" y="1168654"/>
                  </a:lnTo>
                  <a:lnTo>
                    <a:pt x="2598928" y="1092454"/>
                  </a:lnTo>
                  <a:close/>
                </a:path>
                <a:path w="2624454" h="2084070">
                  <a:moveTo>
                    <a:pt x="2598928" y="990854"/>
                  </a:moveTo>
                  <a:lnTo>
                    <a:pt x="2573528" y="990854"/>
                  </a:lnTo>
                  <a:lnTo>
                    <a:pt x="2573528" y="1067054"/>
                  </a:lnTo>
                  <a:lnTo>
                    <a:pt x="2598928" y="1067054"/>
                  </a:lnTo>
                  <a:lnTo>
                    <a:pt x="2598928" y="990854"/>
                  </a:lnTo>
                  <a:close/>
                </a:path>
                <a:path w="2624454" h="2084070">
                  <a:moveTo>
                    <a:pt x="2598928" y="889254"/>
                  </a:moveTo>
                  <a:lnTo>
                    <a:pt x="2573528" y="889254"/>
                  </a:lnTo>
                  <a:lnTo>
                    <a:pt x="2573528" y="965454"/>
                  </a:lnTo>
                  <a:lnTo>
                    <a:pt x="2598928" y="965454"/>
                  </a:lnTo>
                  <a:lnTo>
                    <a:pt x="2598928" y="889254"/>
                  </a:lnTo>
                  <a:close/>
                </a:path>
                <a:path w="2624454" h="2084070">
                  <a:moveTo>
                    <a:pt x="2598928" y="787654"/>
                  </a:moveTo>
                  <a:lnTo>
                    <a:pt x="2573528" y="787654"/>
                  </a:lnTo>
                  <a:lnTo>
                    <a:pt x="2573528" y="863854"/>
                  </a:lnTo>
                  <a:lnTo>
                    <a:pt x="2598928" y="863854"/>
                  </a:lnTo>
                  <a:lnTo>
                    <a:pt x="2598928" y="787654"/>
                  </a:lnTo>
                  <a:close/>
                </a:path>
                <a:path w="2624454" h="2084070">
                  <a:moveTo>
                    <a:pt x="2598928" y="686054"/>
                  </a:moveTo>
                  <a:lnTo>
                    <a:pt x="2573528" y="686054"/>
                  </a:lnTo>
                  <a:lnTo>
                    <a:pt x="2573528" y="762254"/>
                  </a:lnTo>
                  <a:lnTo>
                    <a:pt x="2598928" y="762254"/>
                  </a:lnTo>
                  <a:lnTo>
                    <a:pt x="2598928" y="686054"/>
                  </a:lnTo>
                  <a:close/>
                </a:path>
                <a:path w="2624454" h="2084070">
                  <a:moveTo>
                    <a:pt x="2598928" y="584454"/>
                  </a:moveTo>
                  <a:lnTo>
                    <a:pt x="2573528" y="584454"/>
                  </a:lnTo>
                  <a:lnTo>
                    <a:pt x="2573528" y="660654"/>
                  </a:lnTo>
                  <a:lnTo>
                    <a:pt x="2598928" y="660654"/>
                  </a:lnTo>
                  <a:lnTo>
                    <a:pt x="2598928" y="584454"/>
                  </a:lnTo>
                  <a:close/>
                </a:path>
                <a:path w="2624454" h="2084070">
                  <a:moveTo>
                    <a:pt x="2598928" y="482854"/>
                  </a:moveTo>
                  <a:lnTo>
                    <a:pt x="2573528" y="482854"/>
                  </a:lnTo>
                  <a:lnTo>
                    <a:pt x="2573528" y="559054"/>
                  </a:lnTo>
                  <a:lnTo>
                    <a:pt x="2598928" y="559054"/>
                  </a:lnTo>
                  <a:lnTo>
                    <a:pt x="2598928" y="482854"/>
                  </a:lnTo>
                  <a:close/>
                </a:path>
                <a:path w="2624454" h="2084070">
                  <a:moveTo>
                    <a:pt x="2598928" y="381254"/>
                  </a:moveTo>
                  <a:lnTo>
                    <a:pt x="2573528" y="381254"/>
                  </a:lnTo>
                  <a:lnTo>
                    <a:pt x="2573528" y="457454"/>
                  </a:lnTo>
                  <a:lnTo>
                    <a:pt x="2598928" y="457454"/>
                  </a:lnTo>
                  <a:lnTo>
                    <a:pt x="2598928" y="381254"/>
                  </a:lnTo>
                  <a:close/>
                </a:path>
                <a:path w="2624454" h="2084070">
                  <a:moveTo>
                    <a:pt x="2598928" y="279654"/>
                  </a:moveTo>
                  <a:lnTo>
                    <a:pt x="2573528" y="279654"/>
                  </a:lnTo>
                  <a:lnTo>
                    <a:pt x="2573528" y="355854"/>
                  </a:lnTo>
                  <a:lnTo>
                    <a:pt x="2598928" y="355854"/>
                  </a:lnTo>
                  <a:lnTo>
                    <a:pt x="2598928" y="279654"/>
                  </a:lnTo>
                  <a:close/>
                </a:path>
                <a:path w="2624454" h="2084070">
                  <a:moveTo>
                    <a:pt x="2598928" y="178054"/>
                  </a:moveTo>
                  <a:lnTo>
                    <a:pt x="2573528" y="178054"/>
                  </a:lnTo>
                  <a:lnTo>
                    <a:pt x="2573528" y="254254"/>
                  </a:lnTo>
                  <a:lnTo>
                    <a:pt x="2598928" y="254254"/>
                  </a:lnTo>
                  <a:lnTo>
                    <a:pt x="2598928" y="178054"/>
                  </a:lnTo>
                  <a:close/>
                </a:path>
                <a:path w="2624454" h="2084070">
                  <a:moveTo>
                    <a:pt x="2624328" y="88392"/>
                  </a:moveTo>
                  <a:lnTo>
                    <a:pt x="2618359" y="76454"/>
                  </a:lnTo>
                  <a:lnTo>
                    <a:pt x="2586228" y="12192"/>
                  </a:lnTo>
                  <a:lnTo>
                    <a:pt x="2548128" y="88392"/>
                  </a:lnTo>
                  <a:lnTo>
                    <a:pt x="2573528" y="88392"/>
                  </a:lnTo>
                  <a:lnTo>
                    <a:pt x="2573528" y="152654"/>
                  </a:lnTo>
                  <a:lnTo>
                    <a:pt x="2598928" y="152654"/>
                  </a:lnTo>
                  <a:lnTo>
                    <a:pt x="2598928" y="88392"/>
                  </a:lnTo>
                  <a:lnTo>
                    <a:pt x="2624328" y="88392"/>
                  </a:lnTo>
                  <a:close/>
                </a:path>
              </a:pathLst>
            </a:custGeom>
            <a:solidFill>
              <a:srgbClr val="FDA8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355848" y="1895855"/>
              <a:ext cx="2792095" cy="262255"/>
            </a:xfrm>
            <a:custGeom>
              <a:avLst/>
              <a:gdLst/>
              <a:ahLst/>
              <a:cxnLst/>
              <a:rect l="l" t="t" r="r" b="b"/>
              <a:pathLst>
                <a:path w="2792095" h="262255">
                  <a:moveTo>
                    <a:pt x="243840" y="161290"/>
                  </a:moveTo>
                  <a:lnTo>
                    <a:pt x="198755" y="127127"/>
                  </a:lnTo>
                  <a:lnTo>
                    <a:pt x="238125" y="98806"/>
                  </a:lnTo>
                  <a:lnTo>
                    <a:pt x="188595" y="88773"/>
                  </a:lnTo>
                  <a:lnTo>
                    <a:pt x="207518" y="54102"/>
                  </a:lnTo>
                  <a:lnTo>
                    <a:pt x="159766" y="64643"/>
                  </a:lnTo>
                  <a:lnTo>
                    <a:pt x="163957" y="0"/>
                  </a:lnTo>
                  <a:lnTo>
                    <a:pt x="121920" y="70358"/>
                  </a:lnTo>
                  <a:lnTo>
                    <a:pt x="94234" y="27813"/>
                  </a:lnTo>
                  <a:lnTo>
                    <a:pt x="82550" y="76708"/>
                  </a:lnTo>
                  <a:lnTo>
                    <a:pt x="4191" y="27813"/>
                  </a:lnTo>
                  <a:lnTo>
                    <a:pt x="52197" y="92456"/>
                  </a:lnTo>
                  <a:lnTo>
                    <a:pt x="0" y="104521"/>
                  </a:lnTo>
                  <a:lnTo>
                    <a:pt x="42037" y="142875"/>
                  </a:lnTo>
                  <a:lnTo>
                    <a:pt x="1524" y="177038"/>
                  </a:lnTo>
                  <a:lnTo>
                    <a:pt x="64008" y="169164"/>
                  </a:lnTo>
                  <a:lnTo>
                    <a:pt x="53721" y="213741"/>
                  </a:lnTo>
                  <a:lnTo>
                    <a:pt x="87122" y="189611"/>
                  </a:lnTo>
                  <a:lnTo>
                    <a:pt x="95758" y="262128"/>
                  </a:lnTo>
                  <a:lnTo>
                    <a:pt x="118872" y="181229"/>
                  </a:lnTo>
                  <a:lnTo>
                    <a:pt x="149606" y="239522"/>
                  </a:lnTo>
                  <a:lnTo>
                    <a:pt x="158242" y="175387"/>
                  </a:lnTo>
                  <a:lnTo>
                    <a:pt x="204851" y="219583"/>
                  </a:lnTo>
                  <a:lnTo>
                    <a:pt x="190119" y="157099"/>
                  </a:lnTo>
                  <a:lnTo>
                    <a:pt x="243840" y="161290"/>
                  </a:lnTo>
                  <a:close/>
                </a:path>
                <a:path w="2792095" h="262255">
                  <a:moveTo>
                    <a:pt x="2791968" y="161290"/>
                  </a:moveTo>
                  <a:lnTo>
                    <a:pt x="2746883" y="127127"/>
                  </a:lnTo>
                  <a:lnTo>
                    <a:pt x="2786253" y="98806"/>
                  </a:lnTo>
                  <a:lnTo>
                    <a:pt x="2736723" y="88773"/>
                  </a:lnTo>
                  <a:lnTo>
                    <a:pt x="2755646" y="54102"/>
                  </a:lnTo>
                  <a:lnTo>
                    <a:pt x="2707894" y="64643"/>
                  </a:lnTo>
                  <a:lnTo>
                    <a:pt x="2712085" y="0"/>
                  </a:lnTo>
                  <a:lnTo>
                    <a:pt x="2670048" y="70358"/>
                  </a:lnTo>
                  <a:lnTo>
                    <a:pt x="2642362" y="27813"/>
                  </a:lnTo>
                  <a:lnTo>
                    <a:pt x="2630678" y="76708"/>
                  </a:lnTo>
                  <a:lnTo>
                    <a:pt x="2552319" y="27813"/>
                  </a:lnTo>
                  <a:lnTo>
                    <a:pt x="2600325" y="92456"/>
                  </a:lnTo>
                  <a:lnTo>
                    <a:pt x="2548128" y="104521"/>
                  </a:lnTo>
                  <a:lnTo>
                    <a:pt x="2590165" y="142875"/>
                  </a:lnTo>
                  <a:lnTo>
                    <a:pt x="2549652" y="177038"/>
                  </a:lnTo>
                  <a:lnTo>
                    <a:pt x="2612136" y="169164"/>
                  </a:lnTo>
                  <a:lnTo>
                    <a:pt x="2601849" y="213741"/>
                  </a:lnTo>
                  <a:lnTo>
                    <a:pt x="2635250" y="189611"/>
                  </a:lnTo>
                  <a:lnTo>
                    <a:pt x="2643886" y="262128"/>
                  </a:lnTo>
                  <a:lnTo>
                    <a:pt x="2667000" y="181229"/>
                  </a:lnTo>
                  <a:lnTo>
                    <a:pt x="2697734" y="239522"/>
                  </a:lnTo>
                  <a:lnTo>
                    <a:pt x="2706370" y="175387"/>
                  </a:lnTo>
                  <a:lnTo>
                    <a:pt x="2752979" y="219583"/>
                  </a:lnTo>
                  <a:lnTo>
                    <a:pt x="2738247" y="157099"/>
                  </a:lnTo>
                  <a:lnTo>
                    <a:pt x="2791968" y="16129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369214" y="467690"/>
            <a:ext cx="7853045" cy="1350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sz="2650" b="1" spc="-45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2650" b="1" spc="-1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2650" b="1" spc="5" dirty="0">
                <a:solidFill>
                  <a:srgbClr val="163878"/>
                </a:solidFill>
                <a:latin typeface="Arial"/>
                <a:cs typeface="Arial"/>
              </a:rPr>
              <a:t>Hitos</a:t>
            </a:r>
            <a:r>
              <a:rPr sz="2650" b="1" spc="-14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2650" b="1" spc="50" dirty="0">
                <a:solidFill>
                  <a:srgbClr val="163878"/>
                </a:solidFill>
                <a:latin typeface="Arial"/>
                <a:cs typeface="Arial"/>
              </a:rPr>
              <a:t>del</a:t>
            </a:r>
            <a:r>
              <a:rPr sz="2650" b="1" spc="-1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2650" b="1" spc="40" dirty="0">
                <a:solidFill>
                  <a:srgbClr val="163878"/>
                </a:solidFill>
                <a:latin typeface="Arial"/>
                <a:cs typeface="Arial"/>
              </a:rPr>
              <a:t>periodo</a:t>
            </a:r>
            <a:endParaRPr sz="26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255"/>
              </a:spcBef>
            </a:pPr>
            <a:r>
              <a:rPr sz="1000" spc="-50" dirty="0">
                <a:solidFill>
                  <a:srgbClr val="163878"/>
                </a:solidFill>
                <a:latin typeface="Microsoft Sans Serif"/>
                <a:cs typeface="Microsoft Sans Serif"/>
              </a:rPr>
              <a:t>El</a:t>
            </a:r>
            <a:r>
              <a:rPr sz="1000" spc="-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primero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refiere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a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llamado </a:t>
            </a:r>
            <a:r>
              <a:rPr sz="1000" i="1" spc="20" dirty="0">
                <a:solidFill>
                  <a:srgbClr val="163878"/>
                </a:solidFill>
                <a:latin typeface="Arial"/>
                <a:cs typeface="Arial"/>
              </a:rPr>
              <a:t>“</a:t>
            </a:r>
            <a:r>
              <a:rPr sz="1000" b="1" i="1" spc="20" dirty="0">
                <a:solidFill>
                  <a:srgbClr val="163878"/>
                </a:solidFill>
                <a:latin typeface="Arial"/>
                <a:cs typeface="Arial"/>
              </a:rPr>
              <a:t>Puente del </a:t>
            </a:r>
            <a:r>
              <a:rPr sz="1000" b="1" i="1" spc="10" dirty="0">
                <a:solidFill>
                  <a:srgbClr val="163878"/>
                </a:solidFill>
                <a:latin typeface="Arial"/>
                <a:cs typeface="Arial"/>
              </a:rPr>
              <a:t>rechazo” 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(12/08)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en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donde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amarillos </a:t>
            </a:r>
            <a:r>
              <a:rPr sz="10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Chile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hace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uso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referencias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propias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tradicional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NO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en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campaña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actual </a:t>
            </a:r>
            <a:r>
              <a:rPr sz="10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 rechazo.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Posteriormente 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y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con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una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reacción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más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clara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estadísticamente </a:t>
            </a:r>
            <a:r>
              <a:rPr sz="10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parte de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las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audiencias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esta también,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en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marco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del 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rechazo,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el </a:t>
            </a:r>
            <a:r>
              <a:rPr sz="1000" spc="55" dirty="0">
                <a:solidFill>
                  <a:srgbClr val="163878"/>
                </a:solidFill>
                <a:latin typeface="Microsoft Sans Serif"/>
                <a:cs typeface="Microsoft Sans Serif"/>
              </a:rPr>
              <a:t>spot </a:t>
            </a:r>
            <a:r>
              <a:rPr sz="1000" b="1" i="1" spc="-40" dirty="0">
                <a:solidFill>
                  <a:srgbClr val="163878"/>
                </a:solidFill>
                <a:latin typeface="Arial"/>
                <a:cs typeface="Arial"/>
              </a:rPr>
              <a:t>“Si </a:t>
            </a:r>
            <a:r>
              <a:rPr sz="1000" b="1" i="1" spc="-10" dirty="0">
                <a:solidFill>
                  <a:srgbClr val="163878"/>
                </a:solidFill>
                <a:latin typeface="Arial"/>
                <a:cs typeface="Arial"/>
              </a:rPr>
              <a:t>nos </a:t>
            </a:r>
            <a:r>
              <a:rPr sz="1000" b="1" i="1" spc="5" dirty="0">
                <a:solidFill>
                  <a:srgbClr val="163878"/>
                </a:solidFill>
                <a:latin typeface="Arial"/>
                <a:cs typeface="Arial"/>
              </a:rPr>
              <a:t>quisiéramos más” 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(21/08)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protagonizado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6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joven trans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quien sufrió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hecho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violencia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dijo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haber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perdonado por 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amor,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ambos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sucesos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parecen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haber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generado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declive</a:t>
            </a:r>
            <a:r>
              <a:rPr sz="1000" b="1" spc="-4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en</a:t>
            </a:r>
            <a:r>
              <a:rPr sz="1000" b="1" spc="-5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la</a:t>
            </a:r>
            <a:r>
              <a:rPr sz="1000" b="1" spc="-4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motivación</a:t>
            </a:r>
            <a:r>
              <a:rPr sz="1000" b="1" spc="-5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y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</a:t>
            </a:r>
            <a:r>
              <a:rPr sz="1000" spc="-3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vuelco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hacia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apatía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y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 la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desconfianza.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4160519" y="4131563"/>
              <a:ext cx="3787140" cy="0"/>
            </a:xfrm>
            <a:custGeom>
              <a:avLst/>
              <a:gdLst/>
              <a:ahLst/>
              <a:cxnLst/>
              <a:rect l="l" t="t" r="r" b="b"/>
              <a:pathLst>
                <a:path w="3787140">
                  <a:moveTo>
                    <a:pt x="0" y="0"/>
                  </a:moveTo>
                  <a:lnTo>
                    <a:pt x="378713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0" y="3235451"/>
              <a:ext cx="2670175" cy="277495"/>
            </a:xfrm>
            <a:custGeom>
              <a:avLst/>
              <a:gdLst/>
              <a:ahLst/>
              <a:cxnLst/>
              <a:rect l="l" t="t" r="r" b="b"/>
              <a:pathLst>
                <a:path w="2670175" h="277495">
                  <a:moveTo>
                    <a:pt x="0" y="0"/>
                  </a:moveTo>
                  <a:lnTo>
                    <a:pt x="1335024" y="140208"/>
                  </a:lnTo>
                  <a:lnTo>
                    <a:pt x="2670048" y="277368"/>
                  </a:lnTo>
                </a:path>
              </a:pathLst>
            </a:custGeom>
            <a:ln w="28575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10100" y="2699003"/>
              <a:ext cx="2670175" cy="274320"/>
            </a:xfrm>
            <a:custGeom>
              <a:avLst/>
              <a:gdLst/>
              <a:ahLst/>
              <a:cxnLst/>
              <a:rect l="l" t="t" r="r" b="b"/>
              <a:pathLst>
                <a:path w="2670175" h="274319">
                  <a:moveTo>
                    <a:pt x="0" y="274319"/>
                  </a:moveTo>
                  <a:lnTo>
                    <a:pt x="1335024" y="137159"/>
                  </a:lnTo>
                  <a:lnTo>
                    <a:pt x="2670048" y="0"/>
                  </a:lnTo>
                </a:path>
              </a:pathLst>
            </a:custGeom>
            <a:ln w="28575">
              <a:solidFill>
                <a:srgbClr val="153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818123" y="3122117"/>
            <a:ext cx="25781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4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900" b="1" spc="-25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900" b="1" spc="-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42226" y="3260597"/>
            <a:ext cx="27876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4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900" b="1" spc="70" dirty="0">
                <a:solidFill>
                  <a:srgbClr val="153878"/>
                </a:solidFill>
                <a:latin typeface="Arial"/>
                <a:cs typeface="Arial"/>
              </a:rPr>
              <a:t>0%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2432" y="2721610"/>
            <a:ext cx="273050" cy="4279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70" dirty="0">
                <a:solidFill>
                  <a:srgbClr val="153878"/>
                </a:solidFill>
                <a:latin typeface="Arial"/>
                <a:cs typeface="Arial"/>
              </a:rPr>
              <a:t>5</a:t>
            </a:r>
            <a:r>
              <a:rPr sz="900" b="1" spc="35" dirty="0">
                <a:solidFill>
                  <a:srgbClr val="153878"/>
                </a:solidFill>
                <a:latin typeface="Arial"/>
                <a:cs typeface="Arial"/>
              </a:rPr>
              <a:t>6%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</a:pPr>
            <a:r>
              <a:rPr sz="900" b="1" spc="40" dirty="0">
                <a:solidFill>
                  <a:srgbClr val="153878"/>
                </a:solidFill>
                <a:latin typeface="Arial"/>
                <a:cs typeface="Arial"/>
              </a:rPr>
              <a:t>44%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12028" y="2583560"/>
            <a:ext cx="2698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60" dirty="0">
                <a:solidFill>
                  <a:srgbClr val="153878"/>
                </a:solidFill>
                <a:latin typeface="Arial"/>
                <a:cs typeface="Arial"/>
              </a:rPr>
              <a:t>6</a:t>
            </a:r>
            <a:r>
              <a:rPr sz="900" b="1" spc="6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900" b="1" spc="-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8321" y="2445511"/>
            <a:ext cx="2698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900" b="1" spc="70" dirty="0">
                <a:solidFill>
                  <a:srgbClr val="153878"/>
                </a:solidFill>
                <a:latin typeface="Arial"/>
                <a:cs typeface="Arial"/>
              </a:rPr>
              <a:t>0%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72839" y="4202988"/>
            <a:ext cx="8769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08-14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36184" y="4202988"/>
            <a:ext cx="8197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10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 15-21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37426" y="4202988"/>
            <a:ext cx="8928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Semana</a:t>
            </a:r>
            <a:r>
              <a:rPr sz="10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22-26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160456" y="3647058"/>
            <a:ext cx="26034" cy="267970"/>
            <a:chOff x="4160456" y="3647058"/>
            <a:chExt cx="26034" cy="267970"/>
          </a:xfrm>
        </p:grpSpPr>
        <p:sp>
          <p:nvSpPr>
            <p:cNvPr id="15" name="object 15"/>
            <p:cNvSpPr/>
            <p:nvPr/>
          </p:nvSpPr>
          <p:spPr>
            <a:xfrm>
              <a:off x="4173474" y="3660076"/>
              <a:ext cx="0" cy="28575"/>
            </a:xfrm>
            <a:custGeom>
              <a:avLst/>
              <a:gdLst/>
              <a:ahLst/>
              <a:cxnLst/>
              <a:rect l="l" t="t" r="r" b="b"/>
              <a:pathLst>
                <a:path h="28575">
                  <a:moveTo>
                    <a:pt x="0" y="0"/>
                  </a:moveTo>
                  <a:lnTo>
                    <a:pt x="0" y="28575"/>
                  </a:lnTo>
                </a:path>
              </a:pathLst>
            </a:custGeom>
            <a:ln w="25907">
              <a:solidFill>
                <a:srgbClr val="4BB6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73474" y="3873436"/>
              <a:ext cx="0" cy="28575"/>
            </a:xfrm>
            <a:custGeom>
              <a:avLst/>
              <a:gdLst/>
              <a:ahLst/>
              <a:cxnLst/>
              <a:rect l="l" t="t" r="r" b="b"/>
              <a:pathLst>
                <a:path h="28575">
                  <a:moveTo>
                    <a:pt x="0" y="0"/>
                  </a:moveTo>
                  <a:lnTo>
                    <a:pt x="0" y="28575"/>
                  </a:lnTo>
                </a:path>
              </a:pathLst>
            </a:custGeom>
            <a:ln w="25907">
              <a:solidFill>
                <a:srgbClr val="153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201159" y="3525621"/>
            <a:ext cx="2038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099"/>
              </a:lnSpc>
              <a:spcBef>
                <a:spcPts val="100"/>
              </a:spcBef>
            </a:pPr>
            <a:r>
              <a:rPr sz="1100" spc="-10" dirty="0">
                <a:solidFill>
                  <a:srgbClr val="153878"/>
                </a:solidFill>
                <a:latin typeface="Arial MT"/>
                <a:cs typeface="Arial MT"/>
              </a:rPr>
              <a:t>No  </a:t>
            </a:r>
            <a:r>
              <a:rPr sz="1100" spc="5" dirty="0">
                <a:solidFill>
                  <a:srgbClr val="153878"/>
                </a:solidFill>
                <a:latin typeface="Arial MT"/>
                <a:cs typeface="Arial MT"/>
              </a:rPr>
              <a:t>Sí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36841" y="2450591"/>
            <a:ext cx="2411730" cy="1800225"/>
            <a:chOff x="636841" y="2450591"/>
            <a:chExt cx="2411730" cy="1800225"/>
          </a:xfrm>
        </p:grpSpPr>
        <p:sp>
          <p:nvSpPr>
            <p:cNvPr id="19" name="object 19"/>
            <p:cNvSpPr/>
            <p:nvPr/>
          </p:nvSpPr>
          <p:spPr>
            <a:xfrm>
              <a:off x="640080" y="2807207"/>
              <a:ext cx="2164080" cy="1308100"/>
            </a:xfrm>
            <a:custGeom>
              <a:avLst/>
              <a:gdLst/>
              <a:ahLst/>
              <a:cxnLst/>
              <a:rect l="l" t="t" r="r" b="b"/>
              <a:pathLst>
                <a:path w="2164080" h="1308100">
                  <a:moveTo>
                    <a:pt x="1219200" y="789432"/>
                  </a:moveTo>
                  <a:lnTo>
                    <a:pt x="0" y="789432"/>
                  </a:lnTo>
                  <a:lnTo>
                    <a:pt x="0" y="1307592"/>
                  </a:lnTo>
                  <a:lnTo>
                    <a:pt x="1219200" y="1307592"/>
                  </a:lnTo>
                  <a:lnTo>
                    <a:pt x="1219200" y="789432"/>
                  </a:lnTo>
                  <a:close/>
                </a:path>
                <a:path w="2164080" h="1308100">
                  <a:moveTo>
                    <a:pt x="2164080" y="0"/>
                  </a:moveTo>
                  <a:lnTo>
                    <a:pt x="0" y="0"/>
                  </a:lnTo>
                  <a:lnTo>
                    <a:pt x="0" y="515112"/>
                  </a:lnTo>
                  <a:lnTo>
                    <a:pt x="2164080" y="515112"/>
                  </a:lnTo>
                  <a:lnTo>
                    <a:pt x="2164080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1604" y="2671571"/>
              <a:ext cx="0" cy="1579245"/>
            </a:xfrm>
            <a:custGeom>
              <a:avLst/>
              <a:gdLst/>
              <a:ahLst/>
              <a:cxnLst/>
              <a:rect l="l" t="t" r="r" b="b"/>
              <a:pathLst>
                <a:path h="1579245">
                  <a:moveTo>
                    <a:pt x="0" y="157886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50464" y="245059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536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6" y="97536"/>
                  </a:lnTo>
                  <a:lnTo>
                    <a:pt x="97536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921001" y="3750970"/>
            <a:ext cx="3187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1100" b="1" spc="80" dirty="0">
                <a:solidFill>
                  <a:srgbClr val="153878"/>
                </a:solidFill>
                <a:latin typeface="Arial"/>
                <a:cs typeface="Arial"/>
              </a:rPr>
              <a:t>6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67405" y="2960065"/>
            <a:ext cx="32575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90" dirty="0">
                <a:solidFill>
                  <a:srgbClr val="153878"/>
                </a:solidFill>
                <a:latin typeface="Arial"/>
                <a:cs typeface="Arial"/>
              </a:rPr>
              <a:t>6</a:t>
            </a:r>
            <a:r>
              <a:rPr sz="1100" b="1" spc="75" dirty="0">
                <a:solidFill>
                  <a:srgbClr val="153878"/>
                </a:solidFill>
                <a:latin typeface="Arial"/>
                <a:cs typeface="Arial"/>
              </a:rPr>
              <a:t>4</a:t>
            </a:r>
            <a:r>
              <a:rPr sz="1100" b="1" spc="-1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826" y="3740302"/>
            <a:ext cx="2070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No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9882" y="2949955"/>
            <a:ext cx="1403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Sí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78860" y="2363546"/>
            <a:ext cx="172720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355" dirty="0">
                <a:solidFill>
                  <a:srgbClr val="585858"/>
                </a:solidFill>
                <a:latin typeface="Verdana"/>
                <a:cs typeface="Verdana"/>
              </a:rPr>
              <a:t>%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6425" y="832230"/>
            <a:ext cx="7968615" cy="1181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90"/>
              </a:spcBef>
            </a:pPr>
            <a:r>
              <a:rPr sz="1050" b="1" spc="-110" dirty="0">
                <a:solidFill>
                  <a:srgbClr val="4BB691"/>
                </a:solidFill>
                <a:latin typeface="Arial"/>
                <a:cs typeface="Arial"/>
              </a:rPr>
              <a:t>P1.</a:t>
            </a:r>
            <a:r>
              <a:rPr sz="105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4BB691"/>
                </a:solidFill>
                <a:latin typeface="Arial"/>
                <a:cs typeface="Arial"/>
              </a:rPr>
              <a:t>¿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sobre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plebiscito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constitucional</a:t>
            </a:r>
            <a:r>
              <a:rPr sz="1000" b="1" spc="-10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están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transmitiendo</a:t>
            </a:r>
            <a:r>
              <a:rPr sz="1000" b="1" spc="-114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los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canales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televisión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abierta? </a:t>
            </a:r>
            <a:r>
              <a:rPr sz="1000" b="1" spc="-2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(N: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85" dirty="0">
                <a:solidFill>
                  <a:srgbClr val="4BB691"/>
                </a:solidFill>
                <a:latin typeface="Arial"/>
                <a:cs typeface="Arial"/>
              </a:rPr>
              <a:t>2020)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  <a:tabLst>
                <a:tab pos="225425" algn="l"/>
              </a:tabLst>
            </a:pPr>
            <a:r>
              <a:rPr sz="1600" b="1" spc="-25" dirty="0">
                <a:solidFill>
                  <a:srgbClr val="4BB691"/>
                </a:solidFill>
                <a:latin typeface="Arial"/>
                <a:cs typeface="Arial"/>
              </a:rPr>
              <a:t>|	</a:t>
            </a:r>
            <a:r>
              <a:rPr sz="1000" spc="-20" dirty="0">
                <a:solidFill>
                  <a:srgbClr val="163878"/>
                </a:solidFill>
                <a:latin typeface="Microsoft Sans Serif"/>
                <a:cs typeface="Microsoft Sans Serif"/>
              </a:rPr>
              <a:t>Un</a:t>
            </a:r>
            <a:r>
              <a:rPr sz="1000" spc="45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5" dirty="0">
                <a:solidFill>
                  <a:srgbClr val="163878"/>
                </a:solidFill>
                <a:latin typeface="Arial"/>
                <a:cs typeface="Arial"/>
              </a:rPr>
              <a:t>64%  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 </a:t>
            </a:r>
            <a:r>
              <a:rPr sz="1000" spc="8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los  </a:t>
            </a:r>
            <a:r>
              <a:rPr sz="1000" spc="1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encuestados,  </a:t>
            </a:r>
            <a:r>
              <a:rPr sz="1000" spc="114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16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7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haber  </a:t>
            </a:r>
            <a:r>
              <a:rPr sz="1000" spc="1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visto  </a:t>
            </a:r>
            <a:r>
              <a:rPr sz="1000" b="1" spc="10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la  </a:t>
            </a:r>
            <a:r>
              <a:rPr sz="1000" b="1" spc="12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franja  </a:t>
            </a:r>
            <a:r>
              <a:rPr sz="1000" b="1" spc="105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electoral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,  </a:t>
            </a:r>
            <a:r>
              <a:rPr sz="1000" spc="1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mientras  </a:t>
            </a:r>
            <a:r>
              <a:rPr sz="1000" spc="1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 </a:t>
            </a:r>
            <a:r>
              <a:rPr sz="1000" spc="10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solo  </a:t>
            </a:r>
            <a:r>
              <a:rPr sz="1000" spc="14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un  </a:t>
            </a:r>
            <a:r>
              <a:rPr sz="1000" spc="1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35" dirty="0">
                <a:solidFill>
                  <a:srgbClr val="163878"/>
                </a:solidFill>
                <a:latin typeface="Arial"/>
                <a:cs typeface="Arial"/>
              </a:rPr>
              <a:t>36%  </a:t>
            </a:r>
            <a:r>
              <a:rPr sz="1000" b="1" spc="7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no  </a:t>
            </a:r>
            <a:r>
              <a:rPr sz="1000" spc="1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</a:t>
            </a:r>
            <a:r>
              <a:rPr sz="1000" spc="7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vio.</a:t>
            </a:r>
            <a:endParaRPr sz="1000">
              <a:latin typeface="Microsoft Sans Serif"/>
              <a:cs typeface="Microsoft Sans Serif"/>
            </a:endParaRPr>
          </a:p>
          <a:p>
            <a:pPr marL="12700" marR="103505" algn="just">
              <a:lnSpc>
                <a:spcPct val="100000"/>
              </a:lnSpc>
              <a:spcBef>
                <a:spcPts val="45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-45" dirty="0">
                <a:solidFill>
                  <a:srgbClr val="163878"/>
                </a:solidFill>
                <a:latin typeface="Microsoft Sans Serif"/>
                <a:cs typeface="Microsoft Sans Serif"/>
              </a:rPr>
              <a:t>Si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observamos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medición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semanal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esta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pregunta,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podemos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a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medida </a:t>
            </a:r>
            <a:r>
              <a:rPr sz="1000" b="1" spc="30" dirty="0">
                <a:solidFill>
                  <a:srgbClr val="163878"/>
                </a:solidFill>
                <a:latin typeface="Arial"/>
                <a:cs typeface="Arial"/>
              </a:rPr>
              <a:t>que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pasa el </a:t>
            </a:r>
            <a:r>
              <a:rPr sz="1000" b="1" spc="15" dirty="0">
                <a:solidFill>
                  <a:srgbClr val="163878"/>
                </a:solidFill>
                <a:latin typeface="Arial"/>
                <a:cs typeface="Arial"/>
              </a:rPr>
              <a:t>tiempo, </a:t>
            </a:r>
            <a:r>
              <a:rPr sz="1000" b="1" spc="30" dirty="0">
                <a:solidFill>
                  <a:srgbClr val="163878"/>
                </a:solidFill>
                <a:latin typeface="Arial"/>
                <a:cs typeface="Arial"/>
              </a:rPr>
              <a:t>aumenta </a:t>
            </a:r>
            <a:r>
              <a:rPr sz="1000" b="1" dirty="0">
                <a:solidFill>
                  <a:srgbClr val="163878"/>
                </a:solidFill>
                <a:latin typeface="Arial"/>
                <a:cs typeface="Arial"/>
              </a:rPr>
              <a:t>la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cantidad </a:t>
            </a:r>
            <a:r>
              <a:rPr sz="1000" spc="35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</a:t>
            </a:r>
            <a:r>
              <a:rPr sz="1000" b="1" spc="25" dirty="0">
                <a:solidFill>
                  <a:srgbClr val="163878"/>
                </a:solidFill>
                <a:latin typeface="Arial"/>
                <a:cs typeface="Arial"/>
              </a:rPr>
              <a:t>dice </a:t>
            </a:r>
            <a:r>
              <a:rPr sz="1000" b="1" spc="20" dirty="0">
                <a:solidFill>
                  <a:srgbClr val="163878"/>
                </a:solidFill>
                <a:latin typeface="Arial"/>
                <a:cs typeface="Arial"/>
              </a:rPr>
              <a:t>haber </a:t>
            </a:r>
            <a:r>
              <a:rPr sz="1000" b="1" spc="10" dirty="0">
                <a:solidFill>
                  <a:srgbClr val="163878"/>
                </a:solidFill>
                <a:latin typeface="Arial"/>
                <a:cs typeface="Arial"/>
              </a:rPr>
              <a:t>visto </a:t>
            </a:r>
            <a:r>
              <a:rPr sz="1000" b="1" spc="-10" dirty="0">
                <a:solidFill>
                  <a:srgbClr val="16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63878"/>
                </a:solidFill>
                <a:latin typeface="Arial"/>
                <a:cs typeface="Arial"/>
              </a:rPr>
              <a:t>franja electoral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,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primera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hay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56% </a:t>
            </a:r>
            <a:r>
              <a:rPr sz="1000" spc="40" dirty="0">
                <a:solidFill>
                  <a:srgbClr val="16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63878"/>
                </a:solidFill>
                <a:latin typeface="Microsoft Sans Serif"/>
                <a:cs typeface="Microsoft Sans Serif"/>
              </a:rPr>
              <a:t>vieron </a:t>
            </a:r>
            <a:r>
              <a:rPr sz="1000" spc="60" dirty="0">
                <a:solidFill>
                  <a:srgbClr val="163878"/>
                </a:solidFill>
                <a:latin typeface="Microsoft Sans Serif"/>
                <a:cs typeface="Microsoft Sans Serif"/>
              </a:rPr>
              <a:t>y </a:t>
            </a:r>
            <a:r>
              <a:rPr sz="1000" spc="-15" dirty="0">
                <a:solidFill>
                  <a:srgbClr val="16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última </a:t>
            </a:r>
            <a:r>
              <a:rPr sz="1000" spc="5" dirty="0">
                <a:solidFill>
                  <a:srgbClr val="163878"/>
                </a:solidFill>
                <a:latin typeface="Microsoft Sans Serif"/>
                <a:cs typeface="Microsoft Sans Serif"/>
              </a:rPr>
              <a:t>semana </a:t>
            </a:r>
            <a:r>
              <a:rPr sz="1000" spc="1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aumenta</a:t>
            </a:r>
            <a:r>
              <a:rPr sz="1000" spc="-5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63878"/>
                </a:solidFill>
                <a:latin typeface="Microsoft Sans Serif"/>
                <a:cs typeface="Microsoft Sans Serif"/>
              </a:rPr>
              <a:t>a</a:t>
            </a:r>
            <a:r>
              <a:rPr sz="100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63878"/>
                </a:solidFill>
                <a:latin typeface="Microsoft Sans Serif"/>
                <a:cs typeface="Microsoft Sans Serif"/>
              </a:rPr>
              <a:t>un</a:t>
            </a:r>
            <a:r>
              <a:rPr sz="1000" spc="-30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0" dirty="0">
                <a:solidFill>
                  <a:srgbClr val="163878"/>
                </a:solidFill>
                <a:latin typeface="Arial"/>
                <a:cs typeface="Arial"/>
              </a:rPr>
              <a:t>70%</a:t>
            </a:r>
            <a:r>
              <a:rPr sz="1000" b="1" spc="-10" dirty="0">
                <a:solidFill>
                  <a:srgbClr val="163878"/>
                </a:solidFill>
                <a:latin typeface="Arial"/>
                <a:cs typeface="Arial"/>
              </a:rPr>
              <a:t> </a:t>
            </a:r>
            <a:r>
              <a:rPr sz="1000" spc="30" dirty="0">
                <a:solidFill>
                  <a:srgbClr val="163878"/>
                </a:solidFill>
                <a:latin typeface="Microsoft Sans Serif"/>
                <a:cs typeface="Microsoft Sans Serif"/>
              </a:rPr>
              <a:t>dicha</a:t>
            </a:r>
            <a:r>
              <a:rPr sz="1000" spc="-25" dirty="0">
                <a:solidFill>
                  <a:srgbClr val="16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63878"/>
                </a:solidFill>
                <a:latin typeface="Microsoft Sans Serif"/>
                <a:cs typeface="Microsoft Sans Serif"/>
              </a:rPr>
              <a:t>cantidad.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1386" y="191261"/>
            <a:ext cx="3986529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6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187" y="599693"/>
            <a:ext cx="6907530" cy="1470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0" dirty="0">
                <a:solidFill>
                  <a:srgbClr val="4BB691"/>
                </a:solidFill>
                <a:latin typeface="Arial"/>
                <a:cs typeface="Arial"/>
              </a:rPr>
              <a:t>P1.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¿Usted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7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electoral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sobre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plebiscito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constitucional</a:t>
            </a:r>
            <a:r>
              <a:rPr sz="1000" b="1" spc="-10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están</a:t>
            </a:r>
            <a:r>
              <a:rPr sz="1000" b="1" spc="-4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transmitiendo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los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canales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95" dirty="0">
                <a:solidFill>
                  <a:srgbClr val="4BB691"/>
                </a:solidFill>
                <a:latin typeface="Arial"/>
                <a:cs typeface="Arial"/>
              </a:rPr>
              <a:t>t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elev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s</a:t>
            </a:r>
            <a:r>
              <a:rPr sz="1000" b="1" spc="-20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ó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35" dirty="0">
                <a:solidFill>
                  <a:srgbClr val="4BB691"/>
                </a:solidFill>
                <a:latin typeface="Arial"/>
                <a:cs typeface="Arial"/>
              </a:rPr>
              <a:t>b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i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e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r</a:t>
            </a:r>
            <a:r>
              <a:rPr sz="1000" b="1" spc="95" dirty="0">
                <a:solidFill>
                  <a:srgbClr val="4BB691"/>
                </a:solidFill>
                <a:latin typeface="Arial"/>
                <a:cs typeface="Arial"/>
              </a:rPr>
              <a:t>t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a</a:t>
            </a:r>
            <a:r>
              <a:rPr sz="1000" b="1" spc="-80" dirty="0">
                <a:solidFill>
                  <a:srgbClr val="4BB691"/>
                </a:solidFill>
                <a:latin typeface="Arial"/>
                <a:cs typeface="Arial"/>
              </a:rPr>
              <a:t>?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75" dirty="0">
                <a:solidFill>
                  <a:srgbClr val="4BB691"/>
                </a:solidFill>
                <a:latin typeface="Arial"/>
                <a:cs typeface="Arial"/>
              </a:rPr>
              <a:t>(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N</a:t>
            </a:r>
            <a:r>
              <a:rPr sz="1000" b="1" spc="-90" dirty="0">
                <a:solidFill>
                  <a:srgbClr val="4BB691"/>
                </a:solidFill>
                <a:latin typeface="Arial"/>
                <a:cs typeface="Arial"/>
              </a:rPr>
              <a:t>: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90" dirty="0">
                <a:solidFill>
                  <a:srgbClr val="4BB691"/>
                </a:solidFill>
                <a:latin typeface="Arial"/>
                <a:cs typeface="Arial"/>
              </a:rPr>
              <a:t>2</a:t>
            </a:r>
            <a:r>
              <a:rPr sz="1000" b="1" spc="95" dirty="0">
                <a:solidFill>
                  <a:srgbClr val="4BB691"/>
                </a:solidFill>
                <a:latin typeface="Arial"/>
                <a:cs typeface="Arial"/>
              </a:rPr>
              <a:t>0</a:t>
            </a:r>
            <a:r>
              <a:rPr sz="1000" b="1" spc="90" dirty="0">
                <a:solidFill>
                  <a:srgbClr val="4BB691"/>
                </a:solidFill>
                <a:latin typeface="Arial"/>
                <a:cs typeface="Arial"/>
              </a:rPr>
              <a:t>2</a:t>
            </a:r>
            <a:r>
              <a:rPr sz="1000" b="1" spc="95" dirty="0">
                <a:solidFill>
                  <a:srgbClr val="4BB691"/>
                </a:solidFill>
                <a:latin typeface="Arial"/>
                <a:cs typeface="Arial"/>
              </a:rPr>
              <a:t>0</a:t>
            </a:r>
            <a:r>
              <a:rPr sz="1000" b="1" spc="70" dirty="0">
                <a:solidFill>
                  <a:srgbClr val="4BB691"/>
                </a:solid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Arial"/>
              <a:cs typeface="Arial"/>
            </a:endParaRPr>
          </a:p>
          <a:p>
            <a:pPr marL="12700" marR="5080" algn="just">
              <a:lnSpc>
                <a:spcPct val="114900"/>
              </a:lnSpc>
            </a:pPr>
            <a:r>
              <a:rPr sz="1400" b="1" spc="-2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Frente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pregunta,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si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han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visto o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no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electoral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enfocarnos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variables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relevantes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estudio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podemos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ver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franja es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vista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similar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cantidad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tanto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por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hombres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mujeres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Por </a:t>
            </a:r>
            <a:r>
              <a:rPr sz="1000" spc="-85" dirty="0">
                <a:solidFill>
                  <a:srgbClr val="153878"/>
                </a:solidFill>
                <a:latin typeface="Microsoft Sans Serif"/>
                <a:cs typeface="Microsoft Sans Serif"/>
              </a:rPr>
              <a:t>GSE,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grupo </a:t>
            </a:r>
            <a:r>
              <a:rPr sz="1000" b="1" spc="-45" dirty="0">
                <a:solidFill>
                  <a:srgbClr val="153878"/>
                </a:solidFill>
                <a:latin typeface="Arial"/>
                <a:cs typeface="Arial"/>
              </a:rPr>
              <a:t>DE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es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electoral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,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edad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son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mayores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10" dirty="0">
                <a:solidFill>
                  <a:srgbClr val="153878"/>
                </a:solidFill>
                <a:latin typeface="Arial"/>
                <a:cs typeface="Arial"/>
              </a:rPr>
              <a:t>50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 años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3878"/>
                </a:solidFill>
                <a:latin typeface="Arial"/>
                <a:cs typeface="Arial"/>
              </a:rPr>
              <a:t>los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153878"/>
                </a:solidFill>
                <a:latin typeface="Arial"/>
                <a:cs typeface="Arial"/>
              </a:rPr>
              <a:t>que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ven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lo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jóvenes </a:t>
            </a:r>
            <a:r>
              <a:rPr sz="1000" b="1" spc="-26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entre </a:t>
            </a:r>
            <a:r>
              <a:rPr sz="1000" b="1" spc="-75" dirty="0">
                <a:solidFill>
                  <a:srgbClr val="153878"/>
                </a:solidFill>
                <a:latin typeface="Arial"/>
                <a:cs typeface="Arial"/>
              </a:rPr>
              <a:t>18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y </a:t>
            </a:r>
            <a:r>
              <a:rPr sz="1000" b="1" spc="50" dirty="0">
                <a:solidFill>
                  <a:srgbClr val="153878"/>
                </a:solidFill>
                <a:latin typeface="Arial"/>
                <a:cs typeface="Arial"/>
              </a:rPr>
              <a:t>24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años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quienes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menos la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ven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. De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igual manera,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quienes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no </a:t>
            </a:r>
            <a:r>
              <a:rPr sz="1000" b="1" spc="25" dirty="0">
                <a:solidFill>
                  <a:srgbClr val="153878"/>
                </a:solidFill>
                <a:latin typeface="Arial"/>
                <a:cs typeface="Arial"/>
              </a:rPr>
              <a:t>tienen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identificación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política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son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quienes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menos</a:t>
            </a:r>
            <a:r>
              <a:rPr sz="1000" b="1" spc="-7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ven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</a:t>
            </a:r>
            <a:r>
              <a:rPr sz="1000" b="1" spc="-7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franja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electoral.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37386" y="2389250"/>
          <a:ext cx="5415276" cy="2289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spc="-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EDAD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spc="-7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GSE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s.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ítica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1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18-24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320)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7145" marR="137160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600" spc="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24-34 </a:t>
                      </a:r>
                      <a:r>
                        <a:rPr sz="600" spc="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7780" marR="130810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600" spc="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35-49 </a:t>
                      </a:r>
                      <a:r>
                        <a:rPr sz="600" spc="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7780" marR="152400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50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64 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7780" marR="146050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600" spc="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65+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99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700" spc="-7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ABC1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C2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C3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800" spc="-6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415" marR="1333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zq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er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  </a:t>
                      </a: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546)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8415" marR="40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7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erec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h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  </a:t>
                      </a: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516)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050" marR="48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Ni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un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  (N:</a:t>
                      </a:r>
                      <a:r>
                        <a:rPr sz="7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96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0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spc="-3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Si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55,9%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56,5%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64,3%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00" b="1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74,3%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00" b="1" spc="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74,4%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445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62%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7874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60%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12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64%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755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spc="3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spc="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67%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56%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6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44,1%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43,5%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3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35,7%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25,7%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25,6%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38%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78740" algn="r">
                        <a:lnSpc>
                          <a:spcPct val="100000"/>
                        </a:lnSpc>
                      </a:pPr>
                      <a:r>
                        <a:rPr sz="900" spc="2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40%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36%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900" b="1" spc="6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26%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33%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44%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2917"/>
            <a:ext cx="9144000" cy="5002530"/>
            <a:chOff x="0" y="142917"/>
            <a:chExt cx="9144000" cy="5002530"/>
          </a:xfrm>
        </p:grpSpPr>
        <p:sp>
          <p:nvSpPr>
            <p:cNvPr id="3" name="object 3"/>
            <p:cNvSpPr/>
            <p:nvPr/>
          </p:nvSpPr>
          <p:spPr>
            <a:xfrm>
              <a:off x="3300984" y="2401823"/>
              <a:ext cx="3764279" cy="2057400"/>
            </a:xfrm>
            <a:custGeom>
              <a:avLst/>
              <a:gdLst/>
              <a:ahLst/>
              <a:cxnLst/>
              <a:rect l="l" t="t" r="r" b="b"/>
              <a:pathLst>
                <a:path w="3764279" h="2057400">
                  <a:moveTo>
                    <a:pt x="33528" y="1819656"/>
                  </a:moveTo>
                  <a:lnTo>
                    <a:pt x="0" y="1819656"/>
                  </a:lnTo>
                  <a:lnTo>
                    <a:pt x="0" y="2057400"/>
                  </a:lnTo>
                  <a:lnTo>
                    <a:pt x="33528" y="2057400"/>
                  </a:lnTo>
                  <a:lnTo>
                    <a:pt x="33528" y="1819656"/>
                  </a:lnTo>
                  <a:close/>
                </a:path>
                <a:path w="3764279" h="2057400">
                  <a:moveTo>
                    <a:pt x="76200" y="1453896"/>
                  </a:moveTo>
                  <a:lnTo>
                    <a:pt x="0" y="1453896"/>
                  </a:lnTo>
                  <a:lnTo>
                    <a:pt x="0" y="1694688"/>
                  </a:lnTo>
                  <a:lnTo>
                    <a:pt x="76200" y="1694688"/>
                  </a:lnTo>
                  <a:lnTo>
                    <a:pt x="76200" y="1453896"/>
                  </a:lnTo>
                  <a:close/>
                </a:path>
                <a:path w="3764279" h="2057400">
                  <a:moveTo>
                    <a:pt x="344424" y="1091184"/>
                  </a:moveTo>
                  <a:lnTo>
                    <a:pt x="0" y="1091184"/>
                  </a:lnTo>
                  <a:lnTo>
                    <a:pt x="0" y="1328928"/>
                  </a:lnTo>
                  <a:lnTo>
                    <a:pt x="344424" y="1328928"/>
                  </a:lnTo>
                  <a:lnTo>
                    <a:pt x="344424" y="1091184"/>
                  </a:lnTo>
                  <a:close/>
                </a:path>
                <a:path w="3764279" h="2057400">
                  <a:moveTo>
                    <a:pt x="585216" y="728472"/>
                  </a:moveTo>
                  <a:lnTo>
                    <a:pt x="0" y="728472"/>
                  </a:lnTo>
                  <a:lnTo>
                    <a:pt x="0" y="966216"/>
                  </a:lnTo>
                  <a:lnTo>
                    <a:pt x="585216" y="966216"/>
                  </a:lnTo>
                  <a:lnTo>
                    <a:pt x="585216" y="728472"/>
                  </a:lnTo>
                  <a:close/>
                </a:path>
                <a:path w="3764279" h="2057400">
                  <a:moveTo>
                    <a:pt x="1207008" y="362712"/>
                  </a:moveTo>
                  <a:lnTo>
                    <a:pt x="0" y="362712"/>
                  </a:lnTo>
                  <a:lnTo>
                    <a:pt x="0" y="600456"/>
                  </a:lnTo>
                  <a:lnTo>
                    <a:pt x="1207008" y="600456"/>
                  </a:lnTo>
                  <a:lnTo>
                    <a:pt x="1207008" y="362712"/>
                  </a:lnTo>
                  <a:close/>
                </a:path>
                <a:path w="3764279" h="2057400">
                  <a:moveTo>
                    <a:pt x="3764280" y="0"/>
                  </a:moveTo>
                  <a:lnTo>
                    <a:pt x="0" y="0"/>
                  </a:lnTo>
                  <a:lnTo>
                    <a:pt x="0" y="237744"/>
                  </a:lnTo>
                  <a:lnTo>
                    <a:pt x="3764280" y="237744"/>
                  </a:lnTo>
                  <a:lnTo>
                    <a:pt x="3764280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02507" y="2336291"/>
              <a:ext cx="0" cy="2185670"/>
            </a:xfrm>
            <a:custGeom>
              <a:avLst/>
              <a:gdLst/>
              <a:ahLst/>
              <a:cxnLst/>
              <a:rect l="l" t="t" r="r" b="b"/>
              <a:pathLst>
                <a:path h="2185670">
                  <a:moveTo>
                    <a:pt x="0" y="218541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398011" y="4235602"/>
            <a:ext cx="19748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25" dirty="0">
                <a:solidFill>
                  <a:srgbClr val="153878"/>
                </a:solidFill>
                <a:latin typeface="Arial"/>
                <a:cs typeface="Arial"/>
              </a:rPr>
              <a:t>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42461" y="3871671"/>
            <a:ext cx="2266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153878"/>
                </a:solidFill>
                <a:latin typeface="Arial"/>
                <a:cs typeface="Arial"/>
              </a:rPr>
              <a:t>2%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9542" y="3507485"/>
            <a:ext cx="2355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solidFill>
                  <a:srgbClr val="153878"/>
                </a:solidFill>
                <a:latin typeface="Arial"/>
                <a:cs typeface="Arial"/>
              </a:rPr>
              <a:t>9%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8810" y="3142564"/>
            <a:ext cx="28511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80" dirty="0">
                <a:solidFill>
                  <a:srgbClr val="153878"/>
                </a:solidFill>
                <a:latin typeface="Arial"/>
                <a:cs typeface="Arial"/>
              </a:rPr>
              <a:t>1</a:t>
            </a:r>
            <a:r>
              <a:rPr sz="1100" b="1" spc="-70" dirty="0">
                <a:solidFill>
                  <a:srgbClr val="153878"/>
                </a:solidFill>
                <a:latin typeface="Arial"/>
                <a:cs typeface="Arial"/>
              </a:rPr>
              <a:t>5</a:t>
            </a:r>
            <a:r>
              <a:rPr sz="1100" b="1" spc="-15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761" y="2778633"/>
            <a:ext cx="3308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5" dirty="0">
                <a:solidFill>
                  <a:srgbClr val="153878"/>
                </a:solidFill>
                <a:latin typeface="Arial"/>
                <a:cs typeface="Arial"/>
              </a:rPr>
              <a:t>3</a:t>
            </a:r>
            <a:r>
              <a:rPr sz="1100" b="1" spc="175" dirty="0">
                <a:solidFill>
                  <a:srgbClr val="153878"/>
                </a:solidFill>
                <a:latin typeface="Arial"/>
                <a:cs typeface="Arial"/>
              </a:rPr>
              <a:t>0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01331" y="2414397"/>
            <a:ext cx="3244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80" dirty="0">
                <a:solidFill>
                  <a:srgbClr val="153878"/>
                </a:solidFill>
                <a:latin typeface="Arial"/>
                <a:cs typeface="Arial"/>
              </a:rPr>
              <a:t>94</a:t>
            </a:r>
            <a:r>
              <a:rPr sz="1100" b="1" spc="-20" dirty="0">
                <a:solidFill>
                  <a:srgbClr val="153878"/>
                </a:solidFill>
                <a:latin typeface="Arial"/>
                <a:cs typeface="Arial"/>
              </a:rPr>
              <a:t>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09825" y="4225544"/>
            <a:ext cx="767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Otro</a:t>
            </a:r>
            <a:r>
              <a:rPr sz="11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medio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4605" y="3861308"/>
            <a:ext cx="21913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1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el</a:t>
            </a:r>
            <a:r>
              <a:rPr sz="11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canal</a:t>
            </a:r>
            <a:r>
              <a:rPr sz="11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1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Youtube</a:t>
            </a:r>
            <a:r>
              <a:rPr sz="11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del</a:t>
            </a:r>
            <a:r>
              <a:rPr sz="11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CNTV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76577" y="3496817"/>
            <a:ext cx="16002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1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55" dirty="0">
                <a:solidFill>
                  <a:srgbClr val="153878"/>
                </a:solidFill>
                <a:latin typeface="Microsoft Sans Serif"/>
                <a:cs typeface="Microsoft Sans Serif"/>
              </a:rPr>
              <a:t>otro</a:t>
            </a:r>
            <a:r>
              <a:rPr sz="11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sitio</a:t>
            </a:r>
            <a:r>
              <a:rPr sz="11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1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Internet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32101" y="3132582"/>
            <a:ext cx="8451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P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or</a:t>
            </a:r>
            <a:r>
              <a:rPr sz="11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Y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o</a:t>
            </a:r>
            <a:r>
              <a:rPr sz="11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11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11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u</a:t>
            </a:r>
            <a:r>
              <a:rPr sz="11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be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94051" y="2767660"/>
            <a:ext cx="98298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Redes</a:t>
            </a:r>
            <a:r>
              <a:rPr sz="1100" spc="-5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sociales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4857" y="2403729"/>
            <a:ext cx="8915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90" dirty="0">
                <a:solidFill>
                  <a:srgbClr val="153878"/>
                </a:solidFill>
                <a:latin typeface="Microsoft Sans Serif"/>
                <a:cs typeface="Microsoft Sans Serif"/>
              </a:rPr>
              <a:t>P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or</a:t>
            </a:r>
            <a:r>
              <a:rPr sz="1100" spc="-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100" spc="120" dirty="0">
                <a:solidFill>
                  <a:srgbClr val="153878"/>
                </a:solidFill>
                <a:latin typeface="Microsoft Sans Serif"/>
                <a:cs typeface="Microsoft Sans Serif"/>
              </a:rPr>
              <a:t>t</a:t>
            </a:r>
            <a:r>
              <a:rPr sz="11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11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l</a:t>
            </a:r>
            <a:r>
              <a:rPr sz="11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e</a:t>
            </a:r>
            <a:r>
              <a:rPr sz="1100" dirty="0">
                <a:solidFill>
                  <a:srgbClr val="153878"/>
                </a:solidFill>
                <a:latin typeface="Microsoft Sans Serif"/>
                <a:cs typeface="Microsoft Sans Serif"/>
              </a:rPr>
              <a:t>v</a:t>
            </a:r>
            <a:r>
              <a:rPr sz="11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isi</a:t>
            </a:r>
            <a:r>
              <a:rPr sz="11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ón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1386" y="56082"/>
            <a:ext cx="7155815" cy="155829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500" spc="-165" dirty="0">
                <a:solidFill>
                  <a:srgbClr val="B7B7B7"/>
                </a:solidFill>
                <a:latin typeface="Verdana"/>
                <a:cs typeface="Verdana"/>
              </a:rPr>
              <a:t>·</a:t>
            </a:r>
            <a:r>
              <a:rPr sz="1500" spc="-145" dirty="0">
                <a:solidFill>
                  <a:srgbClr val="B7B7B7"/>
                </a:solidFill>
                <a:latin typeface="Verdana"/>
                <a:cs typeface="Verdana"/>
              </a:rPr>
              <a:t> </a:t>
            </a:r>
            <a:r>
              <a:rPr sz="150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spc="34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spc="-55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  <a:p>
            <a:pPr marL="135255" algn="just">
              <a:lnSpc>
                <a:spcPct val="100000"/>
              </a:lnSpc>
              <a:spcBef>
                <a:spcPts val="720"/>
              </a:spcBef>
            </a:pP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P2.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¿A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través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qué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medio(s)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Ud.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franja?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Marque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4BB691"/>
                </a:solidFill>
                <a:latin typeface="Arial"/>
                <a:cs typeface="Arial"/>
              </a:rPr>
              <a:t>todas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BB691"/>
                </a:solidFill>
                <a:latin typeface="Arial"/>
                <a:cs typeface="Arial"/>
              </a:rPr>
              <a:t>las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que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correspondan.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0" dirty="0">
                <a:solidFill>
                  <a:srgbClr val="4BB691"/>
                </a:solidFill>
                <a:latin typeface="Arial"/>
                <a:cs typeface="Arial"/>
              </a:rPr>
              <a:t>(N:2020)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62560" marR="5080" algn="just">
              <a:lnSpc>
                <a:spcPct val="100000"/>
              </a:lnSpc>
              <a:spcBef>
                <a:spcPts val="969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 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Al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preguntar sobre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medio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través del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cual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han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visto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electoral,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primer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lugar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encuentra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televisión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,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medio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esta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0" dirty="0">
                <a:solidFill>
                  <a:srgbClr val="153878"/>
                </a:solidFill>
                <a:latin typeface="Microsoft Sans Serif"/>
                <a:cs typeface="Microsoft Sans Serif"/>
              </a:rPr>
              <a:t>muy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por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sobre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otras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opciones,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ya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tiene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94%</a:t>
            </a:r>
            <a:r>
              <a:rPr sz="1000" b="1" spc="-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total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respuestas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los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encuestados. </a:t>
            </a:r>
            <a:r>
              <a:rPr sz="1000" spc="-2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</a:t>
            </a:r>
            <a:r>
              <a:rPr sz="1000" spc="28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</a:t>
            </a:r>
            <a:r>
              <a:rPr sz="1000" spc="27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segundo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153878"/>
                </a:solidFill>
                <a:latin typeface="Arial"/>
                <a:cs typeface="Arial"/>
              </a:rPr>
              <a:t>lugar</a:t>
            </a:r>
            <a:r>
              <a:rPr sz="1000" b="1" spc="4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encontramos</a:t>
            </a:r>
            <a:r>
              <a:rPr sz="1000" spc="2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114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redes</a:t>
            </a:r>
            <a:r>
              <a:rPr sz="1000" b="1" spc="254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sociales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redes</a:t>
            </a:r>
            <a:r>
              <a:rPr sz="1000" spc="28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sociales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con</a:t>
            </a:r>
            <a:r>
              <a:rPr sz="1000" spc="2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solo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30%.</a:t>
            </a:r>
            <a:endParaRPr sz="1000">
              <a:latin typeface="Arial"/>
              <a:cs typeface="Arial"/>
            </a:endParaRPr>
          </a:p>
          <a:p>
            <a:pPr marL="162560" algn="just">
              <a:lnSpc>
                <a:spcPct val="100000"/>
              </a:lnSpc>
              <a:spcBef>
                <a:spcPts val="5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|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2%</a:t>
            </a:r>
            <a:r>
              <a:rPr sz="1000" b="1" spc="-2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las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personas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encuestadas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señala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haber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visto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franja</a:t>
            </a:r>
            <a:r>
              <a:rPr sz="1000" spc="-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electoral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través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del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canal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153878"/>
                </a:solidFill>
                <a:latin typeface="Arial"/>
                <a:cs typeface="Arial"/>
              </a:rPr>
              <a:t>de</a:t>
            </a:r>
            <a:r>
              <a:rPr sz="1000" b="1" spc="-4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YouTube</a:t>
            </a:r>
            <a:r>
              <a:rPr sz="1000" b="1" spc="-50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del</a:t>
            </a:r>
            <a:r>
              <a:rPr sz="1000" b="1" spc="-35" dirty="0">
                <a:solidFill>
                  <a:srgbClr val="153878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CNTV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198" y="687399"/>
            <a:ext cx="8159115" cy="9734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P3.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4BB691"/>
                </a:solidFill>
                <a:latin typeface="Arial"/>
                <a:cs typeface="Arial"/>
              </a:rPr>
              <a:t>¿Cuál</a:t>
            </a:r>
            <a:r>
              <a:rPr sz="1000" b="1" spc="-5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40" dirty="0">
                <a:solidFill>
                  <a:srgbClr val="4BB691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estas</a:t>
            </a:r>
            <a:r>
              <a:rPr sz="1000" b="1" spc="-3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frases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4BB691"/>
                </a:solidFill>
                <a:latin typeface="Arial"/>
                <a:cs typeface="Arial"/>
              </a:rPr>
              <a:t>representa</a:t>
            </a:r>
            <a:r>
              <a:rPr sz="1000" b="1" spc="-8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mejor</a:t>
            </a:r>
            <a:r>
              <a:rPr sz="1000" b="1" spc="-2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cómo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4BB691"/>
                </a:solidFill>
                <a:latin typeface="Arial"/>
                <a:cs typeface="Arial"/>
              </a:rPr>
              <a:t>ha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visto</a:t>
            </a:r>
            <a:r>
              <a:rPr sz="1000" b="1" spc="-4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4BB691"/>
                </a:solidFill>
                <a:latin typeface="Arial"/>
                <a:cs typeface="Arial"/>
              </a:rPr>
              <a:t>usted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BB691"/>
                </a:solidFill>
                <a:latin typeface="Arial"/>
                <a:cs typeface="Arial"/>
              </a:rPr>
              <a:t>la</a:t>
            </a:r>
            <a:r>
              <a:rPr sz="1000" b="1" spc="-60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franja</a:t>
            </a:r>
            <a:r>
              <a:rPr sz="1000" b="1" spc="-6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4BB691"/>
                </a:solidFill>
                <a:latin typeface="Arial"/>
                <a:cs typeface="Arial"/>
              </a:rPr>
              <a:t>electoral?</a:t>
            </a:r>
            <a:r>
              <a:rPr sz="1000" b="1" spc="-55" dirty="0">
                <a:solidFill>
                  <a:srgbClr val="4BB69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BB691"/>
                </a:solidFill>
                <a:latin typeface="Arial"/>
                <a:cs typeface="Arial"/>
              </a:rPr>
              <a:t>(N:1293)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ct val="115399"/>
              </a:lnSpc>
              <a:spcBef>
                <a:spcPts val="710"/>
              </a:spcBef>
            </a:pPr>
            <a:r>
              <a:rPr sz="1000" spc="-30" dirty="0">
                <a:solidFill>
                  <a:srgbClr val="4BB691"/>
                </a:solidFill>
                <a:latin typeface="Microsoft Sans Serif"/>
                <a:cs typeface="Microsoft Sans Serif"/>
              </a:rPr>
              <a:t>| | </a:t>
            </a:r>
            <a:r>
              <a:rPr sz="1000" spc="-3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-10" dirty="0">
                <a:solidFill>
                  <a:srgbClr val="153878"/>
                </a:solidFill>
                <a:latin typeface="Arial"/>
                <a:cs typeface="Arial"/>
              </a:rPr>
              <a:t>gran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mayoría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los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encuestados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vio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franja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porque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b="1" spc="25" dirty="0">
                <a:solidFill>
                  <a:srgbClr val="001F5F"/>
                </a:solidFill>
                <a:latin typeface="Arial"/>
                <a:cs typeface="Arial"/>
              </a:rPr>
              <a:t>estaban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dando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.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79%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de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ellos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dicen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haber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estado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viendo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se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quedaron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viendo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 electoral, </a:t>
            </a:r>
            <a:r>
              <a:rPr sz="1000" spc="30" dirty="0">
                <a:solidFill>
                  <a:srgbClr val="153878"/>
                </a:solidFill>
                <a:latin typeface="Microsoft Sans Serif"/>
                <a:cs typeface="Microsoft Sans Serif"/>
              </a:rPr>
              <a:t>mientras que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solo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un </a:t>
            </a:r>
            <a:r>
              <a:rPr sz="1000" b="1" spc="-75" dirty="0">
                <a:solidFill>
                  <a:srgbClr val="153878"/>
                </a:solidFill>
                <a:latin typeface="Arial"/>
                <a:cs typeface="Arial"/>
              </a:rPr>
              <a:t>21%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señala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haber encendido </a:t>
            </a:r>
            <a:r>
              <a:rPr sz="1000" b="1" dirty="0">
                <a:solidFill>
                  <a:srgbClr val="153878"/>
                </a:solidFill>
                <a:latin typeface="Arial"/>
                <a:cs typeface="Arial"/>
              </a:rPr>
              <a:t>la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televisión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especialmente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para </a:t>
            </a:r>
            <a:r>
              <a:rPr sz="1000" b="1" spc="5" dirty="0">
                <a:solidFill>
                  <a:srgbClr val="153878"/>
                </a:solidFill>
                <a:latin typeface="Arial"/>
                <a:cs typeface="Arial"/>
              </a:rPr>
              <a:t>verla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en </a:t>
            </a:r>
            <a:r>
              <a:rPr sz="1000" b="1" spc="-30" dirty="0">
                <a:solidFill>
                  <a:srgbClr val="153878"/>
                </a:solidFill>
                <a:latin typeface="Arial"/>
                <a:cs typeface="Arial"/>
              </a:rPr>
              <a:t>vivo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. </a:t>
            </a:r>
            <a:r>
              <a:rPr sz="1000" spc="-50" dirty="0">
                <a:solidFill>
                  <a:srgbClr val="153878"/>
                </a:solidFill>
                <a:latin typeface="Microsoft Sans Serif"/>
                <a:cs typeface="Microsoft Sans Serif"/>
              </a:rPr>
              <a:t>El </a:t>
            </a:r>
            <a:r>
              <a:rPr sz="1000" spc="-4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55" dirty="0">
                <a:solidFill>
                  <a:srgbClr val="153878"/>
                </a:solidFill>
                <a:latin typeface="Arial"/>
                <a:cs typeface="Arial"/>
              </a:rPr>
              <a:t>GSE </a:t>
            </a:r>
            <a:r>
              <a:rPr sz="1000" b="1" spc="10" dirty="0">
                <a:solidFill>
                  <a:srgbClr val="153878"/>
                </a:solidFill>
                <a:latin typeface="Arial"/>
                <a:cs typeface="Arial"/>
              </a:rPr>
              <a:t>más </a:t>
            </a:r>
            <a:r>
              <a:rPr sz="1000" b="1" spc="20" dirty="0">
                <a:solidFill>
                  <a:srgbClr val="153878"/>
                </a:solidFill>
                <a:latin typeface="Arial"/>
                <a:cs typeface="Arial"/>
              </a:rPr>
              <a:t>alto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es </a:t>
            </a:r>
            <a:r>
              <a:rPr sz="1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el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que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en </a:t>
            </a:r>
            <a:r>
              <a:rPr sz="10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mayor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proporción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prendió </a:t>
            </a:r>
            <a:r>
              <a:rPr sz="10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televisión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para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ver </a:t>
            </a:r>
            <a:r>
              <a:rPr sz="1000" b="1" spc="5" dirty="0">
                <a:solidFill>
                  <a:srgbClr val="001F5F"/>
                </a:solidFill>
                <a:latin typeface="Arial"/>
                <a:cs typeface="Arial"/>
              </a:rPr>
              <a:t>la franja </a:t>
            </a:r>
            <a:r>
              <a:rPr sz="10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y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en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cuanto </a:t>
            </a:r>
            <a:r>
              <a:rPr sz="1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a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posición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política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,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son </a:t>
            </a:r>
            <a:r>
              <a:rPr sz="1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las </a:t>
            </a:r>
            <a:r>
              <a:rPr sz="10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personas </a:t>
            </a:r>
            <a:r>
              <a:rPr sz="10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que </a:t>
            </a:r>
            <a:r>
              <a:rPr sz="10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se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identifican</a:t>
            </a:r>
            <a:r>
              <a:rPr sz="10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de</a:t>
            </a:r>
            <a:r>
              <a:rPr sz="1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Izquierda</a:t>
            </a:r>
            <a:r>
              <a:rPr sz="10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quienes</a:t>
            </a:r>
            <a:r>
              <a:rPr sz="1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más</a:t>
            </a:r>
            <a:r>
              <a:rPr sz="1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prendieron</a:t>
            </a:r>
            <a:r>
              <a:rPr sz="10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10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sz="10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001F5F"/>
                </a:solidFill>
                <a:latin typeface="Arial"/>
                <a:cs typeface="Arial"/>
              </a:rPr>
              <a:t>para</a:t>
            </a:r>
            <a:r>
              <a:rPr sz="10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001F5F"/>
                </a:solidFill>
                <a:latin typeface="Arial"/>
                <a:cs typeface="Arial"/>
              </a:rPr>
              <a:t>ver</a:t>
            </a:r>
            <a:r>
              <a:rPr sz="10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10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franja</a:t>
            </a:r>
            <a:r>
              <a:rPr sz="10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153878"/>
                </a:solidFill>
                <a:latin typeface="Arial"/>
                <a:cs typeface="Arial"/>
              </a:rPr>
              <a:t>electoral.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10905" y="2235707"/>
            <a:ext cx="1393190" cy="2292350"/>
            <a:chOff x="1910905" y="2235707"/>
            <a:chExt cx="1393190" cy="2292350"/>
          </a:xfrm>
        </p:grpSpPr>
        <p:sp>
          <p:nvSpPr>
            <p:cNvPr id="4" name="object 4"/>
            <p:cNvSpPr/>
            <p:nvPr/>
          </p:nvSpPr>
          <p:spPr>
            <a:xfrm>
              <a:off x="1914144" y="2435351"/>
              <a:ext cx="1390015" cy="1892935"/>
            </a:xfrm>
            <a:custGeom>
              <a:avLst/>
              <a:gdLst/>
              <a:ahLst/>
              <a:cxnLst/>
              <a:rect l="l" t="t" r="r" b="b"/>
              <a:pathLst>
                <a:path w="1390014" h="1892935">
                  <a:moveTo>
                    <a:pt x="368808" y="1143000"/>
                  </a:moveTo>
                  <a:lnTo>
                    <a:pt x="0" y="1143000"/>
                  </a:lnTo>
                  <a:lnTo>
                    <a:pt x="0" y="1892820"/>
                  </a:lnTo>
                  <a:lnTo>
                    <a:pt x="368808" y="1892820"/>
                  </a:lnTo>
                  <a:lnTo>
                    <a:pt x="368808" y="1143000"/>
                  </a:lnTo>
                  <a:close/>
                </a:path>
                <a:path w="1390014" h="1892935">
                  <a:moveTo>
                    <a:pt x="1389888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389888" y="746760"/>
                  </a:lnTo>
                  <a:lnTo>
                    <a:pt x="1389888" y="0"/>
                  </a:lnTo>
                  <a:close/>
                </a:path>
              </a:pathLst>
            </a:custGeom>
            <a:solidFill>
              <a:srgbClr val="153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5667" y="2235707"/>
              <a:ext cx="0" cy="2292350"/>
            </a:xfrm>
            <a:custGeom>
              <a:avLst/>
              <a:gdLst/>
              <a:ahLst/>
              <a:cxnLst/>
              <a:rect l="l" t="t" r="r" b="b"/>
              <a:pathLst>
                <a:path h="2292350">
                  <a:moveTo>
                    <a:pt x="0" y="229209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345817" y="3866489"/>
            <a:ext cx="233679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25" dirty="0">
                <a:solidFill>
                  <a:srgbClr val="153878"/>
                </a:solidFill>
                <a:latin typeface="Arial"/>
                <a:cs typeface="Arial"/>
              </a:rPr>
              <a:t>2</a:t>
            </a:r>
            <a:r>
              <a:rPr sz="900" b="1" spc="-100" dirty="0">
                <a:solidFill>
                  <a:srgbClr val="153878"/>
                </a:solidFill>
                <a:latin typeface="Arial"/>
                <a:cs typeface="Arial"/>
              </a:rPr>
              <a:t>1%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68421" y="2719832"/>
            <a:ext cx="26098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153878"/>
                </a:solidFill>
                <a:latin typeface="Arial"/>
                <a:cs typeface="Arial"/>
              </a:rPr>
              <a:t>7</a:t>
            </a:r>
            <a:r>
              <a:rPr sz="900" b="1" spc="35" dirty="0">
                <a:solidFill>
                  <a:srgbClr val="153878"/>
                </a:solidFill>
                <a:latin typeface="Arial"/>
                <a:cs typeface="Arial"/>
              </a:rPr>
              <a:t>9%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703" y="3671112"/>
            <a:ext cx="1485265" cy="521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95"/>
              </a:spcBef>
            </a:pP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Prendí </a:t>
            </a:r>
            <a:r>
              <a:rPr sz="1000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especialmente,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porque </a:t>
            </a:r>
            <a:r>
              <a:rPr sz="1000" spc="4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me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interesa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verla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en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5" dirty="0">
                <a:solidFill>
                  <a:srgbClr val="153878"/>
                </a:solidFill>
                <a:latin typeface="Microsoft Sans Serif"/>
                <a:cs typeface="Microsoft Sans Serif"/>
              </a:rPr>
              <a:t>vivo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450" y="2525548"/>
            <a:ext cx="1451610" cy="5213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8500"/>
              </a:lnSpc>
              <a:spcBef>
                <a:spcPts val="90"/>
              </a:spcBef>
            </a:pPr>
            <a:r>
              <a:rPr sz="1000" spc="5" dirty="0">
                <a:solidFill>
                  <a:srgbClr val="153878"/>
                </a:solidFill>
                <a:latin typeface="Microsoft Sans Serif"/>
                <a:cs typeface="Microsoft Sans Serif"/>
              </a:rPr>
              <a:t>Estaba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viendo</a:t>
            </a:r>
            <a:r>
              <a:rPr sz="1000" spc="-3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0" dirty="0">
                <a:solidFill>
                  <a:srgbClr val="153878"/>
                </a:solidFill>
                <a:latin typeface="Microsoft Sans Serif"/>
                <a:cs typeface="Microsoft Sans Serif"/>
              </a:rPr>
              <a:t>televisión </a:t>
            </a:r>
            <a:r>
              <a:rPr sz="1000" spc="-25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153878"/>
                </a:solidFill>
                <a:latin typeface="Microsoft Sans Serif"/>
                <a:cs typeface="Microsoft Sans Serif"/>
              </a:rPr>
              <a:t>y </a:t>
            </a:r>
            <a:r>
              <a:rPr sz="1000" spc="45" dirty="0">
                <a:solidFill>
                  <a:srgbClr val="153878"/>
                </a:solidFill>
                <a:latin typeface="Microsoft Sans Serif"/>
                <a:cs typeface="Microsoft Sans Serif"/>
              </a:rPr>
              <a:t>me </a:t>
            </a:r>
            <a:r>
              <a:rPr sz="1000" spc="35" dirty="0">
                <a:solidFill>
                  <a:srgbClr val="153878"/>
                </a:solidFill>
                <a:latin typeface="Microsoft Sans Serif"/>
                <a:cs typeface="Microsoft Sans Serif"/>
              </a:rPr>
              <a:t>quedé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viendo </a:t>
            </a:r>
            <a:r>
              <a:rPr sz="1000" spc="-15" dirty="0">
                <a:solidFill>
                  <a:srgbClr val="153878"/>
                </a:solidFill>
                <a:latin typeface="Microsoft Sans Serif"/>
                <a:cs typeface="Microsoft Sans Serif"/>
              </a:rPr>
              <a:t>la </a:t>
            </a:r>
            <a:r>
              <a:rPr sz="1000" spc="-10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solidFill>
                  <a:srgbClr val="153878"/>
                </a:solidFill>
                <a:latin typeface="Microsoft Sans Serif"/>
                <a:cs typeface="Microsoft Sans Serif"/>
              </a:rPr>
              <a:t>franja</a:t>
            </a:r>
            <a:r>
              <a:rPr sz="1000" spc="-5" dirty="0">
                <a:solidFill>
                  <a:srgbClr val="153878"/>
                </a:solidFill>
                <a:latin typeface="Microsoft Sans Serif"/>
                <a:cs typeface="Microsoft Sans Serif"/>
              </a:rPr>
              <a:t> </a:t>
            </a:r>
            <a:r>
              <a:rPr sz="1000" spc="25" dirty="0">
                <a:solidFill>
                  <a:srgbClr val="153878"/>
                </a:solidFill>
                <a:latin typeface="Microsoft Sans Serif"/>
                <a:cs typeface="Microsoft Sans Serif"/>
              </a:rPr>
              <a:t>electoral</a:t>
            </a:r>
            <a:endParaRPr sz="1000">
              <a:latin typeface="Microsoft Sans Serif"/>
              <a:cs typeface="Microsoft Sans Serif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862196" y="1985898"/>
          <a:ext cx="4603111" cy="2551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1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24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6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6714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Macrozona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700" spc="-5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GSE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</a:pP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.</a:t>
                      </a: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7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lí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7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7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538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7780" marR="69215">
                        <a:lnSpc>
                          <a:spcPct val="100000"/>
                        </a:lnSpc>
                      </a:pPr>
                      <a:r>
                        <a:rPr sz="600" spc="-3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RM </a:t>
                      </a:r>
                      <a:r>
                        <a:rPr sz="600" spc="-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00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9215" marR="86995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o 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87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Sur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701)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7310" marR="107314">
                        <a:lnSpc>
                          <a:spcPct val="100000"/>
                        </a:lnSpc>
                      </a:pPr>
                      <a:r>
                        <a:rPr sz="600" spc="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Norte </a:t>
                      </a:r>
                      <a:r>
                        <a:rPr sz="600" spc="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8415" marR="79375">
                        <a:lnSpc>
                          <a:spcPct val="100000"/>
                        </a:lnSpc>
                      </a:pPr>
                      <a:r>
                        <a:rPr sz="600" spc="-5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ABC1 </a:t>
                      </a:r>
                      <a:r>
                        <a:rPr sz="600" spc="-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C2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568)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C3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6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548)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6040" marR="52705">
                        <a:lnSpc>
                          <a:spcPct val="100000"/>
                        </a:lnSpc>
                      </a:pPr>
                      <a:r>
                        <a:rPr sz="600" spc="-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DE </a:t>
                      </a:r>
                      <a:r>
                        <a:rPr sz="600" spc="-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9050" marR="36195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ech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600" spc="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  </a:t>
                      </a:r>
                      <a:r>
                        <a:rPr sz="6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516)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3815" marR="40640">
                        <a:lnSpc>
                          <a:spcPct val="100000"/>
                        </a:lnSpc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z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q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er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  </a:t>
                      </a:r>
                      <a:r>
                        <a:rPr sz="6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(N: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546)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solidFill>
                      <a:srgbClr val="15387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8260" marR="94615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Ninguna </a:t>
                      </a:r>
                      <a:r>
                        <a:rPr sz="600" spc="-14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(N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600" spc="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6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96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sz="6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6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53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5405" algn="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4135" algn="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59690" algn="r">
                        <a:lnSpc>
                          <a:spcPct val="100000"/>
                        </a:lnSpc>
                      </a:pPr>
                      <a:r>
                        <a:rPr sz="700" spc="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106045" algn="r">
                        <a:lnSpc>
                          <a:spcPct val="100000"/>
                        </a:lnSpc>
                      </a:pPr>
                      <a:r>
                        <a:rPr sz="700" b="1" spc="2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84%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5565" algn="r">
                        <a:lnSpc>
                          <a:spcPct val="100000"/>
                        </a:lnSpc>
                      </a:pPr>
                      <a:r>
                        <a:rPr sz="700" b="1" spc="-7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71%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7945" algn="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75%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3500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9215" algn="r">
                        <a:lnSpc>
                          <a:spcPct val="100000"/>
                        </a:lnSpc>
                      </a:pPr>
                      <a:r>
                        <a:rPr sz="7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83%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84%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9375" algn="r">
                        <a:lnSpc>
                          <a:spcPct val="100000"/>
                        </a:lnSpc>
                      </a:pPr>
                      <a:r>
                        <a:rPr sz="7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63%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87%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1594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1594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59690" algn="r">
                        <a:lnSpc>
                          <a:spcPct val="100000"/>
                        </a:lnSpc>
                      </a:pPr>
                      <a:r>
                        <a:rPr sz="700" spc="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20%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118110" algn="r">
                        <a:lnSpc>
                          <a:spcPct val="100000"/>
                        </a:lnSpc>
                      </a:pPr>
                      <a:r>
                        <a:rPr sz="700" b="1" spc="-4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16%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</a:pPr>
                      <a:r>
                        <a:rPr sz="700" b="1" spc="10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29%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5405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25%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700" spc="-100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17%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5090" algn="r">
                        <a:lnSpc>
                          <a:spcPct val="100000"/>
                        </a:lnSpc>
                      </a:pPr>
                      <a:r>
                        <a:rPr sz="700" b="1" spc="-6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17%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700" spc="-7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16%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700" b="1" spc="-15" dirty="0">
                          <a:solidFill>
                            <a:srgbClr val="153878"/>
                          </a:solidFill>
                          <a:latin typeface="Arial"/>
                          <a:cs typeface="Arial"/>
                        </a:rPr>
                        <a:t>37%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700" spc="-85" dirty="0">
                          <a:solidFill>
                            <a:srgbClr val="153878"/>
                          </a:solidFill>
                          <a:latin typeface="Microsoft Sans Serif"/>
                          <a:cs typeface="Microsoft Sans Serif"/>
                        </a:rPr>
                        <a:t>13%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21386" y="191261"/>
            <a:ext cx="39776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b="0" spc="-125" dirty="0">
                <a:solidFill>
                  <a:srgbClr val="B7B7B7"/>
                </a:solidFill>
                <a:latin typeface="Microsoft Sans Serif"/>
                <a:cs typeface="Microsoft Sans Serif"/>
              </a:rPr>
              <a:t>·</a:t>
            </a:r>
            <a:r>
              <a:rPr sz="1500" b="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15" dirty="0">
                <a:solidFill>
                  <a:srgbClr val="B7B7B7"/>
                </a:solidFill>
                <a:latin typeface="Microsoft Sans Serif"/>
                <a:cs typeface="Microsoft Sans Serif"/>
              </a:rPr>
              <a:t>Resultados</a:t>
            </a:r>
            <a:r>
              <a:rPr sz="1500" b="0" spc="34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5" dirty="0">
                <a:solidFill>
                  <a:srgbClr val="B7B7B7"/>
                </a:solidFill>
                <a:latin typeface="Microsoft Sans Serif"/>
                <a:cs typeface="Microsoft Sans Serif"/>
              </a:rPr>
              <a:t>encuesta</a:t>
            </a:r>
            <a:r>
              <a:rPr sz="1500" b="0" spc="-60" dirty="0">
                <a:solidFill>
                  <a:srgbClr val="B7B7B7"/>
                </a:solidFill>
                <a:latin typeface="Microsoft Sans Serif"/>
                <a:cs typeface="Microsoft Sans Serif"/>
              </a:rPr>
              <a:t> </a:t>
            </a:r>
            <a:r>
              <a:rPr sz="1500" b="0" spc="40" dirty="0">
                <a:solidFill>
                  <a:srgbClr val="B7B7B7"/>
                </a:solidFill>
                <a:latin typeface="Microsoft Sans Serif"/>
                <a:cs typeface="Microsoft Sans Serif"/>
              </a:rPr>
              <a:t>#FranjaElectoral2022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5443</Words>
  <Application>Microsoft Office PowerPoint</Application>
  <PresentationFormat>Personalizado</PresentationFormat>
  <Paragraphs>1180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8" baseType="lpstr">
      <vt:lpstr>Arial</vt:lpstr>
      <vt:lpstr>Arial MT</vt:lpstr>
      <vt:lpstr>Calibri</vt:lpstr>
      <vt:lpstr>DM Sans</vt:lpstr>
      <vt:lpstr>Microsoft Sans Serif</vt:lpstr>
      <vt:lpstr>Times New Roman</vt:lpstr>
      <vt:lpstr>Verdana</vt:lpstr>
      <vt:lpstr>Office Theme</vt:lpstr>
      <vt:lpstr>Presentación de PowerPoint</vt:lpstr>
      <vt:lpstr>· Resultados encuesta #FranjaElectoral2022</vt:lpstr>
      <vt:lpstr>· Resultados encuesta #FranjaElectoral2022</vt:lpstr>
      <vt:lpstr>| Muestra Lograda</vt:lpstr>
      <vt:lpstr>· Resultados encuesta #FranjaElectoral2022</vt:lpstr>
      <vt:lpstr>Presentación de PowerPoint</vt:lpstr>
      <vt:lpstr>· Resultados encuesta #FranjaElectoral2022</vt:lpstr>
      <vt:lpstr>Presentación de PowerPoint</vt:lpstr>
      <vt:lpstr>· Resultados encuesta #FranjaElectoral2022</vt:lpstr>
      <vt:lpstr>· Resultados encuesta #FranjaElectoral2022</vt:lpstr>
      <vt:lpstr>· Resultados encuesta #FranjaElectoral2022</vt:lpstr>
      <vt:lpstr>· Resultados encuesta #FranjaElectoral2022</vt:lpstr>
      <vt:lpstr>· Resultados encuesta #FranjaElectoral2022</vt:lpstr>
      <vt:lpstr>· Resultados encuesta #FranjaElectoral2022</vt:lpstr>
      <vt:lpstr>Presentación de PowerPoint</vt:lpstr>
      <vt:lpstr>Presentación de PowerPoint</vt:lpstr>
      <vt:lpstr>· Resultados encuesta #FranjaElectoral2022</vt:lpstr>
      <vt:lpstr>Presentación de PowerPoint</vt:lpstr>
      <vt:lpstr>Presentación de PowerPoint</vt:lpstr>
      <vt:lpstr>Presentación de PowerPoint</vt:lpstr>
      <vt:lpstr>Presentación de PowerPoint</vt:lpstr>
      <vt:lpstr>· Resultados encuesta #FranjaElectoral2022</vt:lpstr>
      <vt:lpstr>· Resultados encuesta #FranjaElectoral2022</vt:lpstr>
      <vt:lpstr>· Resultados encuesta #FranjaElectoral2022</vt:lpstr>
      <vt:lpstr>· Resultados encuesta #FranjaElectoral2022</vt:lpstr>
      <vt:lpstr>Presentación de PowerPoint</vt:lpstr>
      <vt:lpstr>· Resultados encuesta #FranjaElectoral2022</vt:lpstr>
      <vt:lpstr>PRINCIPALES RESULTADOS</vt:lpstr>
      <vt:lpstr>PRINCIPALES RESULTADOS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 Montenegro</dc:creator>
  <cp:lastModifiedBy>Juan Pablo Muñoz Aguirre</cp:lastModifiedBy>
  <cp:revision>4</cp:revision>
  <dcterms:created xsi:type="dcterms:W3CDTF">2022-09-05T14:36:10Z</dcterms:created>
  <dcterms:modified xsi:type="dcterms:W3CDTF">2022-09-05T23:45:58Z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2022-09-05T00:00:00Z</vt:filetime>
  </property>
</Properties>
</file>