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5" r:id="rId17"/>
    <p:sldId id="276" r:id="rId18"/>
    <p:sldId id="271" r:id="rId19"/>
    <p:sldId id="272" r:id="rId20"/>
    <p:sldId id="273" r:id="rId21"/>
    <p:sldId id="274" r:id="rId22"/>
    <p:sldId id="278" r:id="rId23"/>
    <p:sldId id="279" r:id="rId24"/>
    <p:sldId id="280" r:id="rId25"/>
    <p:sldId id="281" r:id="rId26"/>
    <p:sldId id="282" r:id="rId27"/>
    <p:sldId id="283" r:id="rId28"/>
    <p:sldId id="284" r:id="rId29"/>
    <p:sldId id="285" r:id="rId30"/>
    <p:sldId id="286" r:id="rId31"/>
    <p:sldId id="295" r:id="rId32"/>
    <p:sldId id="297" r:id="rId33"/>
    <p:sldId id="298" r:id="rId34"/>
    <p:sldId id="290" r:id="rId35"/>
    <p:sldId id="291" r:id="rId36"/>
    <p:sldId id="292" r:id="rId37"/>
    <p:sldId id="302" r:id="rId38"/>
  </p:sldIdLst>
  <p:sldSz cx="9144000" cy="5143500" type="screen16x9"/>
  <p:notesSz cx="7010400" cy="9296400"/>
  <p:embeddedFontLst>
    <p:embeddedFont>
      <p:font typeface="DM Sans" panose="020B0604020202020204" charset="0"/>
      <p:regular r:id="rId40"/>
      <p:bold r:id="rId41"/>
      <p:italic r:id="rId42"/>
      <p:boldItalic r:id="rId43"/>
    </p:embeddedFont>
    <p:embeddedFont>
      <p:font typeface="Calibri" panose="020F0502020204030204" pitchFamily="34" charset="0"/>
      <p:regular r:id="rId44"/>
      <p:bold r:id="rId45"/>
      <p:italic r:id="rId46"/>
      <p:boldItalic r:id="rId47"/>
    </p:embeddedFont>
    <p:embeddedFont>
      <p:font typeface="DM Sans Medium" panose="020B0604020202020204" charset="0"/>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4" roundtripDataSignature="AMtx7mj5boq0is52DNZRxjjCEggnxFXDk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4E34"/>
    <a:srgbClr val="552582"/>
    <a:srgbClr val="763682"/>
    <a:srgbClr val="FF029C"/>
    <a:srgbClr val="FF3C14"/>
    <a:srgbClr val="BFA4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6"/>
    <p:restoredTop sz="94688"/>
  </p:normalViewPr>
  <p:slideViewPr>
    <p:cSldViewPr snapToGrid="0">
      <p:cViewPr varScale="1">
        <p:scale>
          <a:sx n="92" d="100"/>
          <a:sy n="92" d="100"/>
        </p:scale>
        <p:origin x="76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8"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1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20" Type="http://schemas.openxmlformats.org/officeDocument/2006/relationships/slide" Target="slides/slide19.xml"/><Relationship Id="rId41" Type="http://schemas.openxmlformats.org/officeDocument/2006/relationships/font" Target="fonts/font2.fntdata"/><Relationship Id="rId54"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0.fntdata"/><Relationship Id="rId5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Hoja_de_c_lculo_de_Microsoft_Excel.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Hoja_de_c_lculo_de_Microsoft_Excel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Hoja_de_c_lculo_de_Microsoft_Excel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Hoja_de_c_lculo_de_Microsoft_Excel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Hoja_de_c_lculo_de_Microsoft_Excel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Hoja_de_c_lculo_de_Microsoft_Excel6.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687171499960003E-2"/>
          <c:y val="7.8391014605306578E-2"/>
          <c:w val="0.86852940207699081"/>
          <c:h val="0.6546238914713719"/>
        </c:manualLayout>
      </c:layout>
      <c:barChart>
        <c:barDir val="col"/>
        <c:grouping val="clustered"/>
        <c:varyColors val="0"/>
        <c:ser>
          <c:idx val="0"/>
          <c:order val="0"/>
          <c:tx>
            <c:strRef>
              <c:f>Hoja1!$B$1</c:f>
              <c:strCache>
                <c:ptCount val="1"/>
                <c:pt idx="0">
                  <c:v>Norte</c:v>
                </c:pt>
              </c:strCache>
            </c:strRef>
          </c:tx>
          <c:spPr>
            <a:solidFill>
              <a:srgbClr val="FF029C"/>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solidFill>
                      <a:latin typeface="+mn-lt"/>
                      <a:ea typeface="+mn-ea"/>
                      <a:cs typeface="+mn-cs"/>
                    </a:defRPr>
                  </a:pPr>
                  <a:endParaRPr lang="es-CL"/>
                </a:p>
              </c:txPr>
              <c:showLegendKey val="0"/>
              <c:showVal val="1"/>
              <c:showCatName val="0"/>
              <c:showSerName val="0"/>
              <c:showPercent val="0"/>
              <c:showBubbleSize val="0"/>
              <c:extLst>
                <c:ext xmlns:c16="http://schemas.microsoft.com/office/drawing/2014/chart" uri="{C3380CC4-5D6E-409C-BE32-E72D297353CC}">
                  <c16:uniqueId val="{00000000-C7F4-4704-B38C-A460C0C2A24D}"/>
                </c:ext>
              </c:extLst>
            </c:dLbl>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Categoría 1</c:v>
                </c:pt>
              </c:strCache>
            </c:strRef>
          </c:cat>
          <c:val>
            <c:numRef>
              <c:f>Hoja1!$B$2</c:f>
              <c:numCache>
                <c:formatCode>0.0</c:formatCode>
                <c:ptCount val="1"/>
                <c:pt idx="0">
                  <c:v>2.36</c:v>
                </c:pt>
              </c:numCache>
            </c:numRef>
          </c:val>
          <c:extLst>
            <c:ext xmlns:c16="http://schemas.microsoft.com/office/drawing/2014/chart" uri="{C3380CC4-5D6E-409C-BE32-E72D297353CC}">
              <c16:uniqueId val="{00000000-7EF3-4C60-968D-10FDF6BBB0BE}"/>
            </c:ext>
          </c:extLst>
        </c:ser>
        <c:ser>
          <c:idx val="1"/>
          <c:order val="1"/>
          <c:tx>
            <c:strRef>
              <c:f>Hoja1!$C$1</c:f>
              <c:strCache>
                <c:ptCount val="1"/>
                <c:pt idx="0">
                  <c:v>Centro</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Categoría 1</c:v>
                </c:pt>
              </c:strCache>
            </c:strRef>
          </c:cat>
          <c:val>
            <c:numRef>
              <c:f>Hoja1!$C$2</c:f>
              <c:numCache>
                <c:formatCode>0.0</c:formatCode>
                <c:ptCount val="1"/>
                <c:pt idx="0">
                  <c:v>2.2200000000000002</c:v>
                </c:pt>
              </c:numCache>
            </c:numRef>
          </c:val>
          <c:extLst>
            <c:ext xmlns:c16="http://schemas.microsoft.com/office/drawing/2014/chart" uri="{C3380CC4-5D6E-409C-BE32-E72D297353CC}">
              <c16:uniqueId val="{00000001-7EF3-4C60-968D-10FDF6BBB0BE}"/>
            </c:ext>
          </c:extLst>
        </c:ser>
        <c:ser>
          <c:idx val="2"/>
          <c:order val="2"/>
          <c:tx>
            <c:strRef>
              <c:f>Hoja1!$D$1</c:f>
              <c:strCache>
                <c:ptCount val="1"/>
                <c:pt idx="0">
                  <c:v>Sur</c:v>
                </c:pt>
              </c:strCache>
            </c:strRef>
          </c:tx>
          <c:spPr>
            <a:solidFill>
              <a:srgbClr val="BFA4D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Categoría 1</c:v>
                </c:pt>
              </c:strCache>
            </c:strRef>
          </c:cat>
          <c:val>
            <c:numRef>
              <c:f>Hoja1!$D$2</c:f>
              <c:numCache>
                <c:formatCode>0.0</c:formatCode>
                <c:ptCount val="1"/>
                <c:pt idx="0">
                  <c:v>2.23</c:v>
                </c:pt>
              </c:numCache>
            </c:numRef>
          </c:val>
          <c:extLst>
            <c:ext xmlns:c16="http://schemas.microsoft.com/office/drawing/2014/chart" uri="{C3380CC4-5D6E-409C-BE32-E72D297353CC}">
              <c16:uniqueId val="{00000002-7EF3-4C60-968D-10FDF6BBB0BE}"/>
            </c:ext>
          </c:extLst>
        </c:ser>
        <c:ser>
          <c:idx val="3"/>
          <c:order val="3"/>
          <c:tx>
            <c:strRef>
              <c:f>Hoja1!$E$1</c:f>
              <c:strCache>
                <c:ptCount val="1"/>
                <c:pt idx="0">
                  <c:v>RM</c:v>
                </c:pt>
              </c:strCache>
            </c:strRef>
          </c:tx>
          <c:spPr>
            <a:solidFill>
              <a:srgbClr val="76368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Categoría 1</c:v>
                </c:pt>
              </c:strCache>
            </c:strRef>
          </c:cat>
          <c:val>
            <c:numRef>
              <c:f>Hoja1!$E$2</c:f>
              <c:numCache>
                <c:formatCode>0.0</c:formatCode>
                <c:ptCount val="1"/>
                <c:pt idx="0">
                  <c:v>2.34</c:v>
                </c:pt>
              </c:numCache>
            </c:numRef>
          </c:val>
          <c:extLst>
            <c:ext xmlns:c16="http://schemas.microsoft.com/office/drawing/2014/chart" uri="{C3380CC4-5D6E-409C-BE32-E72D297353CC}">
              <c16:uniqueId val="{00000003-7EF3-4C60-968D-10FDF6BBB0BE}"/>
            </c:ext>
          </c:extLst>
        </c:ser>
        <c:dLbls>
          <c:showLegendKey val="0"/>
          <c:showVal val="0"/>
          <c:showCatName val="0"/>
          <c:showSerName val="0"/>
          <c:showPercent val="0"/>
          <c:showBubbleSize val="0"/>
        </c:dLbls>
        <c:gapWidth val="219"/>
        <c:overlap val="-80"/>
        <c:axId val="1250142927"/>
        <c:axId val="1250132527"/>
      </c:barChart>
      <c:catAx>
        <c:axId val="1250142927"/>
        <c:scaling>
          <c:orientation val="minMax"/>
        </c:scaling>
        <c:delete val="1"/>
        <c:axPos val="b"/>
        <c:numFmt formatCode="General" sourceLinked="1"/>
        <c:majorTickMark val="none"/>
        <c:minorTickMark val="none"/>
        <c:tickLblPos val="nextTo"/>
        <c:crossAx val="1250132527"/>
        <c:crosses val="autoZero"/>
        <c:auto val="1"/>
        <c:lblAlgn val="ctr"/>
        <c:lblOffset val="100"/>
        <c:noMultiLvlLbl val="0"/>
      </c:catAx>
      <c:valAx>
        <c:axId val="1250132527"/>
        <c:scaling>
          <c:orientation val="minMax"/>
          <c:min val="0"/>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1250142927"/>
        <c:crosses val="autoZero"/>
        <c:crossBetween val="between"/>
      </c:valAx>
      <c:spPr>
        <a:noFill/>
        <a:ln>
          <a:noFill/>
        </a:ln>
        <a:effectLst/>
      </c:spPr>
    </c:plotArea>
    <c:legend>
      <c:legendPos val="b"/>
      <c:layout>
        <c:manualLayout>
          <c:xMode val="edge"/>
          <c:yMode val="edge"/>
          <c:x val="0.20453483399244823"/>
          <c:y val="0.73816110503834809"/>
          <c:w val="0.590929891577467"/>
          <c:h val="9.7930409877828972E-2"/>
        </c:manualLayout>
      </c:layout>
      <c:overlay val="0"/>
      <c:spPr>
        <a:noFill/>
        <a:ln>
          <a:noFill/>
        </a:ln>
        <a:effectLst/>
      </c:spPr>
      <c:txPr>
        <a:bodyPr rot="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s-CL"/>
        </a:p>
      </c:txPr>
    </c:legend>
    <c:plotVisOnly val="1"/>
    <c:dispBlanksAs val="gap"/>
    <c:showDLblsOverMax val="0"/>
  </c:chart>
  <c:spPr>
    <a:noFill/>
    <a:ln>
      <a:noFill/>
    </a:ln>
    <a:effectLst/>
  </c:spPr>
  <c:txPr>
    <a:bodyPr/>
    <a:lstStyle/>
    <a:p>
      <a:pPr>
        <a:defRPr/>
      </a:pPr>
      <a:endParaRPr lang="es-C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Hoja1!$B$1</c:f>
              <c:strCache>
                <c:ptCount val="1"/>
                <c:pt idx="0">
                  <c:v>Norte</c:v>
                </c:pt>
              </c:strCache>
            </c:strRef>
          </c:tx>
          <c:spPr>
            <a:solidFill>
              <a:srgbClr val="FF029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solidFill>
                    <a:latin typeface="DM Sans" pitchFamily="2" charset="77"/>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TV por cable o satélite</c:v>
                </c:pt>
                <c:pt idx="1">
                  <c:v>Servicios de streaming audiovisual (Netflix, Amazon Prime, HBO Go, Disney+, Hulu, otros)</c:v>
                </c:pt>
                <c:pt idx="2">
                  <c:v>Ninguno, no tengo servicios pagados de televisión</c:v>
                </c:pt>
                <c:pt idx="3">
                  <c:v>IPTV (Zapping TV, IP Chileno, UltraPlay, Movistar IPTV)</c:v>
                </c:pt>
              </c:strCache>
            </c:strRef>
          </c:cat>
          <c:val>
            <c:numRef>
              <c:f>Hoja1!$B$2:$B$5</c:f>
              <c:numCache>
                <c:formatCode>###0%</c:formatCode>
                <c:ptCount val="4"/>
                <c:pt idx="0">
                  <c:v>0.68390578557038684</c:v>
                </c:pt>
                <c:pt idx="1">
                  <c:v>0.4724809090196056</c:v>
                </c:pt>
                <c:pt idx="2">
                  <c:v>0.16469480380113091</c:v>
                </c:pt>
                <c:pt idx="3">
                  <c:v>5.281979402041885E-2</c:v>
                </c:pt>
              </c:numCache>
            </c:numRef>
          </c:val>
          <c:extLst>
            <c:ext xmlns:c16="http://schemas.microsoft.com/office/drawing/2014/chart" uri="{C3380CC4-5D6E-409C-BE32-E72D297353CC}">
              <c16:uniqueId val="{00000000-5247-0A40-823D-6930D92F490E}"/>
            </c:ext>
          </c:extLst>
        </c:ser>
        <c:ser>
          <c:idx val="1"/>
          <c:order val="1"/>
          <c:tx>
            <c:strRef>
              <c:f>Hoja1!$C$1</c:f>
              <c:strCache>
                <c:ptCount val="1"/>
                <c:pt idx="0">
                  <c:v>Centro</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solidFill>
                    <a:latin typeface="DM Sans" pitchFamily="2" charset="77"/>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TV por cable o satélite</c:v>
                </c:pt>
                <c:pt idx="1">
                  <c:v>Servicios de streaming audiovisual (Netflix, Amazon Prime, HBO Go, Disney+, Hulu, otros)</c:v>
                </c:pt>
                <c:pt idx="2">
                  <c:v>Ninguno, no tengo servicios pagados de televisión</c:v>
                </c:pt>
                <c:pt idx="3">
                  <c:v>IPTV (Zapping TV, IP Chileno, UltraPlay, Movistar IPTV)</c:v>
                </c:pt>
              </c:strCache>
            </c:strRef>
          </c:cat>
          <c:val>
            <c:numRef>
              <c:f>Hoja1!$C$2:$C$5</c:f>
              <c:numCache>
                <c:formatCode>###0%</c:formatCode>
                <c:ptCount val="4"/>
                <c:pt idx="0">
                  <c:v>0.74827517256012299</c:v>
                </c:pt>
                <c:pt idx="1">
                  <c:v>0.46303363309204104</c:v>
                </c:pt>
                <c:pt idx="2">
                  <c:v>0.11576610250898131</c:v>
                </c:pt>
                <c:pt idx="3">
                  <c:v>3.7477313171080551E-2</c:v>
                </c:pt>
              </c:numCache>
            </c:numRef>
          </c:val>
          <c:extLst>
            <c:ext xmlns:c16="http://schemas.microsoft.com/office/drawing/2014/chart" uri="{C3380CC4-5D6E-409C-BE32-E72D297353CC}">
              <c16:uniqueId val="{00000001-5247-0A40-823D-6930D92F490E}"/>
            </c:ext>
          </c:extLst>
        </c:ser>
        <c:ser>
          <c:idx val="2"/>
          <c:order val="2"/>
          <c:tx>
            <c:strRef>
              <c:f>Hoja1!$D$1</c:f>
              <c:strCache>
                <c:ptCount val="1"/>
                <c:pt idx="0">
                  <c:v>Sur</c:v>
                </c:pt>
              </c:strCache>
            </c:strRef>
          </c:tx>
          <c:spPr>
            <a:solidFill>
              <a:srgbClr val="76368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solidFill>
                    <a:latin typeface="DM Sans" pitchFamily="2" charset="77"/>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TV por cable o satélite</c:v>
                </c:pt>
                <c:pt idx="1">
                  <c:v>Servicios de streaming audiovisual (Netflix, Amazon Prime, HBO Go, Disney+, Hulu, otros)</c:v>
                </c:pt>
                <c:pt idx="2">
                  <c:v>Ninguno, no tengo servicios pagados de televisión</c:v>
                </c:pt>
                <c:pt idx="3">
                  <c:v>IPTV (Zapping TV, IP Chileno, UltraPlay, Movistar IPTV)</c:v>
                </c:pt>
              </c:strCache>
            </c:strRef>
          </c:cat>
          <c:val>
            <c:numRef>
              <c:f>Hoja1!$D$2:$D$5</c:f>
              <c:numCache>
                <c:formatCode>###0%</c:formatCode>
                <c:ptCount val="4"/>
                <c:pt idx="0">
                  <c:v>0.69527454809289824</c:v>
                </c:pt>
                <c:pt idx="1">
                  <c:v>0.43260561263761588</c:v>
                </c:pt>
                <c:pt idx="2">
                  <c:v>0.167584795240108</c:v>
                </c:pt>
                <c:pt idx="3">
                  <c:v>3.0263505997361172E-2</c:v>
                </c:pt>
              </c:numCache>
            </c:numRef>
          </c:val>
          <c:extLst>
            <c:ext xmlns:c16="http://schemas.microsoft.com/office/drawing/2014/chart" uri="{C3380CC4-5D6E-409C-BE32-E72D297353CC}">
              <c16:uniqueId val="{00000002-5247-0A40-823D-6930D92F490E}"/>
            </c:ext>
          </c:extLst>
        </c:ser>
        <c:dLbls>
          <c:showLegendKey val="0"/>
          <c:showVal val="0"/>
          <c:showCatName val="0"/>
          <c:showSerName val="0"/>
          <c:showPercent val="0"/>
          <c:showBubbleSize val="0"/>
        </c:dLbls>
        <c:gapWidth val="182"/>
        <c:axId val="1250262751"/>
        <c:axId val="1250257759"/>
        <c:extLst>
          <c:ext xmlns:c15="http://schemas.microsoft.com/office/drawing/2012/chart" uri="{02D57815-91ED-43cb-92C2-25804820EDAC}">
            <c15:filteredBarSeries>
              <c15:ser>
                <c:idx val="3"/>
                <c:order val="3"/>
                <c:tx>
                  <c:strRef>
                    <c:extLst>
                      <c:ext uri="{02D57815-91ED-43cb-92C2-25804820EDAC}">
                        <c15:formulaRef>
                          <c15:sqref>Hoja1!$E$1</c15:sqref>
                        </c15:formulaRef>
                      </c:ext>
                    </c:extLst>
                    <c:strCache>
                      <c:ptCount val="1"/>
                      <c:pt idx="0">
                        <c:v>RM</c:v>
                      </c:pt>
                    </c:strCache>
                  </c:strRef>
                </c:tx>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solidFill>
                          <a:latin typeface="DM Sans" pitchFamily="2" charset="77"/>
                          <a:ea typeface="+mn-ea"/>
                          <a:cs typeface="+mn-cs"/>
                        </a:defRPr>
                      </a:pPr>
                      <a:endParaRPr lang="es-CL"/>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Hoja1!$A$2:$A$5</c15:sqref>
                        </c15:formulaRef>
                      </c:ext>
                    </c:extLst>
                    <c:strCache>
                      <c:ptCount val="4"/>
                      <c:pt idx="0">
                        <c:v>TV por cable o satélite</c:v>
                      </c:pt>
                      <c:pt idx="1">
                        <c:v>Servicios de streaming audiovisual (Netflix, Amazon Prime, HBO Go, Disney+, Hulu, otros)</c:v>
                      </c:pt>
                      <c:pt idx="2">
                        <c:v>Ninguno, no tengo servicios pagados de televisión</c:v>
                      </c:pt>
                      <c:pt idx="3">
                        <c:v>IPTV (Zapping TV, IP Chileno, UltraPlay, Movistar IPTV)</c:v>
                      </c:pt>
                    </c:strCache>
                  </c:strRef>
                </c:cat>
                <c:val>
                  <c:numRef>
                    <c:extLst>
                      <c:ext uri="{02D57815-91ED-43cb-92C2-25804820EDAC}">
                        <c15:formulaRef>
                          <c15:sqref>Hoja1!$E$2:$E$5</c15:sqref>
                        </c15:formulaRef>
                      </c:ext>
                    </c:extLst>
                    <c:numCache>
                      <c:formatCode>###0%</c:formatCode>
                      <c:ptCount val="4"/>
                      <c:pt idx="0">
                        <c:v>0.61361509697377314</c:v>
                      </c:pt>
                      <c:pt idx="1">
                        <c:v>0.37999695861680854</c:v>
                      </c:pt>
                      <c:pt idx="2">
                        <c:v>0.19065835732239791</c:v>
                      </c:pt>
                      <c:pt idx="3">
                        <c:v>3.7965055386117372E-2</c:v>
                      </c:pt>
                    </c:numCache>
                  </c:numRef>
                </c:val>
                <c:extLst>
                  <c:ext xmlns:c16="http://schemas.microsoft.com/office/drawing/2014/chart" uri="{C3380CC4-5D6E-409C-BE32-E72D297353CC}">
                    <c16:uniqueId val="{00000003-5247-0A40-823D-6930D92F490E}"/>
                  </c:ext>
                </c:extLst>
              </c15:ser>
            </c15:filteredBarSeries>
          </c:ext>
        </c:extLst>
      </c:barChart>
      <c:catAx>
        <c:axId val="1250262751"/>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s-CL"/>
          </a:p>
        </c:txPr>
        <c:crossAx val="1250257759"/>
        <c:crosses val="autoZero"/>
        <c:auto val="1"/>
        <c:lblAlgn val="ctr"/>
        <c:lblOffset val="100"/>
        <c:noMultiLvlLbl val="0"/>
      </c:catAx>
      <c:valAx>
        <c:axId val="1250257759"/>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25026275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600" b="0" i="0" u="none" strike="noStrike" kern="1200" baseline="0">
              <a:solidFill>
                <a:schemeClr val="tx1">
                  <a:lumMod val="65000"/>
                  <a:lumOff val="35000"/>
                </a:schemeClr>
              </a:solidFill>
              <a:latin typeface="DM Sans" pitchFamily="2" charset="77"/>
              <a:ea typeface="+mn-ea"/>
              <a:cs typeface="+mn-cs"/>
            </a:defRPr>
          </a:pPr>
          <a:endParaRPr lang="es-CL"/>
        </a:p>
      </c:txPr>
    </c:legend>
    <c:plotVisOnly val="1"/>
    <c:dispBlanksAs val="gap"/>
    <c:showDLblsOverMax val="0"/>
  </c:chart>
  <c:spPr>
    <a:noFill/>
    <a:ln>
      <a:noFill/>
    </a:ln>
    <a:effectLst/>
  </c:spPr>
  <c:txPr>
    <a:bodyPr/>
    <a:lstStyle/>
    <a:p>
      <a:pPr>
        <a:defRPr/>
      </a:pPr>
      <a:endParaRPr lang="es-C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985795911003865E-2"/>
          <c:y val="0.11463655207387945"/>
          <c:w val="0.89914810231604547"/>
          <c:h val="0.57654308020291567"/>
        </c:manualLayout>
      </c:layout>
      <c:barChart>
        <c:barDir val="bar"/>
        <c:grouping val="percentStacked"/>
        <c:varyColors val="0"/>
        <c:ser>
          <c:idx val="0"/>
          <c:order val="0"/>
          <c:tx>
            <c:strRef>
              <c:f>Hoja1!$A$2</c:f>
              <c:strCache>
                <c:ptCount val="1"/>
                <c:pt idx="0">
                  <c:v>No</c:v>
                </c:pt>
              </c:strCache>
            </c:strRef>
          </c:tx>
          <c:spPr>
            <a:solidFill>
              <a:srgbClr val="FF029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600" b="1" i="0" u="none" strike="noStrike" kern="1200" baseline="0">
                    <a:solidFill>
                      <a:schemeClr val="bg1"/>
                    </a:solidFill>
                    <a:latin typeface="DM Sans" pitchFamily="2" charset="77"/>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Hoja1!$B$1:$D$1</c:f>
              <c:strCache>
                <c:ptCount val="3"/>
                <c:pt idx="0">
                  <c:v>Sur</c:v>
                </c:pt>
                <c:pt idx="1">
                  <c:v>Centro</c:v>
                </c:pt>
                <c:pt idx="2">
                  <c:v>Norte</c:v>
                </c:pt>
              </c:strCache>
            </c:strRef>
          </c:cat>
          <c:val>
            <c:numRef>
              <c:f>Hoja1!$B$2:$D$2</c:f>
              <c:numCache>
                <c:formatCode>###0%</c:formatCode>
                <c:ptCount val="3"/>
                <c:pt idx="0">
                  <c:v>0.41</c:v>
                </c:pt>
                <c:pt idx="1">
                  <c:v>0.43</c:v>
                </c:pt>
                <c:pt idx="2">
                  <c:v>0.54</c:v>
                </c:pt>
              </c:numCache>
            </c:numRef>
          </c:val>
          <c:extLst>
            <c:ext xmlns:c16="http://schemas.microsoft.com/office/drawing/2014/chart" uri="{C3380CC4-5D6E-409C-BE32-E72D297353CC}">
              <c16:uniqueId val="{00000000-2E96-8547-A874-088E0B74AEF8}"/>
            </c:ext>
          </c:extLst>
        </c:ser>
        <c:ser>
          <c:idx val="1"/>
          <c:order val="1"/>
          <c:tx>
            <c:strRef>
              <c:f>Hoja1!$A$3</c:f>
              <c:strCache>
                <c:ptCount val="1"/>
                <c:pt idx="0">
                  <c:v>Sí</c:v>
                </c:pt>
              </c:strCache>
            </c:strRef>
          </c:tx>
          <c:spPr>
            <a:solidFill>
              <a:srgbClr val="76368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600" b="1" i="0" u="none" strike="noStrike" kern="1200" baseline="0">
                    <a:solidFill>
                      <a:schemeClr val="bg1"/>
                    </a:solidFill>
                    <a:latin typeface="DM Sans" pitchFamily="2" charset="77"/>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Hoja1!$B$1:$D$1</c:f>
              <c:strCache>
                <c:ptCount val="3"/>
                <c:pt idx="0">
                  <c:v>Sur</c:v>
                </c:pt>
                <c:pt idx="1">
                  <c:v>Centro</c:v>
                </c:pt>
                <c:pt idx="2">
                  <c:v>Norte</c:v>
                </c:pt>
              </c:strCache>
            </c:strRef>
          </c:cat>
          <c:val>
            <c:numRef>
              <c:f>Hoja1!$B$3:$D$3</c:f>
              <c:numCache>
                <c:formatCode>###0%</c:formatCode>
                <c:ptCount val="3"/>
                <c:pt idx="0">
                  <c:v>0.54</c:v>
                </c:pt>
                <c:pt idx="1">
                  <c:v>0.54</c:v>
                </c:pt>
                <c:pt idx="2">
                  <c:v>0.43</c:v>
                </c:pt>
              </c:numCache>
            </c:numRef>
          </c:val>
          <c:extLst>
            <c:ext xmlns:c16="http://schemas.microsoft.com/office/drawing/2014/chart" uri="{C3380CC4-5D6E-409C-BE32-E72D297353CC}">
              <c16:uniqueId val="{00000001-2E96-8547-A874-088E0B74AEF8}"/>
            </c:ext>
          </c:extLst>
        </c:ser>
        <c:dLbls>
          <c:showLegendKey val="0"/>
          <c:showVal val="0"/>
          <c:showCatName val="0"/>
          <c:showSerName val="0"/>
          <c:showPercent val="0"/>
          <c:showBubbleSize val="0"/>
        </c:dLbls>
        <c:gapWidth val="150"/>
        <c:overlap val="100"/>
        <c:axId val="979417983"/>
        <c:axId val="979413407"/>
      </c:barChart>
      <c:catAx>
        <c:axId val="97941798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500" b="0" i="0" u="none" strike="noStrike" kern="1200" baseline="0">
                <a:solidFill>
                  <a:schemeClr val="tx1">
                    <a:lumMod val="65000"/>
                    <a:lumOff val="35000"/>
                  </a:schemeClr>
                </a:solidFill>
                <a:latin typeface="+mn-lt"/>
                <a:ea typeface="+mn-ea"/>
                <a:cs typeface="+mn-cs"/>
              </a:defRPr>
            </a:pPr>
            <a:endParaRPr lang="es-CL"/>
          </a:p>
        </c:txPr>
        <c:crossAx val="979413407"/>
        <c:crosses val="autoZero"/>
        <c:auto val="1"/>
        <c:lblAlgn val="ctr"/>
        <c:lblOffset val="100"/>
        <c:noMultiLvlLbl val="0"/>
      </c:catAx>
      <c:valAx>
        <c:axId val="979413407"/>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97941798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L"/>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42081747410048"/>
          <c:y val="2.2286089444245649E-2"/>
          <c:w val="0.58436067404914793"/>
          <c:h val="0.94736641504110031"/>
        </c:manualLayout>
      </c:layout>
      <c:barChart>
        <c:barDir val="bar"/>
        <c:grouping val="percentStacked"/>
        <c:varyColors val="0"/>
        <c:ser>
          <c:idx val="0"/>
          <c:order val="0"/>
          <c:tx>
            <c:strRef>
              <c:f>Hoja1!$B$1</c:f>
              <c:strCache>
                <c:ptCount val="1"/>
                <c:pt idx="0">
                  <c:v>Muy y bastante satisfecho</c:v>
                </c:pt>
              </c:strCache>
            </c:strRef>
          </c:tx>
          <c:spPr>
            <a:solidFill>
              <a:srgbClr val="763682"/>
            </a:solidFill>
            <a:ln>
              <a:noFill/>
            </a:ln>
            <a:effectLst/>
          </c:spPr>
          <c:invertIfNegative val="0"/>
          <c:dLbls>
            <c:dLbl>
              <c:idx val="0"/>
              <c:layout>
                <c:manualLayout>
                  <c:x val="0.10145154594932788"/>
                  <c:y val="-8.042012976423098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CB6-460A-9770-60CB262049FD}"/>
                </c:ext>
              </c:extLst>
            </c:dLbl>
            <c:dLbl>
              <c:idx val="1"/>
              <c:layout>
                <c:manualLayout>
                  <c:x val="8.9817570358843135E-2"/>
                  <c:y val="-4.021006488211618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CB6-460A-9770-60CB262049FD}"/>
                </c:ext>
              </c:extLst>
            </c:dLbl>
            <c:dLbl>
              <c:idx val="3"/>
              <c:layout>
                <c:manualLayout>
                  <c:x val="0.11736926911831344"/>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CB6-460A-9770-60CB262049FD}"/>
                </c:ext>
              </c:extLst>
            </c:dLbl>
            <c:dLbl>
              <c:idx val="4"/>
              <c:layout>
                <c:manualLayout>
                  <c:x val="9.3001114992640244E-2"/>
                  <c:y val="6.9544906313078645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CB6-460A-9770-60CB262049FD}"/>
                </c:ext>
              </c:extLst>
            </c:dLbl>
            <c:dLbl>
              <c:idx val="5"/>
              <c:layout>
                <c:manualLayout>
                  <c:x val="0.1038860802393623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CB6-460A-9770-60CB262049FD}"/>
                </c:ext>
              </c:extLst>
            </c:dLbl>
            <c:dLbl>
              <c:idx val="6"/>
              <c:layout>
                <c:manualLayout>
                  <c:x val="0.1012174175487006"/>
                  <c:y val="-7.586804694738640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CB6-460A-9770-60CB262049FD}"/>
                </c:ext>
              </c:extLst>
            </c:dLbl>
            <c:spPr>
              <a:noFill/>
              <a:ln>
                <a:noFill/>
              </a:ln>
              <a:effectLst/>
            </c:spPr>
            <c:txPr>
              <a:bodyPr rot="0" spcFirstLastPara="1" vertOverflow="ellipsis" vert="horz" wrap="square" lIns="38100" tIns="19050" rIns="38100" bIns="19050" anchor="ctr" anchorCtr="1">
                <a:spAutoFit/>
              </a:bodyPr>
              <a:lstStyle/>
              <a:p>
                <a:pPr>
                  <a:defRPr sz="600" b="1" i="0" u="none" strike="noStrike" kern="1200" baseline="0">
                    <a:solidFill>
                      <a:schemeClr val="tx1"/>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Mujer</c:v>
                </c:pt>
                <c:pt idx="1">
                  <c:v>Hombre</c:v>
                </c:pt>
                <c:pt idx="3">
                  <c:v>60 y más</c:v>
                </c:pt>
                <c:pt idx="4">
                  <c:v>40 a 59</c:v>
                </c:pt>
                <c:pt idx="5">
                  <c:v>25 a 39</c:v>
                </c:pt>
                <c:pt idx="6">
                  <c:v>16 a 24</c:v>
                </c:pt>
              </c:strCache>
            </c:strRef>
          </c:cat>
          <c:val>
            <c:numRef>
              <c:f>Hoja1!$B$2:$B$8</c:f>
              <c:numCache>
                <c:formatCode>0%</c:formatCode>
                <c:ptCount val="7"/>
                <c:pt idx="0">
                  <c:v>0.21</c:v>
                </c:pt>
                <c:pt idx="1">
                  <c:v>0.19</c:v>
                </c:pt>
                <c:pt idx="3">
                  <c:v>0.25</c:v>
                </c:pt>
                <c:pt idx="4">
                  <c:v>0.17</c:v>
                </c:pt>
                <c:pt idx="5">
                  <c:v>0.19</c:v>
                </c:pt>
                <c:pt idx="6">
                  <c:v>0.22</c:v>
                </c:pt>
              </c:numCache>
            </c:numRef>
          </c:val>
          <c:extLst>
            <c:ext xmlns:c16="http://schemas.microsoft.com/office/drawing/2014/chart" uri="{C3380CC4-5D6E-409C-BE32-E72D297353CC}">
              <c16:uniqueId val="{00000000-B1DC-E34C-A53E-FCF3740BBA67}"/>
            </c:ext>
          </c:extLst>
        </c:ser>
        <c:ser>
          <c:idx val="1"/>
          <c:order val="1"/>
          <c:tx>
            <c:strRef>
              <c:f>Hoja1!$C$1</c:f>
              <c:strCache>
                <c:ptCount val="1"/>
                <c:pt idx="0">
                  <c:v>Poco y nada satisfecho</c:v>
                </c:pt>
              </c:strCache>
            </c:strRef>
          </c:tx>
          <c:spPr>
            <a:solidFill>
              <a:srgbClr val="FF029C"/>
            </a:solidFill>
            <a:ln>
              <a:noFill/>
            </a:ln>
            <a:effectLst/>
          </c:spPr>
          <c:invertIfNegative val="0"/>
          <c:dLbls>
            <c:dLbl>
              <c:idx val="0"/>
              <c:layout>
                <c:manualLayout>
                  <c:x val="-0.15683544633797111"/>
                  <c:y val="8.043207748815969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CB6-460A-9770-60CB262049FD}"/>
                </c:ext>
              </c:extLst>
            </c:dLbl>
            <c:dLbl>
              <c:idx val="1"/>
              <c:layout>
                <c:manualLayout>
                  <c:x val="-0.15781858508236107"/>
                  <c:y val="4.021603874407915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CB6-460A-9770-60CB262049FD}"/>
                </c:ext>
              </c:extLst>
            </c:dLbl>
            <c:dLbl>
              <c:idx val="3"/>
              <c:layout>
                <c:manualLayout>
                  <c:x val="-0.14826795118096975"/>
                  <c:y val="1.1947723928722269E-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CB6-460A-9770-60CB262049FD}"/>
                </c:ext>
              </c:extLst>
            </c:dLbl>
            <c:dLbl>
              <c:idx val="4"/>
              <c:layout>
                <c:manualLayout>
                  <c:x val="-0.16945256067284592"/>
                  <c:y val="1.1947723928722269E-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CB6-460A-9770-60CB262049FD}"/>
                </c:ext>
              </c:extLst>
            </c:dLbl>
            <c:dLbl>
              <c:idx val="5"/>
              <c:layout>
                <c:manualLayout>
                  <c:x val="-0.15550111499264027"/>
                  <c:y val="7.587999467131512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CB6-460A-9770-60CB262049FD}"/>
                </c:ext>
              </c:extLst>
            </c:dLbl>
            <c:dLbl>
              <c:idx val="6"/>
              <c:layout>
                <c:manualLayout>
                  <c:x val="-0.15585230759358118"/>
                  <c:y val="7.587999467131517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CB6-460A-9770-60CB262049FD}"/>
                </c:ext>
              </c:extLst>
            </c:dLbl>
            <c:spPr>
              <a:noFill/>
              <a:ln>
                <a:noFill/>
              </a:ln>
              <a:effectLst/>
            </c:spPr>
            <c:txPr>
              <a:bodyPr rot="0" spcFirstLastPara="1" vertOverflow="ellipsis" vert="horz" wrap="square" lIns="38100" tIns="19050" rIns="38100" bIns="19050" anchor="ctr" anchorCtr="1">
                <a:spAutoFit/>
              </a:bodyPr>
              <a:lstStyle/>
              <a:p>
                <a:pPr>
                  <a:defRPr sz="600" b="1" i="0" u="none" strike="noStrike" kern="1200" baseline="0">
                    <a:solidFill>
                      <a:schemeClr val="bg1"/>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Mujer</c:v>
                </c:pt>
                <c:pt idx="1">
                  <c:v>Hombre</c:v>
                </c:pt>
                <c:pt idx="3">
                  <c:v>60 y más</c:v>
                </c:pt>
                <c:pt idx="4">
                  <c:v>40 a 59</c:v>
                </c:pt>
                <c:pt idx="5">
                  <c:v>25 a 39</c:v>
                </c:pt>
                <c:pt idx="6">
                  <c:v>16 a 24</c:v>
                </c:pt>
              </c:strCache>
            </c:strRef>
          </c:cat>
          <c:val>
            <c:numRef>
              <c:f>Hoja1!$C$2:$C$8</c:f>
              <c:numCache>
                <c:formatCode>0%</c:formatCode>
                <c:ptCount val="7"/>
                <c:pt idx="0">
                  <c:v>-0.4</c:v>
                </c:pt>
                <c:pt idx="1">
                  <c:v>-0.37</c:v>
                </c:pt>
                <c:pt idx="3">
                  <c:v>-0.34</c:v>
                </c:pt>
                <c:pt idx="4">
                  <c:v>-0.42</c:v>
                </c:pt>
                <c:pt idx="5">
                  <c:v>-0.36</c:v>
                </c:pt>
                <c:pt idx="6">
                  <c:v>-0.4</c:v>
                </c:pt>
              </c:numCache>
            </c:numRef>
          </c:val>
          <c:extLst>
            <c:ext xmlns:c16="http://schemas.microsoft.com/office/drawing/2014/chart" uri="{C3380CC4-5D6E-409C-BE32-E72D297353CC}">
              <c16:uniqueId val="{00000001-B1DC-E34C-A53E-FCF3740BBA67}"/>
            </c:ext>
          </c:extLst>
        </c:ser>
        <c:dLbls>
          <c:showLegendKey val="0"/>
          <c:showVal val="0"/>
          <c:showCatName val="0"/>
          <c:showSerName val="0"/>
          <c:showPercent val="0"/>
          <c:showBubbleSize val="0"/>
        </c:dLbls>
        <c:gapWidth val="150"/>
        <c:overlap val="100"/>
        <c:axId val="1082336687"/>
        <c:axId val="1082345839"/>
      </c:barChart>
      <c:catAx>
        <c:axId val="108233668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1" i="0" u="none" strike="noStrike" kern="1200" baseline="0">
                <a:solidFill>
                  <a:srgbClr val="FF029C"/>
                </a:solidFill>
                <a:latin typeface="+mn-lt"/>
                <a:ea typeface="+mn-ea"/>
                <a:cs typeface="+mn-cs"/>
              </a:defRPr>
            </a:pPr>
            <a:endParaRPr lang="es-CL"/>
          </a:p>
        </c:txPr>
        <c:crossAx val="1082345839"/>
        <c:crosses val="autoZero"/>
        <c:auto val="1"/>
        <c:lblAlgn val="ctr"/>
        <c:lblOffset val="100"/>
        <c:noMultiLvlLbl val="0"/>
      </c:catAx>
      <c:valAx>
        <c:axId val="1082345839"/>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08233668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L"/>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Hoja1!$B$1</c:f>
              <c:strCache>
                <c:ptCount val="1"/>
                <c:pt idx="0">
                  <c:v>Redes sociales</c:v>
                </c:pt>
              </c:strCache>
            </c:strRef>
          </c:tx>
          <c:spPr>
            <a:solidFill>
              <a:srgbClr val="FF029C"/>
            </a:solidFill>
            <a:ln>
              <a:noFill/>
            </a:ln>
            <a:effectLst/>
          </c:spPr>
          <c:invertIfNegative val="0"/>
          <c:dLbls>
            <c:spPr>
              <a:noFill/>
              <a:ln>
                <a:noFill/>
              </a:ln>
              <a:effectLst/>
            </c:spPr>
            <c:txPr>
              <a:bodyPr rot="0" spcFirstLastPara="1" vertOverflow="ellipsis" vert="horz" wrap="square" anchor="ctr" anchorCtr="1"/>
              <a:lstStyle/>
              <a:p>
                <a:pPr>
                  <a:defRPr sz="600" b="1" i="0" u="none" strike="noStrike" kern="1200" baseline="0">
                    <a:solidFill>
                      <a:schemeClr val="bg1"/>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Sur</c:v>
                </c:pt>
                <c:pt idx="1">
                  <c:v>Centro</c:v>
                </c:pt>
                <c:pt idx="2">
                  <c:v>Norte</c:v>
                </c:pt>
              </c:strCache>
            </c:strRef>
          </c:cat>
          <c:val>
            <c:numRef>
              <c:f>Hoja1!$B$2:$B$4</c:f>
              <c:numCache>
                <c:formatCode>###0%</c:formatCode>
                <c:ptCount val="3"/>
                <c:pt idx="0">
                  <c:v>0.6</c:v>
                </c:pt>
                <c:pt idx="1">
                  <c:v>0.60425718746513668</c:v>
                </c:pt>
                <c:pt idx="2">
                  <c:v>0.67</c:v>
                </c:pt>
              </c:numCache>
            </c:numRef>
          </c:val>
          <c:extLst>
            <c:ext xmlns:c16="http://schemas.microsoft.com/office/drawing/2014/chart" uri="{C3380CC4-5D6E-409C-BE32-E72D297353CC}">
              <c16:uniqueId val="{00000000-CAC3-DC4D-883B-785D83DEF768}"/>
            </c:ext>
          </c:extLst>
        </c:ser>
        <c:ser>
          <c:idx val="1"/>
          <c:order val="1"/>
          <c:tx>
            <c:strRef>
              <c:f>Hoja1!$C$1</c:f>
              <c:strCache>
                <c:ptCount val="1"/>
                <c:pt idx="0">
                  <c:v>Prensa escrita</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anchor="ctr" anchorCtr="1"/>
              <a:lstStyle/>
              <a:p>
                <a:pPr>
                  <a:defRPr sz="600" b="1" i="0" u="none" strike="noStrike" kern="1200" baseline="0">
                    <a:solidFill>
                      <a:schemeClr val="bg1"/>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Sur</c:v>
                </c:pt>
                <c:pt idx="1">
                  <c:v>Centro</c:v>
                </c:pt>
                <c:pt idx="2">
                  <c:v>Norte</c:v>
                </c:pt>
              </c:strCache>
            </c:strRef>
          </c:cat>
          <c:val>
            <c:numRef>
              <c:f>Hoja1!$C$2:$C$4</c:f>
              <c:numCache>
                <c:formatCode>###0%</c:formatCode>
                <c:ptCount val="3"/>
                <c:pt idx="0">
                  <c:v>0.02</c:v>
                </c:pt>
                <c:pt idx="1">
                  <c:v>1.7974355553374583E-2</c:v>
                </c:pt>
                <c:pt idx="2">
                  <c:v>0.01</c:v>
                </c:pt>
              </c:numCache>
            </c:numRef>
          </c:val>
          <c:extLst>
            <c:ext xmlns:c16="http://schemas.microsoft.com/office/drawing/2014/chart" uri="{C3380CC4-5D6E-409C-BE32-E72D297353CC}">
              <c16:uniqueId val="{00000001-CAC3-DC4D-883B-785D83DEF768}"/>
            </c:ext>
          </c:extLst>
        </c:ser>
        <c:ser>
          <c:idx val="2"/>
          <c:order val="2"/>
          <c:tx>
            <c:strRef>
              <c:f>Hoja1!$D$1</c:f>
              <c:strCache>
                <c:ptCount val="1"/>
                <c:pt idx="0">
                  <c:v>Radio</c:v>
                </c:pt>
              </c:strCache>
            </c:strRef>
          </c:tx>
          <c:spPr>
            <a:solidFill>
              <a:srgbClr val="BFA4DB"/>
            </a:solidFill>
            <a:ln>
              <a:noFill/>
            </a:ln>
            <a:effectLst/>
          </c:spPr>
          <c:invertIfNegative val="0"/>
          <c:dLbls>
            <c:spPr>
              <a:noFill/>
              <a:ln>
                <a:noFill/>
              </a:ln>
              <a:effectLst/>
            </c:spPr>
            <c:txPr>
              <a:bodyPr rot="0" spcFirstLastPara="1" vertOverflow="ellipsis" vert="horz" wrap="square" anchor="ctr" anchorCtr="1"/>
              <a:lstStyle/>
              <a:p>
                <a:pPr>
                  <a:defRPr sz="600" b="1" i="0" u="none" strike="noStrike" kern="1200" baseline="0">
                    <a:solidFill>
                      <a:schemeClr val="bg1"/>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Sur</c:v>
                </c:pt>
                <c:pt idx="1">
                  <c:v>Centro</c:v>
                </c:pt>
                <c:pt idx="2">
                  <c:v>Norte</c:v>
                </c:pt>
              </c:strCache>
            </c:strRef>
          </c:cat>
          <c:val>
            <c:numRef>
              <c:f>Hoja1!$D$2:$D$4</c:f>
              <c:numCache>
                <c:formatCode>###0%</c:formatCode>
                <c:ptCount val="3"/>
                <c:pt idx="0">
                  <c:v>7.0000000000000007E-2</c:v>
                </c:pt>
                <c:pt idx="1">
                  <c:v>6.0639113741739602E-2</c:v>
                </c:pt>
                <c:pt idx="2">
                  <c:v>0.06</c:v>
                </c:pt>
              </c:numCache>
            </c:numRef>
          </c:val>
          <c:extLst>
            <c:ext xmlns:c16="http://schemas.microsoft.com/office/drawing/2014/chart" uri="{C3380CC4-5D6E-409C-BE32-E72D297353CC}">
              <c16:uniqueId val="{00000002-CAC3-DC4D-883B-785D83DEF768}"/>
            </c:ext>
          </c:extLst>
        </c:ser>
        <c:ser>
          <c:idx val="3"/>
          <c:order val="3"/>
          <c:tx>
            <c:strRef>
              <c:f>Hoja1!$E$1</c:f>
              <c:strCache>
                <c:ptCount val="1"/>
                <c:pt idx="0">
                  <c:v>La televisión</c:v>
                </c:pt>
              </c:strCache>
            </c:strRef>
          </c:tx>
          <c:spPr>
            <a:solidFill>
              <a:srgbClr val="763682"/>
            </a:solidFill>
            <a:ln>
              <a:noFill/>
            </a:ln>
            <a:effectLst/>
          </c:spPr>
          <c:invertIfNegative val="0"/>
          <c:dLbls>
            <c:spPr>
              <a:noFill/>
              <a:ln>
                <a:noFill/>
              </a:ln>
              <a:effectLst/>
            </c:spPr>
            <c:txPr>
              <a:bodyPr rot="0" spcFirstLastPara="1" vertOverflow="ellipsis" vert="horz" wrap="square" anchor="ctr" anchorCtr="1"/>
              <a:lstStyle/>
              <a:p>
                <a:pPr>
                  <a:defRPr sz="600" b="1" i="0" u="none" strike="noStrike" kern="1200" baseline="0">
                    <a:solidFill>
                      <a:schemeClr val="bg1"/>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Sur</c:v>
                </c:pt>
                <c:pt idx="1">
                  <c:v>Centro</c:v>
                </c:pt>
                <c:pt idx="2">
                  <c:v>Norte</c:v>
                </c:pt>
              </c:strCache>
            </c:strRef>
          </c:cat>
          <c:val>
            <c:numRef>
              <c:f>Hoja1!$E$2:$E$4</c:f>
              <c:numCache>
                <c:formatCode>###0%</c:formatCode>
                <c:ptCount val="3"/>
                <c:pt idx="0">
                  <c:v>0.32</c:v>
                </c:pt>
                <c:pt idx="1">
                  <c:v>0.31712934323975078</c:v>
                </c:pt>
                <c:pt idx="2">
                  <c:v>0.25</c:v>
                </c:pt>
              </c:numCache>
            </c:numRef>
          </c:val>
          <c:extLst>
            <c:ext xmlns:c16="http://schemas.microsoft.com/office/drawing/2014/chart" uri="{C3380CC4-5D6E-409C-BE32-E72D297353CC}">
              <c16:uniqueId val="{00000003-CAC3-DC4D-883B-785D83DEF768}"/>
            </c:ext>
          </c:extLst>
        </c:ser>
        <c:dLbls>
          <c:showLegendKey val="0"/>
          <c:showVal val="0"/>
          <c:showCatName val="0"/>
          <c:showSerName val="0"/>
          <c:showPercent val="0"/>
          <c:showBubbleSize val="0"/>
        </c:dLbls>
        <c:gapWidth val="150"/>
        <c:overlap val="100"/>
        <c:axId val="892522879"/>
        <c:axId val="892520799"/>
      </c:barChart>
      <c:catAx>
        <c:axId val="89252287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s-CL"/>
          </a:p>
        </c:txPr>
        <c:crossAx val="892520799"/>
        <c:crosses val="autoZero"/>
        <c:auto val="1"/>
        <c:lblAlgn val="ctr"/>
        <c:lblOffset val="100"/>
        <c:noMultiLvlLbl val="0"/>
      </c:catAx>
      <c:valAx>
        <c:axId val="892520799"/>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892522879"/>
        <c:crosses val="autoZero"/>
        <c:crossBetween val="between"/>
      </c:valAx>
      <c:spPr>
        <a:noFill/>
        <a:ln>
          <a:noFill/>
        </a:ln>
        <a:effectLst/>
      </c:spPr>
    </c:plotArea>
    <c:plotVisOnly val="1"/>
    <c:dispBlanksAs val="gap"/>
    <c:showDLblsOverMax val="0"/>
  </c:chart>
  <c:spPr>
    <a:noFill/>
    <a:ln>
      <a:noFill/>
    </a:ln>
    <a:effectLst/>
  </c:spPr>
  <c:txPr>
    <a:bodyPr/>
    <a:lstStyle/>
    <a:p>
      <a:pPr>
        <a:defRPr sz="600"/>
      </a:pPr>
      <a:endParaRPr lang="es-CL"/>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298626869691493"/>
          <c:y val="0.16818964375579393"/>
          <c:w val="0.86701373130308501"/>
          <c:h val="0.75708541914978145"/>
        </c:manualLayout>
      </c:layout>
      <c:barChart>
        <c:barDir val="bar"/>
        <c:grouping val="clustered"/>
        <c:varyColors val="0"/>
        <c:ser>
          <c:idx val="0"/>
          <c:order val="0"/>
          <c:tx>
            <c:strRef>
              <c:f>Hoja1!$B$1</c:f>
              <c:strCache>
                <c:ptCount val="1"/>
                <c:pt idx="0">
                  <c:v>Sur</c:v>
                </c:pt>
              </c:strCache>
            </c:strRef>
          </c:tx>
          <c:spPr>
            <a:solidFill>
              <a:srgbClr val="763682"/>
            </a:solidFill>
            <a:ln>
              <a:solidFill>
                <a:srgbClr val="76368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Mujer</c:v>
                </c:pt>
                <c:pt idx="1">
                  <c:v>Hombre</c:v>
                </c:pt>
              </c:strCache>
            </c:strRef>
          </c:cat>
          <c:val>
            <c:numRef>
              <c:f>Hoja1!$B$2:$B$3</c:f>
              <c:numCache>
                <c:formatCode>###0%</c:formatCode>
                <c:ptCount val="2"/>
                <c:pt idx="0">
                  <c:v>0.28000000000000003</c:v>
                </c:pt>
                <c:pt idx="1">
                  <c:v>0.28999999999999998</c:v>
                </c:pt>
              </c:numCache>
            </c:numRef>
          </c:val>
          <c:extLst>
            <c:ext xmlns:c16="http://schemas.microsoft.com/office/drawing/2014/chart" uri="{C3380CC4-5D6E-409C-BE32-E72D297353CC}">
              <c16:uniqueId val="{00000000-064D-4EB2-940A-E5E529F4173C}"/>
            </c:ext>
          </c:extLst>
        </c:ser>
        <c:ser>
          <c:idx val="1"/>
          <c:order val="1"/>
          <c:tx>
            <c:strRef>
              <c:f>Hoja1!$C$1</c:f>
              <c:strCache>
                <c:ptCount val="1"/>
                <c:pt idx="0">
                  <c:v>Centro</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Mujer</c:v>
                </c:pt>
                <c:pt idx="1">
                  <c:v>Hombre</c:v>
                </c:pt>
              </c:strCache>
            </c:strRef>
          </c:cat>
          <c:val>
            <c:numRef>
              <c:f>Hoja1!$C$2:$C$3</c:f>
              <c:numCache>
                <c:formatCode>###0%</c:formatCode>
                <c:ptCount val="2"/>
                <c:pt idx="0">
                  <c:v>0.23</c:v>
                </c:pt>
                <c:pt idx="1">
                  <c:v>0.24</c:v>
                </c:pt>
              </c:numCache>
            </c:numRef>
          </c:val>
          <c:extLst>
            <c:ext xmlns:c16="http://schemas.microsoft.com/office/drawing/2014/chart" uri="{C3380CC4-5D6E-409C-BE32-E72D297353CC}">
              <c16:uniqueId val="{00000001-064D-4EB2-940A-E5E529F4173C}"/>
            </c:ext>
          </c:extLst>
        </c:ser>
        <c:ser>
          <c:idx val="2"/>
          <c:order val="2"/>
          <c:tx>
            <c:strRef>
              <c:f>Hoja1!$D$1</c:f>
              <c:strCache>
                <c:ptCount val="1"/>
                <c:pt idx="0">
                  <c:v>Norte</c:v>
                </c:pt>
              </c:strCache>
            </c:strRef>
          </c:tx>
          <c:spPr>
            <a:solidFill>
              <a:srgbClr val="FF029C"/>
            </a:solidFill>
            <a:ln>
              <a:noFill/>
            </a:ln>
            <a:effectLst/>
          </c:spPr>
          <c:invertIfNegative val="0"/>
          <c:cat>
            <c:strRef>
              <c:f>Hoja1!$A$2:$A$3</c:f>
              <c:strCache>
                <c:ptCount val="2"/>
                <c:pt idx="0">
                  <c:v>Mujer</c:v>
                </c:pt>
                <c:pt idx="1">
                  <c:v>Hombre</c:v>
                </c:pt>
              </c:strCache>
            </c:strRef>
          </c:cat>
          <c:val>
            <c:numRef>
              <c:f>Hoja1!$D$2:$D$3</c:f>
              <c:numCache>
                <c:formatCode>###0%</c:formatCode>
                <c:ptCount val="2"/>
                <c:pt idx="0">
                  <c:v>0.24</c:v>
                </c:pt>
                <c:pt idx="1">
                  <c:v>0.26</c:v>
                </c:pt>
              </c:numCache>
            </c:numRef>
          </c:val>
          <c:extLst>
            <c:ext xmlns:c16="http://schemas.microsoft.com/office/drawing/2014/chart" uri="{C3380CC4-5D6E-409C-BE32-E72D297353CC}">
              <c16:uniqueId val="{00000000-57FA-4B3B-835A-69C0DF743347}"/>
            </c:ext>
          </c:extLst>
        </c:ser>
        <c:dLbls>
          <c:showLegendKey val="0"/>
          <c:showVal val="0"/>
          <c:showCatName val="0"/>
          <c:showSerName val="0"/>
          <c:showPercent val="0"/>
          <c:showBubbleSize val="0"/>
        </c:dLbls>
        <c:gapWidth val="219"/>
        <c:axId val="1589306543"/>
        <c:axId val="1589305711"/>
      </c:barChart>
      <c:catAx>
        <c:axId val="158930654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s-CL"/>
          </a:p>
        </c:txPr>
        <c:crossAx val="1589305711"/>
        <c:crosses val="autoZero"/>
        <c:auto val="1"/>
        <c:lblAlgn val="ctr"/>
        <c:lblOffset val="100"/>
        <c:noMultiLvlLbl val="0"/>
      </c:catAx>
      <c:valAx>
        <c:axId val="1589305711"/>
        <c:scaling>
          <c:orientation val="minMax"/>
          <c:max val="1"/>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589306543"/>
        <c:crosses val="autoZero"/>
        <c:crossBetween val="between"/>
      </c:valAx>
      <c:spPr>
        <a:noFill/>
        <a:ln>
          <a:noFill/>
        </a:ln>
        <a:effectLst/>
      </c:spPr>
    </c:plotArea>
    <c:legend>
      <c:legendPos val="b"/>
      <c:layout>
        <c:manualLayout>
          <c:xMode val="edge"/>
          <c:yMode val="edge"/>
          <c:x val="0.13248105895070461"/>
          <c:y val="8.6719646926011248E-3"/>
          <c:w val="0.23070065319023444"/>
          <c:h val="0.13933345149304374"/>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s-CL"/>
        </a:p>
      </c:txPr>
    </c:legend>
    <c:plotVisOnly val="1"/>
    <c:dispBlanksAs val="gap"/>
    <c:showDLblsOverMax val="0"/>
  </c:chart>
  <c:spPr>
    <a:noFill/>
    <a:ln>
      <a:noFill/>
    </a:ln>
    <a:effectLst/>
  </c:spPr>
  <c:txPr>
    <a:bodyPr/>
    <a:lstStyle/>
    <a:p>
      <a:pPr>
        <a:defRPr/>
      </a:pPr>
      <a:endParaRPr lang="es-CL"/>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603354969665948"/>
          <c:y val="0"/>
          <c:w val="0.88396645030334053"/>
          <c:h val="0.94253630097960295"/>
        </c:manualLayout>
      </c:layout>
      <c:barChart>
        <c:barDir val="bar"/>
        <c:grouping val="clustered"/>
        <c:varyColors val="0"/>
        <c:ser>
          <c:idx val="0"/>
          <c:order val="0"/>
          <c:tx>
            <c:strRef>
              <c:f>Hoja1!$B$1</c:f>
              <c:strCache>
                <c:ptCount val="1"/>
                <c:pt idx="0">
                  <c:v>Sur</c:v>
                </c:pt>
              </c:strCache>
            </c:strRef>
          </c:tx>
          <c:spPr>
            <a:solidFill>
              <a:srgbClr val="76368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60 y más</c:v>
                </c:pt>
                <c:pt idx="1">
                  <c:v>40 a 59</c:v>
                </c:pt>
                <c:pt idx="2">
                  <c:v>25 a 39</c:v>
                </c:pt>
                <c:pt idx="3">
                  <c:v>16 a 24</c:v>
                </c:pt>
              </c:strCache>
            </c:strRef>
          </c:cat>
          <c:val>
            <c:numRef>
              <c:f>Hoja1!$B$2:$B$5</c:f>
              <c:numCache>
                <c:formatCode>###0%</c:formatCode>
                <c:ptCount val="4"/>
                <c:pt idx="0">
                  <c:v>0.4</c:v>
                </c:pt>
                <c:pt idx="1">
                  <c:v>0.27</c:v>
                </c:pt>
                <c:pt idx="2">
                  <c:v>0.23</c:v>
                </c:pt>
                <c:pt idx="3">
                  <c:v>0.27</c:v>
                </c:pt>
              </c:numCache>
            </c:numRef>
          </c:val>
          <c:extLst>
            <c:ext xmlns:c16="http://schemas.microsoft.com/office/drawing/2014/chart" uri="{C3380CC4-5D6E-409C-BE32-E72D297353CC}">
              <c16:uniqueId val="{00000000-1EF6-4B8C-B5BD-2B9894CE9F72}"/>
            </c:ext>
          </c:extLst>
        </c:ser>
        <c:ser>
          <c:idx val="1"/>
          <c:order val="1"/>
          <c:tx>
            <c:strRef>
              <c:f>Hoja1!$C$1</c:f>
              <c:strCache>
                <c:ptCount val="1"/>
                <c:pt idx="0">
                  <c:v>Centro</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60 y más</c:v>
                </c:pt>
                <c:pt idx="1">
                  <c:v>40 a 59</c:v>
                </c:pt>
                <c:pt idx="2">
                  <c:v>25 a 39</c:v>
                </c:pt>
                <c:pt idx="3">
                  <c:v>16 a 24</c:v>
                </c:pt>
              </c:strCache>
            </c:strRef>
          </c:cat>
          <c:val>
            <c:numRef>
              <c:f>Hoja1!$C$2:$C$5</c:f>
              <c:numCache>
                <c:formatCode>###0%</c:formatCode>
                <c:ptCount val="4"/>
                <c:pt idx="0">
                  <c:v>0.26</c:v>
                </c:pt>
                <c:pt idx="1">
                  <c:v>0.27</c:v>
                </c:pt>
                <c:pt idx="2">
                  <c:v>0.16</c:v>
                </c:pt>
                <c:pt idx="3">
                  <c:v>0.27</c:v>
                </c:pt>
              </c:numCache>
            </c:numRef>
          </c:val>
          <c:extLst>
            <c:ext xmlns:c16="http://schemas.microsoft.com/office/drawing/2014/chart" uri="{C3380CC4-5D6E-409C-BE32-E72D297353CC}">
              <c16:uniqueId val="{00000001-1EF6-4B8C-B5BD-2B9894CE9F72}"/>
            </c:ext>
          </c:extLst>
        </c:ser>
        <c:ser>
          <c:idx val="2"/>
          <c:order val="2"/>
          <c:tx>
            <c:strRef>
              <c:f>Hoja1!$D$1</c:f>
              <c:strCache>
                <c:ptCount val="1"/>
                <c:pt idx="0">
                  <c:v>Norte</c:v>
                </c:pt>
              </c:strCache>
            </c:strRef>
          </c:tx>
          <c:spPr>
            <a:solidFill>
              <a:srgbClr val="FF029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solidFill>
                    <a:latin typeface="+mj-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60 y más</c:v>
                </c:pt>
                <c:pt idx="1">
                  <c:v>40 a 59</c:v>
                </c:pt>
                <c:pt idx="2">
                  <c:v>25 a 39</c:v>
                </c:pt>
                <c:pt idx="3">
                  <c:v>16 a 24</c:v>
                </c:pt>
              </c:strCache>
            </c:strRef>
          </c:cat>
          <c:val>
            <c:numRef>
              <c:f>Hoja1!$D$2:$D$5</c:f>
              <c:numCache>
                <c:formatCode>###0%</c:formatCode>
                <c:ptCount val="4"/>
                <c:pt idx="0">
                  <c:v>0.26</c:v>
                </c:pt>
                <c:pt idx="1">
                  <c:v>0.28999999999999998</c:v>
                </c:pt>
                <c:pt idx="2">
                  <c:v>0.22</c:v>
                </c:pt>
                <c:pt idx="3">
                  <c:v>0.22</c:v>
                </c:pt>
              </c:numCache>
            </c:numRef>
          </c:val>
          <c:extLst>
            <c:ext xmlns:c16="http://schemas.microsoft.com/office/drawing/2014/chart" uri="{C3380CC4-5D6E-409C-BE32-E72D297353CC}">
              <c16:uniqueId val="{00000002-1EF6-4B8C-B5BD-2B9894CE9F72}"/>
            </c:ext>
          </c:extLst>
        </c:ser>
        <c:dLbls>
          <c:showLegendKey val="0"/>
          <c:showVal val="0"/>
          <c:showCatName val="0"/>
          <c:showSerName val="0"/>
          <c:showPercent val="0"/>
          <c:showBubbleSize val="0"/>
        </c:dLbls>
        <c:gapWidth val="219"/>
        <c:axId val="1589306543"/>
        <c:axId val="1589305711"/>
      </c:barChart>
      <c:catAx>
        <c:axId val="158930654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s-CL"/>
          </a:p>
        </c:txPr>
        <c:crossAx val="1589305711"/>
        <c:crosses val="autoZero"/>
        <c:auto val="1"/>
        <c:lblAlgn val="ctr"/>
        <c:lblOffset val="100"/>
        <c:noMultiLvlLbl val="0"/>
      </c:catAx>
      <c:valAx>
        <c:axId val="1589305711"/>
        <c:scaling>
          <c:orientation val="minMax"/>
          <c:max val="1"/>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58930654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68625" y="697225"/>
            <a:ext cx="4673825"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25" y="4415775"/>
            <a:ext cx="5608300" cy="4183375"/>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1:notes"/>
          <p:cNvSpPr txBox="1">
            <a:spLocks noGrp="1"/>
          </p:cNvSpPr>
          <p:nvPr>
            <p:ph type="body" idx="1"/>
          </p:nvPr>
        </p:nvSpPr>
        <p:spPr>
          <a:xfrm>
            <a:off x="701025" y="4415775"/>
            <a:ext cx="5608300" cy="41833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7" name="Google Shape;87;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0:notes"/>
          <p:cNvSpPr txBox="1">
            <a:spLocks noGrp="1"/>
          </p:cNvSpPr>
          <p:nvPr>
            <p:ph type="body" idx="1"/>
          </p:nvPr>
        </p:nvSpPr>
        <p:spPr>
          <a:xfrm>
            <a:off x="701025" y="4415775"/>
            <a:ext cx="5608300" cy="41833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4" name="Google Shape;184;p1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1:notes"/>
          <p:cNvSpPr txBox="1">
            <a:spLocks noGrp="1"/>
          </p:cNvSpPr>
          <p:nvPr>
            <p:ph type="body" idx="1"/>
          </p:nvPr>
        </p:nvSpPr>
        <p:spPr>
          <a:xfrm>
            <a:off x="701025" y="4415775"/>
            <a:ext cx="5608300" cy="41833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9" name="Google Shape;199;p1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2:notes"/>
          <p:cNvSpPr txBox="1">
            <a:spLocks noGrp="1"/>
          </p:cNvSpPr>
          <p:nvPr>
            <p:ph type="body" idx="1"/>
          </p:nvPr>
        </p:nvSpPr>
        <p:spPr>
          <a:xfrm>
            <a:off x="701025" y="4415775"/>
            <a:ext cx="5608300" cy="41833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5" name="Google Shape;205;p1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4:notes"/>
          <p:cNvSpPr txBox="1">
            <a:spLocks noGrp="1"/>
          </p:cNvSpPr>
          <p:nvPr>
            <p:ph type="body" idx="1"/>
          </p:nvPr>
        </p:nvSpPr>
        <p:spPr>
          <a:xfrm>
            <a:off x="701025" y="4415775"/>
            <a:ext cx="5608300" cy="41833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19" name="Google Shape;219;p1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5:notes"/>
          <p:cNvSpPr txBox="1">
            <a:spLocks noGrp="1"/>
          </p:cNvSpPr>
          <p:nvPr>
            <p:ph type="body" idx="1"/>
          </p:nvPr>
        </p:nvSpPr>
        <p:spPr>
          <a:xfrm>
            <a:off x="701025" y="4415775"/>
            <a:ext cx="5608300" cy="41833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4" name="Google Shape;234;p1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6:notes"/>
          <p:cNvSpPr txBox="1">
            <a:spLocks noGrp="1"/>
          </p:cNvSpPr>
          <p:nvPr>
            <p:ph type="body" idx="1"/>
          </p:nvPr>
        </p:nvSpPr>
        <p:spPr>
          <a:xfrm>
            <a:off x="701025" y="4415775"/>
            <a:ext cx="5608300" cy="41833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6" name="Google Shape;246;p1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21:notes"/>
          <p:cNvSpPr txBox="1">
            <a:spLocks noGrp="1"/>
          </p:cNvSpPr>
          <p:nvPr>
            <p:ph type="body" idx="1"/>
          </p:nvPr>
        </p:nvSpPr>
        <p:spPr>
          <a:xfrm>
            <a:off x="701025" y="4415775"/>
            <a:ext cx="5608300" cy="41833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4" name="Google Shape;304;p2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102b574c0e1_0_27:notes"/>
          <p:cNvSpPr txBox="1">
            <a:spLocks noGrp="1"/>
          </p:cNvSpPr>
          <p:nvPr>
            <p:ph type="body" idx="1"/>
          </p:nvPr>
        </p:nvSpPr>
        <p:spPr>
          <a:xfrm>
            <a:off x="701025" y="4415775"/>
            <a:ext cx="56082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16" name="Google Shape;316;g102b574c0e1_0_2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7:notes"/>
          <p:cNvSpPr txBox="1">
            <a:spLocks noGrp="1"/>
          </p:cNvSpPr>
          <p:nvPr>
            <p:ph type="body" idx="1"/>
          </p:nvPr>
        </p:nvSpPr>
        <p:spPr>
          <a:xfrm>
            <a:off x="701025" y="4415775"/>
            <a:ext cx="5608300" cy="41833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8" name="Google Shape;258;p1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102b574c0e1_0_6:notes"/>
          <p:cNvSpPr txBox="1">
            <a:spLocks noGrp="1"/>
          </p:cNvSpPr>
          <p:nvPr>
            <p:ph type="body" idx="1"/>
          </p:nvPr>
        </p:nvSpPr>
        <p:spPr>
          <a:xfrm>
            <a:off x="701025" y="4415775"/>
            <a:ext cx="56082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4" name="Google Shape;264;g102b574c0e1_0_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701025" y="4415775"/>
            <a:ext cx="5608300" cy="41833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3" name="Google Shape;93;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9:notes"/>
          <p:cNvSpPr txBox="1">
            <a:spLocks noGrp="1"/>
          </p:cNvSpPr>
          <p:nvPr>
            <p:ph type="body" idx="1"/>
          </p:nvPr>
        </p:nvSpPr>
        <p:spPr>
          <a:xfrm>
            <a:off x="701025" y="4415775"/>
            <a:ext cx="5608300" cy="41833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8" name="Google Shape;278;p1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20:notes"/>
          <p:cNvSpPr txBox="1">
            <a:spLocks noGrp="1"/>
          </p:cNvSpPr>
          <p:nvPr>
            <p:ph type="body" idx="1"/>
          </p:nvPr>
        </p:nvSpPr>
        <p:spPr>
          <a:xfrm>
            <a:off x="701025" y="4415775"/>
            <a:ext cx="5608300" cy="41833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0" name="Google Shape;290;p2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24:notes"/>
          <p:cNvSpPr txBox="1">
            <a:spLocks noGrp="1"/>
          </p:cNvSpPr>
          <p:nvPr>
            <p:ph type="body" idx="1"/>
          </p:nvPr>
        </p:nvSpPr>
        <p:spPr>
          <a:xfrm>
            <a:off x="701025" y="4415775"/>
            <a:ext cx="5608300" cy="41833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40" name="Google Shape;340;p2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5:notes"/>
          <p:cNvSpPr txBox="1">
            <a:spLocks noGrp="1"/>
          </p:cNvSpPr>
          <p:nvPr>
            <p:ph type="body" idx="1"/>
          </p:nvPr>
        </p:nvSpPr>
        <p:spPr>
          <a:xfrm>
            <a:off x="701025" y="4415775"/>
            <a:ext cx="5608300" cy="41833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46" name="Google Shape;346;p2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26:notes"/>
          <p:cNvSpPr txBox="1">
            <a:spLocks noGrp="1"/>
          </p:cNvSpPr>
          <p:nvPr>
            <p:ph type="body" idx="1"/>
          </p:nvPr>
        </p:nvSpPr>
        <p:spPr>
          <a:xfrm>
            <a:off x="701025" y="4415775"/>
            <a:ext cx="5608300" cy="41833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56" name="Google Shape;356;p2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27:notes"/>
          <p:cNvSpPr txBox="1">
            <a:spLocks noGrp="1"/>
          </p:cNvSpPr>
          <p:nvPr>
            <p:ph type="body" idx="1"/>
          </p:nvPr>
        </p:nvSpPr>
        <p:spPr>
          <a:xfrm>
            <a:off x="701025" y="4415775"/>
            <a:ext cx="5608300" cy="41833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74" name="Google Shape;374;p2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28:notes"/>
          <p:cNvSpPr txBox="1">
            <a:spLocks noGrp="1"/>
          </p:cNvSpPr>
          <p:nvPr>
            <p:ph type="body" idx="1"/>
          </p:nvPr>
        </p:nvSpPr>
        <p:spPr>
          <a:xfrm>
            <a:off x="701025" y="4415775"/>
            <a:ext cx="5608300" cy="41833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89" name="Google Shape;389;p2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102b574c0e1_0_61:notes"/>
          <p:cNvSpPr txBox="1">
            <a:spLocks noGrp="1"/>
          </p:cNvSpPr>
          <p:nvPr>
            <p:ph type="body" idx="1"/>
          </p:nvPr>
        </p:nvSpPr>
        <p:spPr>
          <a:xfrm>
            <a:off x="701025" y="4415775"/>
            <a:ext cx="56082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98" name="Google Shape;398;g102b574c0e1_0_6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30:notes"/>
          <p:cNvSpPr txBox="1">
            <a:spLocks noGrp="1"/>
          </p:cNvSpPr>
          <p:nvPr>
            <p:ph type="body" idx="1"/>
          </p:nvPr>
        </p:nvSpPr>
        <p:spPr>
          <a:xfrm>
            <a:off x="701025" y="4415775"/>
            <a:ext cx="5608300" cy="41833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10" name="Google Shape;410;p3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31:notes"/>
          <p:cNvSpPr txBox="1">
            <a:spLocks noGrp="1"/>
          </p:cNvSpPr>
          <p:nvPr>
            <p:ph type="body" idx="1"/>
          </p:nvPr>
        </p:nvSpPr>
        <p:spPr>
          <a:xfrm>
            <a:off x="701025" y="4415775"/>
            <a:ext cx="5608300" cy="41833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22" name="Google Shape;422;p3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body" idx="1"/>
          </p:nvPr>
        </p:nvSpPr>
        <p:spPr>
          <a:xfrm>
            <a:off x="701025" y="4415775"/>
            <a:ext cx="5608300" cy="41833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9" name="Google Shape;99;p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32:notes"/>
          <p:cNvSpPr txBox="1">
            <a:spLocks noGrp="1"/>
          </p:cNvSpPr>
          <p:nvPr>
            <p:ph type="body" idx="1"/>
          </p:nvPr>
        </p:nvSpPr>
        <p:spPr>
          <a:xfrm>
            <a:off x="701025" y="4415775"/>
            <a:ext cx="5608300" cy="41833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28" name="Google Shape;428;p3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32:notes"/>
          <p:cNvSpPr txBox="1">
            <a:spLocks noGrp="1"/>
          </p:cNvSpPr>
          <p:nvPr>
            <p:ph type="body" idx="1"/>
          </p:nvPr>
        </p:nvSpPr>
        <p:spPr>
          <a:xfrm>
            <a:off x="701025" y="4415775"/>
            <a:ext cx="5608300" cy="41833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28" name="Google Shape;428;p3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397039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32:notes"/>
          <p:cNvSpPr txBox="1">
            <a:spLocks noGrp="1"/>
          </p:cNvSpPr>
          <p:nvPr>
            <p:ph type="body" idx="1"/>
          </p:nvPr>
        </p:nvSpPr>
        <p:spPr>
          <a:xfrm>
            <a:off x="701025" y="4415775"/>
            <a:ext cx="5608300" cy="41833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28" name="Google Shape;428;p3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650014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32:notes"/>
          <p:cNvSpPr txBox="1">
            <a:spLocks noGrp="1"/>
          </p:cNvSpPr>
          <p:nvPr>
            <p:ph type="body" idx="1"/>
          </p:nvPr>
        </p:nvSpPr>
        <p:spPr>
          <a:xfrm>
            <a:off x="701025" y="4415775"/>
            <a:ext cx="5608300" cy="41833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28" name="Google Shape;428;p3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069980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36:notes"/>
          <p:cNvSpPr txBox="1">
            <a:spLocks noGrp="1"/>
          </p:cNvSpPr>
          <p:nvPr>
            <p:ph type="body" idx="1"/>
          </p:nvPr>
        </p:nvSpPr>
        <p:spPr>
          <a:xfrm>
            <a:off x="701025" y="4415775"/>
            <a:ext cx="5608300" cy="41833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59" name="Google Shape;459;p3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37:notes"/>
          <p:cNvSpPr txBox="1">
            <a:spLocks noGrp="1"/>
          </p:cNvSpPr>
          <p:nvPr>
            <p:ph type="body" idx="1"/>
          </p:nvPr>
        </p:nvSpPr>
        <p:spPr>
          <a:xfrm>
            <a:off x="701025" y="4415775"/>
            <a:ext cx="5608300" cy="41833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65" name="Google Shape;465;p3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p38:notes"/>
          <p:cNvSpPr txBox="1">
            <a:spLocks noGrp="1"/>
          </p:cNvSpPr>
          <p:nvPr>
            <p:ph type="body" idx="1"/>
          </p:nvPr>
        </p:nvSpPr>
        <p:spPr>
          <a:xfrm>
            <a:off x="701025" y="4415775"/>
            <a:ext cx="5608300" cy="41833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81" name="Google Shape;481;p3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1:notes"/>
          <p:cNvSpPr txBox="1">
            <a:spLocks noGrp="1"/>
          </p:cNvSpPr>
          <p:nvPr>
            <p:ph type="body" idx="1"/>
          </p:nvPr>
        </p:nvSpPr>
        <p:spPr>
          <a:xfrm>
            <a:off x="701025" y="4415775"/>
            <a:ext cx="5608300" cy="41833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7" name="Google Shape;87;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33687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4:notes"/>
          <p:cNvSpPr txBox="1">
            <a:spLocks noGrp="1"/>
          </p:cNvSpPr>
          <p:nvPr>
            <p:ph type="body" idx="1"/>
          </p:nvPr>
        </p:nvSpPr>
        <p:spPr>
          <a:xfrm>
            <a:off x="701025" y="4415775"/>
            <a:ext cx="5608300" cy="41833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5" name="Google Shape;105;p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5:notes"/>
          <p:cNvSpPr txBox="1">
            <a:spLocks noGrp="1"/>
          </p:cNvSpPr>
          <p:nvPr>
            <p:ph type="body" idx="1"/>
          </p:nvPr>
        </p:nvSpPr>
        <p:spPr>
          <a:xfrm>
            <a:off x="701025" y="4415775"/>
            <a:ext cx="5608300" cy="41833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1" name="Google Shape;111;p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13: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7" name="Google Shape;117;p1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8: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7" name="Google Shape;137;p1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8:notes"/>
          <p:cNvSpPr txBox="1">
            <a:spLocks noGrp="1"/>
          </p:cNvSpPr>
          <p:nvPr>
            <p:ph type="body" idx="1"/>
          </p:nvPr>
        </p:nvSpPr>
        <p:spPr>
          <a:xfrm>
            <a:off x="701025" y="4415775"/>
            <a:ext cx="5608300" cy="41833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1" name="Google Shape;151;p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9:notes"/>
          <p:cNvSpPr txBox="1">
            <a:spLocks noGrp="1"/>
          </p:cNvSpPr>
          <p:nvPr>
            <p:ph type="body" idx="1"/>
          </p:nvPr>
        </p:nvSpPr>
        <p:spPr>
          <a:xfrm>
            <a:off x="701025" y="4415775"/>
            <a:ext cx="5608300" cy="41833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0" name="Google Shape;170;p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p:cSld name="Diapositiva de título">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41"/>
          <p:cNvSpPr txBox="1">
            <a:spLocks noGrp="1"/>
          </p:cNvSpPr>
          <p:nvPr>
            <p:ph type="sldNum" idx="12"/>
          </p:nvPr>
        </p:nvSpPr>
        <p:spPr>
          <a:xfrm>
            <a:off x="708660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6_Título y objetos">
  <p:cSld name="6_Título y objetos">
    <p:bg>
      <p:bgPr>
        <a:blipFill>
          <a:blip r:embed="rId2">
            <a:alphaModFix/>
          </a:blip>
          <a:stretch>
            <a:fillRect/>
          </a:stretch>
        </a:blipFill>
        <a:effectLst/>
      </p:bgPr>
    </p:bg>
    <p:spTree>
      <p:nvGrpSpPr>
        <p:cNvPr id="1" name="Shape 21"/>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y objetos" type="obj">
  <p:cSld name="OBJECT">
    <p:bg>
      <p:bgPr>
        <a:blipFill>
          <a:blip r:embed="rId2">
            <a:alphaModFix/>
          </a:blip>
          <a:stretch>
            <a:fillRect/>
          </a:stretch>
        </a:blipFill>
        <a:effectLst/>
      </p:bgPr>
    </p:bg>
    <p:spTree>
      <p:nvGrpSpPr>
        <p:cNvPr id="1" name="Shape 22"/>
        <p:cNvGrpSpPr/>
        <p:nvPr/>
      </p:nvGrpSpPr>
      <p:grpSpPr>
        <a:xfrm>
          <a:off x="0" y="0"/>
          <a:ext cx="0" cy="0"/>
          <a:chOff x="0" y="0"/>
          <a:chExt cx="0" cy="0"/>
        </a:xfrm>
      </p:grpSpPr>
      <p:sp>
        <p:nvSpPr>
          <p:cNvPr id="23" name="Google Shape;23;p49"/>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49"/>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5" name="Google Shape;25;p49"/>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49"/>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49"/>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8"/>
        <p:cNvGrpSpPr/>
        <p:nvPr/>
      </p:nvGrpSpPr>
      <p:grpSpPr>
        <a:xfrm>
          <a:off x="0" y="0"/>
          <a:ext cx="0" cy="0"/>
          <a:chOff x="0" y="0"/>
          <a:chExt cx="0" cy="0"/>
        </a:xfrm>
      </p:grpSpPr>
      <p:sp>
        <p:nvSpPr>
          <p:cNvPr id="29" name="Google Shape;29;p50"/>
          <p:cNvSpPr txBox="1">
            <a:spLocks noGrp="1"/>
          </p:cNvSpPr>
          <p:nvPr>
            <p:ph type="title"/>
          </p:nvPr>
        </p:nvSpPr>
        <p:spPr>
          <a:xfrm>
            <a:off x="623888" y="1282304"/>
            <a:ext cx="7886700" cy="213955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50"/>
          <p:cNvSpPr txBox="1">
            <a:spLocks noGrp="1"/>
          </p:cNvSpPr>
          <p:nvPr>
            <p:ph type="body" idx="1"/>
          </p:nvPr>
        </p:nvSpPr>
        <p:spPr>
          <a:xfrm>
            <a:off x="623888" y="3442098"/>
            <a:ext cx="7886700" cy="112514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31" name="Google Shape;31;p50"/>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50"/>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50"/>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4"/>
        <p:cNvGrpSpPr/>
        <p:nvPr/>
      </p:nvGrpSpPr>
      <p:grpSpPr>
        <a:xfrm>
          <a:off x="0" y="0"/>
          <a:ext cx="0" cy="0"/>
          <a:chOff x="0" y="0"/>
          <a:chExt cx="0" cy="0"/>
        </a:xfrm>
      </p:grpSpPr>
      <p:sp>
        <p:nvSpPr>
          <p:cNvPr id="35" name="Google Shape;35;p51"/>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51"/>
          <p:cNvSpPr txBox="1">
            <a:spLocks noGrp="1"/>
          </p:cNvSpPr>
          <p:nvPr>
            <p:ph type="body" idx="1"/>
          </p:nvPr>
        </p:nvSpPr>
        <p:spPr>
          <a:xfrm>
            <a:off x="628650" y="1369219"/>
            <a:ext cx="38862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7" name="Google Shape;37;p51"/>
          <p:cNvSpPr txBox="1">
            <a:spLocks noGrp="1"/>
          </p:cNvSpPr>
          <p:nvPr>
            <p:ph type="body" idx="2"/>
          </p:nvPr>
        </p:nvSpPr>
        <p:spPr>
          <a:xfrm>
            <a:off x="4629150" y="1369219"/>
            <a:ext cx="38862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8" name="Google Shape;38;p51"/>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51"/>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51"/>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1"/>
        <p:cNvGrpSpPr/>
        <p:nvPr/>
      </p:nvGrpSpPr>
      <p:grpSpPr>
        <a:xfrm>
          <a:off x="0" y="0"/>
          <a:ext cx="0" cy="0"/>
          <a:chOff x="0" y="0"/>
          <a:chExt cx="0" cy="0"/>
        </a:xfrm>
      </p:grpSpPr>
      <p:sp>
        <p:nvSpPr>
          <p:cNvPr id="42" name="Google Shape;42;p52"/>
          <p:cNvSpPr txBox="1">
            <a:spLocks noGrp="1"/>
          </p:cNvSpPr>
          <p:nvPr>
            <p:ph type="title"/>
          </p:nvPr>
        </p:nvSpPr>
        <p:spPr>
          <a:xfrm>
            <a:off x="629841"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52"/>
          <p:cNvSpPr txBox="1">
            <a:spLocks noGrp="1"/>
          </p:cNvSpPr>
          <p:nvPr>
            <p:ph type="body" idx="1"/>
          </p:nvPr>
        </p:nvSpPr>
        <p:spPr>
          <a:xfrm>
            <a:off x="629842" y="1260872"/>
            <a:ext cx="3868340" cy="61793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4" name="Google Shape;44;p52"/>
          <p:cNvSpPr txBox="1">
            <a:spLocks noGrp="1"/>
          </p:cNvSpPr>
          <p:nvPr>
            <p:ph type="body" idx="2"/>
          </p:nvPr>
        </p:nvSpPr>
        <p:spPr>
          <a:xfrm>
            <a:off x="629842" y="1878806"/>
            <a:ext cx="3868340" cy="27634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5" name="Google Shape;45;p52"/>
          <p:cNvSpPr txBox="1">
            <a:spLocks noGrp="1"/>
          </p:cNvSpPr>
          <p:nvPr>
            <p:ph type="body" idx="3"/>
          </p:nvPr>
        </p:nvSpPr>
        <p:spPr>
          <a:xfrm>
            <a:off x="4629150" y="1260872"/>
            <a:ext cx="3887391" cy="61793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6" name="Google Shape;46;p52"/>
          <p:cNvSpPr txBox="1">
            <a:spLocks noGrp="1"/>
          </p:cNvSpPr>
          <p:nvPr>
            <p:ph type="body" idx="4"/>
          </p:nvPr>
        </p:nvSpPr>
        <p:spPr>
          <a:xfrm>
            <a:off x="4629150" y="1878806"/>
            <a:ext cx="3887391" cy="27634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7" name="Google Shape;47;p52"/>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52"/>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5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50"/>
        <p:cNvGrpSpPr/>
        <p:nvPr/>
      </p:nvGrpSpPr>
      <p:grpSpPr>
        <a:xfrm>
          <a:off x="0" y="0"/>
          <a:ext cx="0" cy="0"/>
          <a:chOff x="0" y="0"/>
          <a:chExt cx="0" cy="0"/>
        </a:xfrm>
      </p:grpSpPr>
      <p:sp>
        <p:nvSpPr>
          <p:cNvPr id="51" name="Google Shape;51;p53"/>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53"/>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53"/>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53"/>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5"/>
        <p:cNvGrpSpPr/>
        <p:nvPr/>
      </p:nvGrpSpPr>
      <p:grpSpPr>
        <a:xfrm>
          <a:off x="0" y="0"/>
          <a:ext cx="0" cy="0"/>
          <a:chOff x="0" y="0"/>
          <a:chExt cx="0" cy="0"/>
        </a:xfrm>
      </p:grpSpPr>
      <p:sp>
        <p:nvSpPr>
          <p:cNvPr id="56" name="Google Shape;56;p54"/>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54"/>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54"/>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9"/>
        <p:cNvGrpSpPr/>
        <p:nvPr/>
      </p:nvGrpSpPr>
      <p:grpSpPr>
        <a:xfrm>
          <a:off x="0" y="0"/>
          <a:ext cx="0" cy="0"/>
          <a:chOff x="0" y="0"/>
          <a:chExt cx="0" cy="0"/>
        </a:xfrm>
      </p:grpSpPr>
      <p:sp>
        <p:nvSpPr>
          <p:cNvPr id="60" name="Google Shape;60;p55"/>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55"/>
          <p:cNvSpPr txBox="1">
            <a:spLocks noGrp="1"/>
          </p:cNvSpPr>
          <p:nvPr>
            <p:ph type="body" idx="1"/>
          </p:nvPr>
        </p:nvSpPr>
        <p:spPr>
          <a:xfrm>
            <a:off x="3887391" y="740569"/>
            <a:ext cx="4629150" cy="3655219"/>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62" name="Google Shape;62;p55"/>
          <p:cNvSpPr txBox="1">
            <a:spLocks noGrp="1"/>
          </p:cNvSpPr>
          <p:nvPr>
            <p:ph type="body" idx="2"/>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3" name="Google Shape;63;p55"/>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55"/>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55"/>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6"/>
        <p:cNvGrpSpPr/>
        <p:nvPr/>
      </p:nvGrpSpPr>
      <p:grpSpPr>
        <a:xfrm>
          <a:off x="0" y="0"/>
          <a:ext cx="0" cy="0"/>
          <a:chOff x="0" y="0"/>
          <a:chExt cx="0" cy="0"/>
        </a:xfrm>
      </p:grpSpPr>
      <p:sp>
        <p:nvSpPr>
          <p:cNvPr id="67" name="Google Shape;67;p56"/>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56"/>
          <p:cNvSpPr>
            <a:spLocks noGrp="1"/>
          </p:cNvSpPr>
          <p:nvPr>
            <p:ph type="pic" idx="2"/>
          </p:nvPr>
        </p:nvSpPr>
        <p:spPr>
          <a:xfrm>
            <a:off x="3887391" y="740569"/>
            <a:ext cx="4629150" cy="3655219"/>
          </a:xfrm>
          <a:prstGeom prst="rect">
            <a:avLst/>
          </a:prstGeom>
          <a:noFill/>
          <a:ln>
            <a:noFill/>
          </a:ln>
        </p:spPr>
      </p:sp>
      <p:sp>
        <p:nvSpPr>
          <p:cNvPr id="69" name="Google Shape;69;p56"/>
          <p:cNvSpPr txBox="1">
            <a:spLocks noGrp="1"/>
          </p:cNvSpPr>
          <p:nvPr>
            <p:ph type="body" idx="1"/>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70" name="Google Shape;70;p56"/>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56"/>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56"/>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73"/>
        <p:cNvGrpSpPr/>
        <p:nvPr/>
      </p:nvGrpSpPr>
      <p:grpSpPr>
        <a:xfrm>
          <a:off x="0" y="0"/>
          <a:ext cx="0" cy="0"/>
          <a:chOff x="0" y="0"/>
          <a:chExt cx="0" cy="0"/>
        </a:xfrm>
      </p:grpSpPr>
      <p:sp>
        <p:nvSpPr>
          <p:cNvPr id="74" name="Google Shape;74;p57"/>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57"/>
          <p:cNvSpPr txBox="1">
            <a:spLocks noGrp="1"/>
          </p:cNvSpPr>
          <p:nvPr>
            <p:ph type="body" idx="1"/>
          </p:nvPr>
        </p:nvSpPr>
        <p:spPr>
          <a:xfrm rot="5400000">
            <a:off x="2940248" y="-942379"/>
            <a:ext cx="3263504"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6" name="Google Shape;76;p57"/>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57"/>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57"/>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Encabezado de sección">
  <p:cSld name="1_Encabezado de sección">
    <p:bg>
      <p:bgPr>
        <a:blipFill>
          <a:blip r:embed="rId2">
            <a:alphaModFix/>
          </a:blip>
          <a:stretch>
            <a:fillRect/>
          </a:stretch>
        </a:blipFill>
        <a:effectLst/>
      </p:bgPr>
    </p:bg>
    <p:spTree>
      <p:nvGrpSpPr>
        <p:cNvPr id="1" name="Shape 13"/>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9"/>
        <p:cNvGrpSpPr/>
        <p:nvPr/>
      </p:nvGrpSpPr>
      <p:grpSpPr>
        <a:xfrm>
          <a:off x="0" y="0"/>
          <a:ext cx="0" cy="0"/>
          <a:chOff x="0" y="0"/>
          <a:chExt cx="0" cy="0"/>
        </a:xfrm>
      </p:grpSpPr>
      <p:sp>
        <p:nvSpPr>
          <p:cNvPr id="80" name="Google Shape;80;p58"/>
          <p:cNvSpPr txBox="1">
            <a:spLocks noGrp="1"/>
          </p:cNvSpPr>
          <p:nvPr>
            <p:ph type="title"/>
          </p:nvPr>
        </p:nvSpPr>
        <p:spPr>
          <a:xfrm rot="5400000">
            <a:off x="5350073" y="1467446"/>
            <a:ext cx="4358879"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58"/>
          <p:cNvSpPr txBox="1">
            <a:spLocks noGrp="1"/>
          </p:cNvSpPr>
          <p:nvPr>
            <p:ph type="body" idx="1"/>
          </p:nvPr>
        </p:nvSpPr>
        <p:spPr>
          <a:xfrm rot="5400000">
            <a:off x="1349573" y="-447079"/>
            <a:ext cx="4358879"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2" name="Google Shape;82;p58"/>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58"/>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58"/>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ítulo y objetos">
  <p:cSld name="1_Título y objetos">
    <p:bg>
      <p:bgPr>
        <a:blipFill>
          <a:blip r:embed="rId2">
            <a:alphaModFix/>
          </a:blip>
          <a:stretch>
            <a:fillRect/>
          </a:stretch>
        </a:blipFill>
        <a:effectLst/>
      </p:bgPr>
    </p:bg>
    <p:spTree>
      <p:nvGrpSpPr>
        <p:cNvPr id="1" name="Shape 14"/>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7_Título y objetos">
  <p:cSld name="7_Título y objetos">
    <p:bg>
      <p:bgPr>
        <a:blipFill>
          <a:blip r:embed="rId2">
            <a:alphaModFix/>
          </a:blip>
          <a:stretch>
            <a:fillRect/>
          </a:stretch>
        </a:blipFill>
        <a:effectLst/>
      </p:bgPr>
    </p:bg>
    <p:spTree>
      <p:nvGrpSpPr>
        <p:cNvPr id="1" name="Shape 15"/>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8_Título y objetos">
  <p:cSld name="8_Título y objetos">
    <p:bg>
      <p:bgPr>
        <a:blipFill>
          <a:blip r:embed="rId2">
            <a:alphaModFix/>
          </a:blip>
          <a:stretch>
            <a:fillRect/>
          </a:stretch>
        </a:blipFill>
        <a:effectLst/>
      </p:bgPr>
    </p:bg>
    <p:spTree>
      <p:nvGrpSpPr>
        <p:cNvPr id="1" name="Shape 16"/>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Título y objetos">
  <p:cSld name="2_Título y objetos">
    <p:bg>
      <p:bgPr>
        <a:blipFill>
          <a:blip r:embed="rId2">
            <a:alphaModFix/>
          </a:blip>
          <a:stretch>
            <a:fillRect/>
          </a:stretch>
        </a:blipFill>
        <a:effectLst/>
      </p:bgPr>
    </p:bg>
    <p:spTree>
      <p:nvGrpSpPr>
        <p:cNvPr id="1" name="Shape 17"/>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3_Título y objetos">
  <p:cSld name="3_Título y objetos">
    <p:bg>
      <p:bgPr>
        <a:blipFill>
          <a:blip r:embed="rId2">
            <a:alphaModFix/>
          </a:blip>
          <a:stretch>
            <a:fillRect/>
          </a:stretch>
        </a:blipFill>
        <a:effectLst/>
      </p:bgPr>
    </p:bg>
    <p:spTree>
      <p:nvGrpSpPr>
        <p:cNvPr id="1" name="Shape 18"/>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4_Título y objetos">
  <p:cSld name="4_Título y objetos">
    <p:bg>
      <p:bgPr>
        <a:blipFill>
          <a:blip r:embed="rId2">
            <a:alphaModFix/>
          </a:blip>
          <a:stretch>
            <a:fillRect/>
          </a:stretch>
        </a:blipFill>
        <a:effectLst/>
      </p:bgPr>
    </p:bg>
    <p:spTree>
      <p:nvGrpSpPr>
        <p:cNvPr id="1" name="Shape 19"/>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5_Título y objetos">
  <p:cSld name="5_Título y objetos">
    <p:bg>
      <p:bgPr>
        <a:blipFill>
          <a:blip r:embed="rId2">
            <a:alphaModFix/>
          </a:blip>
          <a:stretch>
            <a:fillRect/>
          </a:stretch>
        </a:blipFill>
        <a:effectLst/>
      </p:bgPr>
    </p:bg>
    <p:spTree>
      <p:nvGrpSpPr>
        <p:cNvPr id="1" name="Shape 2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40"/>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40"/>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 name="Google Shape;8;p40"/>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40"/>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40"/>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L"/>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chart" Target="../charts/chart3.xml"/><Relationship Id="rId4" Type="http://schemas.openxmlformats.org/officeDocument/2006/relationships/image" Target="../media/image17.sv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chart" Target="../charts/chart4.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8.xml"/><Relationship Id="rId5" Type="http://schemas.openxmlformats.org/officeDocument/2006/relationships/image" Target="../media/image6.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9.xml"/><Relationship Id="rId5" Type="http://schemas.openxmlformats.org/officeDocument/2006/relationships/image" Target="../media/image6.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chart" Target="../charts/chart5.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31.svg"/></Relationships>
</file>

<file path=ppt/slides/_rels/slide2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chart" Target="../charts/chart7.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chart" Target="../charts/chart1.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
        <p:cNvGrpSpPr/>
        <p:nvPr/>
      </p:nvGrpSpPr>
      <p:grpSpPr>
        <a:xfrm>
          <a:off x="0" y="0"/>
          <a:ext cx="0" cy="0"/>
          <a:chOff x="0" y="0"/>
          <a:chExt cx="0" cy="0"/>
        </a:xfrm>
      </p:grpSpPr>
      <p:sp>
        <p:nvSpPr>
          <p:cNvPr id="3" name="Rectángulo 2"/>
          <p:cNvSpPr/>
          <p:nvPr/>
        </p:nvSpPr>
        <p:spPr>
          <a:xfrm>
            <a:off x="463826" y="1139687"/>
            <a:ext cx="2418522" cy="28293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2" name="Imagen 1"/>
          <p:cNvPicPr>
            <a:picLocks noChangeAspect="1"/>
          </p:cNvPicPr>
          <p:nvPr/>
        </p:nvPicPr>
        <p:blipFill rotWithShape="1">
          <a:blip r:embed="rId4">
            <a:extLst>
              <a:ext uri="{28A0092B-C50C-407E-A947-70E740481C1C}">
                <a14:useLocalDpi xmlns:a14="http://schemas.microsoft.com/office/drawing/2010/main" val="0"/>
              </a:ext>
            </a:extLst>
          </a:blip>
          <a:srcRect l="21592" t="14363" r="22955" b="11924"/>
          <a:stretch/>
        </p:blipFill>
        <p:spPr>
          <a:xfrm>
            <a:off x="291548" y="887896"/>
            <a:ext cx="2696817" cy="3604591"/>
          </a:xfrm>
          <a:prstGeom prst="rect">
            <a:avLst/>
          </a:prstGeom>
        </p:spPr>
      </p:pic>
      <p:sp>
        <p:nvSpPr>
          <p:cNvPr id="11" name="Google Shape;89;p1"/>
          <p:cNvSpPr txBox="1"/>
          <p:nvPr/>
        </p:nvSpPr>
        <p:spPr>
          <a:xfrm>
            <a:off x="5902036" y="2933053"/>
            <a:ext cx="2932787" cy="40006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000"/>
              <a:buFont typeface="Arial"/>
              <a:buNone/>
            </a:pPr>
            <a:r>
              <a:rPr lang="es-CL" sz="2000" b="1" dirty="0">
                <a:solidFill>
                  <a:srgbClr val="5B008F"/>
                </a:solidFill>
                <a:latin typeface="DM Sans"/>
                <a:ea typeface="DM Sans"/>
                <a:cs typeface="DM Sans"/>
                <a:sym typeface="DM Sans"/>
              </a:rPr>
              <a:t>2</a:t>
            </a:r>
            <a:r>
              <a:rPr lang="es-CL" sz="2000" b="1" i="0" u="none" strike="noStrike" cap="none" dirty="0" smtClean="0">
                <a:solidFill>
                  <a:srgbClr val="5B008F"/>
                </a:solidFill>
                <a:latin typeface="DM Sans"/>
                <a:ea typeface="DM Sans"/>
                <a:cs typeface="DM Sans"/>
                <a:sym typeface="DM Sans"/>
              </a:rPr>
              <a:t> </a:t>
            </a:r>
            <a:r>
              <a:rPr lang="es-CL" sz="2000" b="1" i="0" u="none" strike="noStrike" cap="none" dirty="0">
                <a:solidFill>
                  <a:srgbClr val="5B008F"/>
                </a:solidFill>
                <a:latin typeface="DM Sans"/>
                <a:ea typeface="DM Sans"/>
                <a:cs typeface="DM Sans"/>
                <a:sym typeface="DM Sans"/>
              </a:rPr>
              <a:t>DE DICIEMBRE </a:t>
            </a:r>
            <a:r>
              <a:rPr lang="es-CL" sz="2000" b="1" i="0" u="none" strike="noStrike" cap="none" dirty="0">
                <a:solidFill>
                  <a:srgbClr val="595959"/>
                </a:solidFill>
                <a:latin typeface="DM Sans"/>
                <a:ea typeface="DM Sans"/>
                <a:cs typeface="DM Sans"/>
                <a:sym typeface="DM Sans"/>
              </a:rPr>
              <a:t>2021</a:t>
            </a:r>
            <a:endParaRPr sz="2000" b="0" i="0" u="none" strike="noStrike" cap="none" dirty="0">
              <a:solidFill>
                <a:srgbClr val="595959"/>
              </a:solidFill>
              <a:latin typeface="DM Sans"/>
              <a:ea typeface="DM Sans"/>
              <a:cs typeface="DM Sans"/>
              <a:sym typeface="DM Sans"/>
            </a:endParaRPr>
          </a:p>
        </p:txBody>
      </p:sp>
      <p:cxnSp>
        <p:nvCxnSpPr>
          <p:cNvPr id="12" name="Google Shape;90;p1"/>
          <p:cNvCxnSpPr/>
          <p:nvPr/>
        </p:nvCxnSpPr>
        <p:spPr>
          <a:xfrm>
            <a:off x="6133171" y="2933053"/>
            <a:ext cx="2747336" cy="0"/>
          </a:xfrm>
          <a:prstGeom prst="straightConnector1">
            <a:avLst/>
          </a:prstGeom>
          <a:noFill/>
          <a:ln w="15875" cap="flat" cmpd="sng">
            <a:solidFill>
              <a:srgbClr val="D94E34"/>
            </a:solidFill>
            <a:prstDash val="solid"/>
            <a:miter lim="800000"/>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0"/>
          <p:cNvSpPr txBox="1">
            <a:spLocks noGrp="1"/>
          </p:cNvSpPr>
          <p:nvPr>
            <p:ph type="title" idx="4294967295"/>
          </p:nvPr>
        </p:nvSpPr>
        <p:spPr>
          <a:xfrm>
            <a:off x="425300" y="339351"/>
            <a:ext cx="7886700" cy="9624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Clr>
                <a:schemeClr val="lt1"/>
              </a:buClr>
              <a:buSzPts val="2200"/>
              <a:buFont typeface="DM Sans"/>
              <a:buNone/>
            </a:pPr>
            <a:r>
              <a:rPr lang="es-CL" sz="2400" b="1">
                <a:solidFill>
                  <a:schemeClr val="lt1"/>
                </a:solidFill>
                <a:highlight>
                  <a:srgbClr val="FF029C"/>
                </a:highlight>
                <a:latin typeface="DM Sans"/>
                <a:ea typeface="DM Sans"/>
                <a:cs typeface="DM Sans"/>
                <a:sym typeface="DM Sans"/>
              </a:rPr>
              <a:t>Acceso a contenido audiovisual gratuito </a:t>
            </a:r>
            <a:endParaRPr sz="2400" b="1">
              <a:solidFill>
                <a:schemeClr val="lt1"/>
              </a:solidFill>
              <a:highlight>
                <a:srgbClr val="FF029C"/>
              </a:highlight>
              <a:latin typeface="DM Sans"/>
              <a:ea typeface="DM Sans"/>
              <a:cs typeface="DM Sans"/>
              <a:sym typeface="DM Sans"/>
            </a:endParaRPr>
          </a:p>
          <a:p>
            <a:pPr marL="0" lvl="0" indent="0" algn="l" rtl="0">
              <a:lnSpc>
                <a:spcPct val="115000"/>
              </a:lnSpc>
              <a:spcBef>
                <a:spcPts val="0"/>
              </a:spcBef>
              <a:spcAft>
                <a:spcPts val="0"/>
              </a:spcAft>
              <a:buClr>
                <a:schemeClr val="lt1"/>
              </a:buClr>
              <a:buSzPts val="2200"/>
              <a:buFont typeface="DM Sans"/>
              <a:buNone/>
            </a:pPr>
            <a:r>
              <a:rPr lang="es-CL" sz="2400" b="1">
                <a:solidFill>
                  <a:schemeClr val="lt1"/>
                </a:solidFill>
                <a:highlight>
                  <a:srgbClr val="FF029C"/>
                </a:highlight>
                <a:latin typeface="DM Sans"/>
                <a:ea typeface="DM Sans"/>
                <a:cs typeface="DM Sans"/>
                <a:sym typeface="DM Sans"/>
              </a:rPr>
              <a:t>por internet</a:t>
            </a:r>
            <a:endParaRPr sz="2400"/>
          </a:p>
        </p:txBody>
      </p:sp>
      <p:sp>
        <p:nvSpPr>
          <p:cNvPr id="187" name="Google Shape;187;p10"/>
          <p:cNvSpPr txBox="1">
            <a:spLocks noGrp="1"/>
          </p:cNvSpPr>
          <p:nvPr>
            <p:ph type="body" idx="4294967295"/>
          </p:nvPr>
        </p:nvSpPr>
        <p:spPr>
          <a:xfrm>
            <a:off x="5722819" y="1354166"/>
            <a:ext cx="2630573" cy="3221253"/>
          </a:xfrm>
          <a:prstGeom prst="rect">
            <a:avLst/>
          </a:prstGeom>
          <a:noFill/>
          <a:ln>
            <a:noFill/>
          </a:ln>
        </p:spPr>
        <p:txBody>
          <a:bodyPr spcFirstLastPara="1" wrap="square" lIns="91425" tIns="45700" rIns="91425" bIns="45700" anchor="t" anchorCtr="0">
            <a:normAutofit fontScale="92500" lnSpcReduction="10000"/>
          </a:bodyPr>
          <a:lstStyle/>
          <a:p>
            <a:pPr marL="171450" lvl="0" indent="-171450" rtl="0">
              <a:lnSpc>
                <a:spcPct val="90000"/>
              </a:lnSpc>
              <a:spcBef>
                <a:spcPts val="0"/>
              </a:spcBef>
              <a:spcAft>
                <a:spcPts val="0"/>
              </a:spcAft>
              <a:buClr>
                <a:schemeClr val="dk1"/>
              </a:buClr>
              <a:buSzPts val="1200"/>
              <a:buChar char="•"/>
            </a:pPr>
            <a:r>
              <a:rPr lang="es-CL" sz="1200" dirty="0" smtClean="0">
                <a:latin typeface="DM Sans"/>
                <a:ea typeface="DM Sans"/>
                <a:cs typeface="DM Sans"/>
                <a:sym typeface="DM Sans"/>
              </a:rPr>
              <a:t>El</a:t>
            </a:r>
            <a:r>
              <a:rPr lang="es-CL" sz="2000" dirty="0" smtClean="0">
                <a:latin typeface="DM Sans"/>
                <a:ea typeface="DM Sans"/>
                <a:cs typeface="DM Sans"/>
                <a:sym typeface="DM Sans"/>
              </a:rPr>
              <a:t> </a:t>
            </a:r>
            <a:r>
              <a:rPr lang="es-CL" sz="1600" b="1" dirty="0">
                <a:solidFill>
                  <a:schemeClr val="lt1"/>
                </a:solidFill>
                <a:highlight>
                  <a:srgbClr val="753582"/>
                </a:highlight>
                <a:latin typeface="DM Sans"/>
                <a:ea typeface="DM Sans"/>
                <a:cs typeface="DM Sans"/>
                <a:sym typeface="DM Sans"/>
              </a:rPr>
              <a:t>45%</a:t>
            </a:r>
            <a:r>
              <a:rPr lang="es-CL" sz="1600" b="1" dirty="0">
                <a:solidFill>
                  <a:srgbClr val="7030A0"/>
                </a:solidFill>
                <a:latin typeface="DM Sans"/>
                <a:ea typeface="DM Sans"/>
                <a:cs typeface="DM Sans"/>
                <a:sym typeface="DM Sans"/>
              </a:rPr>
              <a:t> </a:t>
            </a:r>
            <a:r>
              <a:rPr lang="es-CL" sz="1200" dirty="0">
                <a:latin typeface="DM Sans"/>
                <a:ea typeface="DM Sans"/>
                <a:cs typeface="DM Sans"/>
                <a:sym typeface="DM Sans"/>
              </a:rPr>
              <a:t>de las personas declara acceder a plataformas </a:t>
            </a:r>
            <a:br>
              <a:rPr lang="es-CL" sz="1200" dirty="0">
                <a:latin typeface="DM Sans"/>
                <a:ea typeface="DM Sans"/>
                <a:cs typeface="DM Sans"/>
                <a:sym typeface="DM Sans"/>
              </a:rPr>
            </a:br>
            <a:r>
              <a:rPr lang="es-CL" sz="1200" dirty="0">
                <a:latin typeface="DM Sans"/>
                <a:ea typeface="DM Sans"/>
                <a:cs typeface="DM Sans"/>
                <a:sym typeface="DM Sans"/>
              </a:rPr>
              <a:t>de contenido audiovisual gratuitas.</a:t>
            </a:r>
            <a:endParaRPr dirty="0"/>
          </a:p>
          <a:p>
            <a:pPr marL="171450" lvl="0" indent="-95250" rtl="0">
              <a:lnSpc>
                <a:spcPct val="90000"/>
              </a:lnSpc>
              <a:spcBef>
                <a:spcPts val="750"/>
              </a:spcBef>
              <a:spcAft>
                <a:spcPts val="0"/>
              </a:spcAft>
              <a:buClr>
                <a:schemeClr val="dk1"/>
              </a:buClr>
              <a:buSzPts val="1200"/>
              <a:buNone/>
            </a:pPr>
            <a:endParaRPr sz="1200" dirty="0">
              <a:latin typeface="DM Sans"/>
              <a:ea typeface="DM Sans"/>
              <a:cs typeface="DM Sans"/>
              <a:sym typeface="DM Sans"/>
            </a:endParaRPr>
          </a:p>
          <a:p>
            <a:pPr marL="171450" lvl="0" indent="-171450" rtl="0">
              <a:lnSpc>
                <a:spcPct val="90000"/>
              </a:lnSpc>
              <a:spcBef>
                <a:spcPts val="750"/>
              </a:spcBef>
              <a:spcAft>
                <a:spcPts val="0"/>
              </a:spcAft>
              <a:buClr>
                <a:schemeClr val="dk1"/>
              </a:buClr>
              <a:buSzPts val="1200"/>
              <a:buChar char="•"/>
            </a:pPr>
            <a:r>
              <a:rPr lang="es-CL" sz="1200" dirty="0">
                <a:latin typeface="DM Sans"/>
                <a:ea typeface="DM Sans"/>
                <a:cs typeface="DM Sans"/>
                <a:sym typeface="DM Sans"/>
              </a:rPr>
              <a:t>Este acceso está fuertemente mediado por la edad</a:t>
            </a:r>
            <a:r>
              <a:rPr lang="es-CL" sz="1200" dirty="0">
                <a:solidFill>
                  <a:srgbClr val="753582"/>
                </a:solidFill>
                <a:latin typeface="DM Sans"/>
                <a:ea typeface="DM Sans"/>
                <a:cs typeface="DM Sans"/>
                <a:sym typeface="DM Sans"/>
              </a:rPr>
              <a:t>, </a:t>
            </a:r>
            <a:br>
              <a:rPr lang="es-CL" sz="1200" dirty="0">
                <a:solidFill>
                  <a:srgbClr val="753582"/>
                </a:solidFill>
                <a:latin typeface="DM Sans"/>
                <a:ea typeface="DM Sans"/>
                <a:cs typeface="DM Sans"/>
                <a:sym typeface="DM Sans"/>
              </a:rPr>
            </a:br>
            <a:r>
              <a:rPr lang="es-CL" sz="1500" dirty="0">
                <a:solidFill>
                  <a:srgbClr val="753582"/>
                </a:solidFill>
                <a:latin typeface="DM Sans"/>
                <a:ea typeface="DM Sans"/>
                <a:cs typeface="DM Sans"/>
                <a:sym typeface="DM Sans"/>
              </a:rPr>
              <a:t>siendo los más jóvenes quienes acceden mayormente a estas plataformas.</a:t>
            </a:r>
            <a:endParaRPr sz="1900" dirty="0"/>
          </a:p>
          <a:p>
            <a:pPr marL="171450" lvl="0" indent="-69850" rtl="0">
              <a:lnSpc>
                <a:spcPct val="90000"/>
              </a:lnSpc>
              <a:spcBef>
                <a:spcPts val="750"/>
              </a:spcBef>
              <a:spcAft>
                <a:spcPts val="0"/>
              </a:spcAft>
              <a:buClr>
                <a:schemeClr val="dk1"/>
              </a:buClr>
              <a:buSzPts val="1600"/>
              <a:buNone/>
            </a:pPr>
            <a:endParaRPr sz="1600" b="1" dirty="0">
              <a:solidFill>
                <a:srgbClr val="753582"/>
              </a:solidFill>
              <a:latin typeface="DM Sans"/>
              <a:ea typeface="DM Sans"/>
              <a:cs typeface="DM Sans"/>
              <a:sym typeface="DM Sans"/>
            </a:endParaRPr>
          </a:p>
          <a:p>
            <a:pPr marL="171450" lvl="0" indent="-171450" rtl="0">
              <a:lnSpc>
                <a:spcPct val="90000"/>
              </a:lnSpc>
              <a:spcBef>
                <a:spcPts val="750"/>
              </a:spcBef>
              <a:spcAft>
                <a:spcPts val="0"/>
              </a:spcAft>
              <a:buClr>
                <a:schemeClr val="dk1"/>
              </a:buClr>
              <a:buSzPts val="1200"/>
              <a:buChar char="•"/>
            </a:pPr>
            <a:r>
              <a:rPr lang="es-CL" sz="1600" b="1" dirty="0">
                <a:solidFill>
                  <a:srgbClr val="753582"/>
                </a:solidFill>
                <a:latin typeface="DM Sans"/>
                <a:ea typeface="DM Sans"/>
                <a:cs typeface="DM Sans"/>
                <a:sym typeface="DM Sans"/>
              </a:rPr>
              <a:t>Zonas centro y sur presentan más acceso a estos </a:t>
            </a:r>
            <a:r>
              <a:rPr lang="es-CL" sz="1600" b="1" dirty="0" smtClean="0">
                <a:solidFill>
                  <a:srgbClr val="753582"/>
                </a:solidFill>
                <a:latin typeface="DM Sans"/>
                <a:ea typeface="DM Sans"/>
                <a:cs typeface="DM Sans"/>
                <a:sym typeface="DM Sans"/>
              </a:rPr>
              <a:t>contenidos</a:t>
            </a:r>
            <a:r>
              <a:rPr lang="es-CL" sz="1200" dirty="0" smtClean="0">
                <a:latin typeface="DM Sans"/>
                <a:ea typeface="DM Sans"/>
                <a:cs typeface="DM Sans"/>
                <a:sym typeface="DM Sans"/>
              </a:rPr>
              <a:t>, y la </a:t>
            </a:r>
            <a:r>
              <a:rPr lang="es-CL" sz="1200" dirty="0">
                <a:latin typeface="DM Sans"/>
                <a:ea typeface="DM Sans"/>
                <a:cs typeface="DM Sans"/>
                <a:sym typeface="DM Sans"/>
              </a:rPr>
              <a:t>zona </a:t>
            </a:r>
            <a:r>
              <a:rPr lang="es-CL" sz="1200" dirty="0" smtClean="0">
                <a:latin typeface="DM Sans"/>
                <a:ea typeface="DM Sans"/>
                <a:cs typeface="DM Sans"/>
                <a:sym typeface="DM Sans"/>
              </a:rPr>
              <a:t>norte se </a:t>
            </a:r>
            <a:r>
              <a:rPr lang="es-CL" sz="1200" dirty="0">
                <a:latin typeface="DM Sans"/>
                <a:ea typeface="DM Sans"/>
                <a:cs typeface="DM Sans"/>
                <a:sym typeface="DM Sans"/>
              </a:rPr>
              <a:t>mantiene similar al promedio nacional.</a:t>
            </a:r>
            <a:endParaRPr sz="1600" b="1" dirty="0">
              <a:solidFill>
                <a:srgbClr val="753582"/>
              </a:solidFill>
              <a:latin typeface="DM Sans"/>
              <a:ea typeface="DM Sans"/>
              <a:cs typeface="DM Sans"/>
              <a:sym typeface="DM Sans"/>
            </a:endParaRPr>
          </a:p>
        </p:txBody>
      </p:sp>
      <p:sp>
        <p:nvSpPr>
          <p:cNvPr id="189" name="Google Shape;189;p10"/>
          <p:cNvSpPr txBox="1"/>
          <p:nvPr/>
        </p:nvSpPr>
        <p:spPr>
          <a:xfrm>
            <a:off x="8718698" y="4741476"/>
            <a:ext cx="425303" cy="338524"/>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50"/>
              <a:buFont typeface="Arial"/>
              <a:buNone/>
            </a:pPr>
            <a:fld id="{00000000-1234-1234-1234-123412341234}" type="slidenum">
              <a:rPr lang="es-CL" sz="1050" b="0" i="0" u="none" strike="noStrike" cap="none">
                <a:solidFill>
                  <a:srgbClr val="FFFFFF"/>
                </a:solidFill>
                <a:latin typeface="DM Sans Medium"/>
                <a:ea typeface="DM Sans Medium"/>
                <a:cs typeface="DM Sans Medium"/>
                <a:sym typeface="DM Sans Medium"/>
              </a:rPr>
              <a:t>10</a:t>
            </a:fld>
            <a:endParaRPr sz="1050" b="0" i="0" u="none" strike="noStrike" cap="none">
              <a:solidFill>
                <a:srgbClr val="FFFFFF"/>
              </a:solidFill>
              <a:latin typeface="DM Sans Medium"/>
              <a:ea typeface="DM Sans Medium"/>
              <a:cs typeface="DM Sans Medium"/>
              <a:sym typeface="DM Sans Medium"/>
            </a:endParaRPr>
          </a:p>
        </p:txBody>
      </p:sp>
      <p:grpSp>
        <p:nvGrpSpPr>
          <p:cNvPr id="190" name="Google Shape;190;p10"/>
          <p:cNvGrpSpPr/>
          <p:nvPr/>
        </p:nvGrpSpPr>
        <p:grpSpPr>
          <a:xfrm>
            <a:off x="6913225" y="1188111"/>
            <a:ext cx="1481559" cy="3553365"/>
            <a:chOff x="7297838" y="1221129"/>
            <a:chExt cx="1481559" cy="3049929"/>
          </a:xfrm>
        </p:grpSpPr>
        <p:cxnSp>
          <p:nvCxnSpPr>
            <p:cNvPr id="191" name="Google Shape;191;p10"/>
            <p:cNvCxnSpPr/>
            <p:nvPr/>
          </p:nvCxnSpPr>
          <p:spPr>
            <a:xfrm>
              <a:off x="7297838" y="1221129"/>
              <a:ext cx="1481559" cy="0"/>
            </a:xfrm>
            <a:prstGeom prst="straightConnector1">
              <a:avLst/>
            </a:prstGeom>
            <a:noFill/>
            <a:ln w="15875" cap="flat" cmpd="sng">
              <a:solidFill>
                <a:srgbClr val="FF029C"/>
              </a:solidFill>
              <a:prstDash val="dash"/>
              <a:miter lim="800000"/>
              <a:headEnd type="none" w="sm" len="sm"/>
              <a:tailEnd type="none" w="sm" len="sm"/>
            </a:ln>
          </p:spPr>
        </p:cxnSp>
        <p:cxnSp>
          <p:nvCxnSpPr>
            <p:cNvPr id="192" name="Google Shape;192;p10"/>
            <p:cNvCxnSpPr/>
            <p:nvPr/>
          </p:nvCxnSpPr>
          <p:spPr>
            <a:xfrm>
              <a:off x="8779397" y="1221129"/>
              <a:ext cx="0" cy="3049929"/>
            </a:xfrm>
            <a:prstGeom prst="straightConnector1">
              <a:avLst/>
            </a:prstGeom>
            <a:noFill/>
            <a:ln w="15875" cap="flat" cmpd="sng">
              <a:solidFill>
                <a:srgbClr val="FF029C"/>
              </a:solidFill>
              <a:prstDash val="dash"/>
              <a:miter lim="800000"/>
              <a:headEnd type="none" w="sm" len="sm"/>
              <a:tailEnd type="none" w="sm" len="sm"/>
            </a:ln>
          </p:spPr>
        </p:cxnSp>
        <p:cxnSp>
          <p:nvCxnSpPr>
            <p:cNvPr id="193" name="Google Shape;193;p10"/>
            <p:cNvCxnSpPr/>
            <p:nvPr/>
          </p:nvCxnSpPr>
          <p:spPr>
            <a:xfrm>
              <a:off x="7297838" y="4271058"/>
              <a:ext cx="1481559" cy="0"/>
            </a:xfrm>
            <a:prstGeom prst="straightConnector1">
              <a:avLst/>
            </a:prstGeom>
            <a:noFill/>
            <a:ln w="15875" cap="flat" cmpd="sng">
              <a:solidFill>
                <a:srgbClr val="FF029C"/>
              </a:solidFill>
              <a:prstDash val="dash"/>
              <a:miter lim="800000"/>
              <a:headEnd type="none" w="sm" len="sm"/>
              <a:tailEnd type="none" w="sm" len="sm"/>
            </a:ln>
          </p:spPr>
        </p:cxnSp>
      </p:grpSp>
      <p:pic>
        <p:nvPicPr>
          <p:cNvPr id="3" name="Gráfico 2">
            <a:extLst>
              <a:ext uri="{FF2B5EF4-FFF2-40B4-BE49-F238E27FC236}">
                <a16:creationId xmlns:a16="http://schemas.microsoft.com/office/drawing/2014/main" id="{7AE7956B-857D-1440-8400-4F0B020C95FA}"/>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b="51313"/>
          <a:stretch/>
        </p:blipFill>
        <p:spPr>
          <a:xfrm>
            <a:off x="815008" y="1412737"/>
            <a:ext cx="3920415" cy="1131680"/>
          </a:xfrm>
          <a:prstGeom prst="rect">
            <a:avLst/>
          </a:prstGeom>
        </p:spPr>
      </p:pic>
      <p:graphicFrame>
        <p:nvGraphicFramePr>
          <p:cNvPr id="15" name="Gráfico 14">
            <a:extLst>
              <a:ext uri="{FF2B5EF4-FFF2-40B4-BE49-F238E27FC236}">
                <a16:creationId xmlns:a16="http://schemas.microsoft.com/office/drawing/2014/main" id="{E97EF78D-2524-3246-8661-6A43CA114F79}"/>
              </a:ext>
            </a:extLst>
          </p:cNvPr>
          <p:cNvGraphicFramePr/>
          <p:nvPr>
            <p:extLst>
              <p:ext uri="{D42A27DB-BD31-4B8C-83A1-F6EECF244321}">
                <p14:modId xmlns:p14="http://schemas.microsoft.com/office/powerpoint/2010/main" val="1882975488"/>
              </p:ext>
            </p:extLst>
          </p:nvPr>
        </p:nvGraphicFramePr>
        <p:xfrm>
          <a:off x="881269" y="3622831"/>
          <a:ext cx="3839451" cy="1218634"/>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ángulo 10"/>
          <p:cNvSpPr/>
          <p:nvPr/>
        </p:nvSpPr>
        <p:spPr>
          <a:xfrm>
            <a:off x="485903" y="3393511"/>
            <a:ext cx="4578626" cy="3436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2" name="Rectángulo 11"/>
          <p:cNvSpPr/>
          <p:nvPr/>
        </p:nvSpPr>
        <p:spPr>
          <a:xfrm>
            <a:off x="8439512" y="114346"/>
            <a:ext cx="644853" cy="8849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3" name="Imagen 12"/>
          <p:cNvPicPr>
            <a:picLocks noChangeAspect="1"/>
          </p:cNvPicPr>
          <p:nvPr/>
        </p:nvPicPr>
        <p:blipFill rotWithShape="1">
          <a:blip r:embed="rId6">
            <a:extLst>
              <a:ext uri="{28A0092B-C50C-407E-A947-70E740481C1C}">
                <a14:useLocalDpi xmlns:a14="http://schemas.microsoft.com/office/drawing/2010/main" val="0"/>
              </a:ext>
            </a:extLst>
          </a:blip>
          <a:srcRect l="21592" t="14363" r="22955" b="11924"/>
          <a:stretch/>
        </p:blipFill>
        <p:spPr>
          <a:xfrm>
            <a:off x="8473285" y="50430"/>
            <a:ext cx="590339" cy="789053"/>
          </a:xfrm>
          <a:prstGeom prst="rect">
            <a:avLst/>
          </a:prstGeom>
        </p:spPr>
      </p:pic>
      <p:pic>
        <p:nvPicPr>
          <p:cNvPr id="14" name="Gráfico 2">
            <a:extLst>
              <a:ext uri="{FF2B5EF4-FFF2-40B4-BE49-F238E27FC236}">
                <a16:creationId xmlns:a16="http://schemas.microsoft.com/office/drawing/2014/main" id="{7AE7956B-857D-1440-8400-4F0B020C95FA}"/>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t="46573" b="18507"/>
          <a:stretch/>
        </p:blipFill>
        <p:spPr>
          <a:xfrm>
            <a:off x="815008" y="2753633"/>
            <a:ext cx="3920415" cy="81167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pic>
        <p:nvPicPr>
          <p:cNvPr id="201" name="Google Shape;201;p11"/>
          <p:cNvPicPr preferRelativeResize="0"/>
          <p:nvPr/>
        </p:nvPicPr>
        <p:blipFill rotWithShape="1">
          <a:blip r:embed="rId3">
            <a:alphaModFix/>
          </a:blip>
          <a:srcRect/>
          <a:stretch/>
        </p:blipFill>
        <p:spPr>
          <a:xfrm>
            <a:off x="172719" y="758141"/>
            <a:ext cx="5342651" cy="4339059"/>
          </a:xfrm>
          <a:prstGeom prst="rect">
            <a:avLst/>
          </a:prstGeom>
          <a:noFill/>
          <a:ln>
            <a:noFill/>
          </a:ln>
        </p:spPr>
      </p:pic>
      <p:sp>
        <p:nvSpPr>
          <p:cNvPr id="202" name="Google Shape;202;p11"/>
          <p:cNvSpPr txBox="1"/>
          <p:nvPr/>
        </p:nvSpPr>
        <p:spPr>
          <a:xfrm>
            <a:off x="4923883" y="1722906"/>
            <a:ext cx="4047398" cy="969377"/>
          </a:xfrm>
          <a:prstGeom prst="rect">
            <a:avLst/>
          </a:prstGeom>
          <a:noFill/>
          <a:ln>
            <a:noFill/>
          </a:ln>
        </p:spPr>
        <p:txBody>
          <a:bodyPr spcFirstLastPara="1" wrap="square" lIns="91425" tIns="45700" rIns="91425" bIns="45700" anchor="ctr" anchorCtr="0">
            <a:noAutofit/>
          </a:bodyPr>
          <a:lstStyle/>
          <a:p>
            <a:pPr marL="0" marR="0" lvl="0" indent="0" algn="l" rtl="0">
              <a:lnSpc>
                <a:spcPct val="160000"/>
              </a:lnSpc>
              <a:spcBef>
                <a:spcPts val="0"/>
              </a:spcBef>
              <a:spcAft>
                <a:spcPts val="0"/>
              </a:spcAft>
              <a:buClr>
                <a:schemeClr val="lt1"/>
              </a:buClr>
              <a:buSzPts val="3300"/>
              <a:buFont typeface="DM Sans"/>
              <a:buNone/>
            </a:pPr>
            <a:r>
              <a:rPr lang="es-CL" sz="3300" b="1" i="0" u="none" strike="noStrike" cap="none">
                <a:solidFill>
                  <a:schemeClr val="lt1"/>
                </a:solidFill>
                <a:highlight>
                  <a:srgbClr val="FF029C"/>
                </a:highlight>
                <a:latin typeface="DM Sans"/>
                <a:ea typeface="DM Sans"/>
                <a:cs typeface="DM Sans"/>
                <a:sym typeface="DM Sans"/>
              </a:rPr>
              <a:t>Evaluación de la televisión regional</a:t>
            </a:r>
            <a:endParaRPr sz="1400" b="0" i="0" u="none" strike="noStrike" cap="none">
              <a:solidFill>
                <a:srgbClr val="000000"/>
              </a:solidFill>
              <a:latin typeface="Arial"/>
              <a:ea typeface="Arial"/>
              <a:cs typeface="Arial"/>
              <a:sym typeface="Arial"/>
            </a:endParaRPr>
          </a:p>
        </p:txBody>
      </p:sp>
      <p:sp>
        <p:nvSpPr>
          <p:cNvPr id="4" name="Google Shape;139;p18"/>
          <p:cNvSpPr txBox="1"/>
          <p:nvPr/>
        </p:nvSpPr>
        <p:spPr>
          <a:xfrm>
            <a:off x="8718698" y="4741476"/>
            <a:ext cx="425303" cy="338524"/>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s-CL" sz="1050" dirty="0" smtClean="0">
                <a:solidFill>
                  <a:schemeClr val="bg1">
                    <a:lumMod val="50000"/>
                  </a:schemeClr>
                </a:solidFill>
                <a:latin typeface="DM Sans Medium"/>
                <a:ea typeface="DM Sans Medium"/>
                <a:cs typeface="DM Sans Medium"/>
                <a:sym typeface="DM Sans Medium"/>
              </a:rPr>
              <a:t>11</a:t>
            </a:r>
            <a:endParaRPr sz="1050" b="0" i="0" u="none" strike="noStrike" cap="none" dirty="0">
              <a:solidFill>
                <a:schemeClr val="bg1">
                  <a:lumMod val="50000"/>
                </a:schemeClr>
              </a:solidFill>
              <a:latin typeface="DM Sans Medium"/>
              <a:ea typeface="DM Sans Medium"/>
              <a:cs typeface="DM Sans Medium"/>
              <a:sym typeface="DM Sans Medium"/>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207" name="Google Shape;207;p12"/>
          <p:cNvPicPr preferRelativeResize="0">
            <a:picLocks noGrp="1"/>
          </p:cNvPicPr>
          <p:nvPr>
            <p:ph type="pic" idx="2"/>
          </p:nvPr>
        </p:nvPicPr>
        <p:blipFill rotWithShape="1">
          <a:blip r:embed="rId3">
            <a:alphaModFix/>
          </a:blip>
          <a:srcRect t="-241" b="-191"/>
          <a:stretch/>
        </p:blipFill>
        <p:spPr>
          <a:xfrm>
            <a:off x="700834" y="1518245"/>
            <a:ext cx="4332949" cy="2995100"/>
          </a:xfrm>
          <a:prstGeom prst="rect">
            <a:avLst/>
          </a:prstGeom>
          <a:noFill/>
          <a:ln>
            <a:noFill/>
          </a:ln>
        </p:spPr>
      </p:pic>
      <p:sp>
        <p:nvSpPr>
          <p:cNvPr id="208" name="Google Shape;208;p12"/>
          <p:cNvSpPr txBox="1"/>
          <p:nvPr/>
        </p:nvSpPr>
        <p:spPr>
          <a:xfrm>
            <a:off x="8718698" y="4741476"/>
            <a:ext cx="425303" cy="338524"/>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50"/>
              <a:buFont typeface="Arial"/>
              <a:buNone/>
            </a:pPr>
            <a:fld id="{00000000-1234-1234-1234-123412341234}" type="slidenum">
              <a:rPr lang="es-CL" sz="1050" b="0" i="0" u="none" strike="noStrike" cap="none">
                <a:solidFill>
                  <a:srgbClr val="FFFFFF"/>
                </a:solidFill>
                <a:latin typeface="DM Sans Medium"/>
                <a:ea typeface="DM Sans Medium"/>
                <a:cs typeface="DM Sans Medium"/>
                <a:sym typeface="DM Sans Medium"/>
              </a:rPr>
              <a:t>12</a:t>
            </a:fld>
            <a:endParaRPr sz="1050" b="0" i="0" u="none" strike="noStrike" cap="none">
              <a:solidFill>
                <a:srgbClr val="FFFFFF"/>
              </a:solidFill>
              <a:latin typeface="DM Sans Medium"/>
              <a:ea typeface="DM Sans Medium"/>
              <a:cs typeface="DM Sans Medium"/>
              <a:sym typeface="DM Sans Medium"/>
            </a:endParaRPr>
          </a:p>
        </p:txBody>
      </p:sp>
      <p:sp>
        <p:nvSpPr>
          <p:cNvPr id="209" name="Google Shape;209;p12"/>
          <p:cNvSpPr txBox="1"/>
          <p:nvPr/>
        </p:nvSpPr>
        <p:spPr>
          <a:xfrm>
            <a:off x="281409" y="331774"/>
            <a:ext cx="7886700" cy="665403"/>
          </a:xfrm>
          <a:prstGeom prst="rect">
            <a:avLst/>
          </a:prstGeom>
          <a:noFill/>
          <a:ln>
            <a:noFill/>
          </a:ln>
        </p:spPr>
        <p:txBody>
          <a:bodyPr spcFirstLastPara="1" wrap="square" lIns="91425" tIns="45700" rIns="91425" bIns="45700" anchor="t" anchorCtr="0">
            <a:noAutofit/>
          </a:bodyPr>
          <a:lstStyle/>
          <a:p>
            <a:pPr marL="0" marR="0" lvl="0" indent="0" algn="l" rtl="0">
              <a:lnSpc>
                <a:spcPct val="140000"/>
              </a:lnSpc>
              <a:spcBef>
                <a:spcPts val="0"/>
              </a:spcBef>
              <a:spcAft>
                <a:spcPts val="0"/>
              </a:spcAft>
              <a:buClr>
                <a:schemeClr val="lt1"/>
              </a:buClr>
              <a:buSzPts val="1540"/>
              <a:buFont typeface="DM Sans"/>
              <a:buNone/>
            </a:pPr>
            <a:r>
              <a:rPr lang="es-CL" sz="2240" b="1" i="0" u="none" strike="noStrike" cap="none">
                <a:solidFill>
                  <a:schemeClr val="lt1"/>
                </a:solidFill>
                <a:highlight>
                  <a:srgbClr val="FF029C"/>
                </a:highlight>
                <a:latin typeface="DM Sans"/>
                <a:ea typeface="DM Sans"/>
                <a:cs typeface="DM Sans"/>
                <a:sym typeface="DM Sans"/>
              </a:rPr>
              <a:t>Evolución satisfacción con </a:t>
            </a:r>
            <a:endParaRPr sz="2240" b="1" i="0" u="none" strike="noStrike" cap="none">
              <a:solidFill>
                <a:schemeClr val="lt1"/>
              </a:solidFill>
              <a:highlight>
                <a:srgbClr val="FF029C"/>
              </a:highlight>
              <a:latin typeface="DM Sans"/>
              <a:ea typeface="DM Sans"/>
              <a:cs typeface="DM Sans"/>
              <a:sym typeface="DM Sans"/>
            </a:endParaRPr>
          </a:p>
          <a:p>
            <a:pPr marL="0" marR="0" lvl="0" indent="0" algn="l" rtl="0">
              <a:lnSpc>
                <a:spcPct val="140000"/>
              </a:lnSpc>
              <a:spcBef>
                <a:spcPts val="0"/>
              </a:spcBef>
              <a:spcAft>
                <a:spcPts val="0"/>
              </a:spcAft>
              <a:buClr>
                <a:schemeClr val="lt1"/>
              </a:buClr>
              <a:buSzPts val="1540"/>
              <a:buFont typeface="DM Sans"/>
              <a:buNone/>
            </a:pPr>
            <a:r>
              <a:rPr lang="es-CL" sz="2240" b="1" i="0" u="none" strike="noStrike" cap="none">
                <a:solidFill>
                  <a:schemeClr val="lt1"/>
                </a:solidFill>
                <a:highlight>
                  <a:srgbClr val="FF029C"/>
                </a:highlight>
                <a:latin typeface="DM Sans"/>
                <a:ea typeface="DM Sans"/>
                <a:cs typeface="DM Sans"/>
                <a:sym typeface="DM Sans"/>
              </a:rPr>
              <a:t>TV regional</a:t>
            </a:r>
            <a:endParaRPr sz="1679" b="0" i="0" u="none" strike="noStrike" cap="none">
              <a:solidFill>
                <a:srgbClr val="000000"/>
              </a:solidFill>
              <a:latin typeface="Arial"/>
              <a:ea typeface="Arial"/>
              <a:cs typeface="Arial"/>
              <a:sym typeface="Arial"/>
            </a:endParaRPr>
          </a:p>
        </p:txBody>
      </p:sp>
      <p:sp>
        <p:nvSpPr>
          <p:cNvPr id="210" name="Google Shape;210;p12"/>
          <p:cNvSpPr/>
          <p:nvPr/>
        </p:nvSpPr>
        <p:spPr>
          <a:xfrm>
            <a:off x="6141075" y="0"/>
            <a:ext cx="3003000" cy="5143500"/>
          </a:xfrm>
          <a:prstGeom prst="rect">
            <a:avLst/>
          </a:prstGeom>
          <a:solidFill>
            <a:srgbClr val="FF029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grpSp>
        <p:nvGrpSpPr>
          <p:cNvPr id="212" name="Google Shape;212;p12"/>
          <p:cNvGrpSpPr/>
          <p:nvPr/>
        </p:nvGrpSpPr>
        <p:grpSpPr>
          <a:xfrm>
            <a:off x="7346958" y="536712"/>
            <a:ext cx="1481559" cy="4081671"/>
            <a:chOff x="7297838" y="1221129"/>
            <a:chExt cx="1481559" cy="3049929"/>
          </a:xfrm>
        </p:grpSpPr>
        <p:cxnSp>
          <p:nvCxnSpPr>
            <p:cNvPr id="213" name="Google Shape;213;p12"/>
            <p:cNvCxnSpPr/>
            <p:nvPr/>
          </p:nvCxnSpPr>
          <p:spPr>
            <a:xfrm>
              <a:off x="7297838" y="1221129"/>
              <a:ext cx="1481559" cy="0"/>
            </a:xfrm>
            <a:prstGeom prst="straightConnector1">
              <a:avLst/>
            </a:prstGeom>
            <a:noFill/>
            <a:ln w="19050" cap="flat" cmpd="sng">
              <a:solidFill>
                <a:schemeClr val="lt1"/>
              </a:solidFill>
              <a:prstDash val="dash"/>
              <a:miter lim="800000"/>
              <a:headEnd type="none" w="sm" len="sm"/>
              <a:tailEnd type="none" w="sm" len="sm"/>
            </a:ln>
          </p:spPr>
        </p:cxnSp>
        <p:cxnSp>
          <p:nvCxnSpPr>
            <p:cNvPr id="214" name="Google Shape;214;p12"/>
            <p:cNvCxnSpPr/>
            <p:nvPr/>
          </p:nvCxnSpPr>
          <p:spPr>
            <a:xfrm>
              <a:off x="8779397" y="1221129"/>
              <a:ext cx="0" cy="3049929"/>
            </a:xfrm>
            <a:prstGeom prst="straightConnector1">
              <a:avLst/>
            </a:prstGeom>
            <a:noFill/>
            <a:ln w="19050" cap="flat" cmpd="sng">
              <a:solidFill>
                <a:schemeClr val="lt1"/>
              </a:solidFill>
              <a:prstDash val="dash"/>
              <a:miter lim="800000"/>
              <a:headEnd type="none" w="sm" len="sm"/>
              <a:tailEnd type="none" w="sm" len="sm"/>
            </a:ln>
          </p:spPr>
        </p:cxnSp>
        <p:cxnSp>
          <p:nvCxnSpPr>
            <p:cNvPr id="215" name="Google Shape;215;p12"/>
            <p:cNvCxnSpPr/>
            <p:nvPr/>
          </p:nvCxnSpPr>
          <p:spPr>
            <a:xfrm>
              <a:off x="7297838" y="4271058"/>
              <a:ext cx="1481559" cy="0"/>
            </a:xfrm>
            <a:prstGeom prst="straightConnector1">
              <a:avLst/>
            </a:prstGeom>
            <a:noFill/>
            <a:ln w="19050" cap="flat" cmpd="sng">
              <a:solidFill>
                <a:schemeClr val="lt1"/>
              </a:solidFill>
              <a:prstDash val="dash"/>
              <a:miter lim="800000"/>
              <a:headEnd type="none" w="sm" len="sm"/>
              <a:tailEnd type="none" w="sm" len="sm"/>
            </a:ln>
          </p:spPr>
        </p:cxnSp>
      </p:grpSp>
      <p:sp>
        <p:nvSpPr>
          <p:cNvPr id="216" name="Google Shape;216;p12"/>
          <p:cNvSpPr txBox="1"/>
          <p:nvPr/>
        </p:nvSpPr>
        <p:spPr>
          <a:xfrm>
            <a:off x="6313955" y="753588"/>
            <a:ext cx="2407800" cy="3234300"/>
          </a:xfrm>
          <a:prstGeom prst="rect">
            <a:avLst/>
          </a:prstGeom>
          <a:noFill/>
          <a:ln>
            <a:noFill/>
          </a:ln>
        </p:spPr>
        <p:txBody>
          <a:bodyPr spcFirstLastPara="1" wrap="square" lIns="91425" tIns="45700" rIns="91425" bIns="45700" anchor="t" anchorCtr="0">
            <a:noAutofit/>
          </a:bodyPr>
          <a:lstStyle/>
          <a:p>
            <a:pPr marL="171450" marR="0" lvl="0" indent="-171450" algn="l" rtl="0">
              <a:lnSpc>
                <a:spcPct val="115000"/>
              </a:lnSpc>
              <a:spcBef>
                <a:spcPts val="0"/>
              </a:spcBef>
              <a:spcAft>
                <a:spcPts val="0"/>
              </a:spcAft>
              <a:buClr>
                <a:schemeClr val="lt1"/>
              </a:buClr>
              <a:buSzPts val="1400"/>
              <a:buFont typeface="Arial"/>
              <a:buChar char="•"/>
            </a:pPr>
            <a:r>
              <a:rPr lang="es-CL" sz="1200" b="0" i="0" u="none" strike="noStrike" cap="none" dirty="0">
                <a:solidFill>
                  <a:schemeClr val="lt1"/>
                </a:solidFill>
                <a:latin typeface="DM Sans"/>
                <a:ea typeface="DM Sans"/>
                <a:cs typeface="DM Sans"/>
                <a:sym typeface="DM Sans"/>
              </a:rPr>
              <a:t>A pesar de que en años anteriores el </a:t>
            </a:r>
            <a:r>
              <a:rPr lang="es-CL" sz="1200" b="1" i="0" u="none" strike="noStrike" cap="none" dirty="0">
                <a:solidFill>
                  <a:schemeClr val="lt1"/>
                </a:solidFill>
                <a:latin typeface="DM Sans"/>
                <a:ea typeface="DM Sans"/>
                <a:cs typeface="DM Sans"/>
                <a:sym typeface="DM Sans"/>
              </a:rPr>
              <a:t>nivel de satisfacción con canales regionales</a:t>
            </a:r>
            <a:r>
              <a:rPr lang="es-CL" sz="1200" b="0" i="0" u="none" strike="noStrike" cap="none" dirty="0">
                <a:solidFill>
                  <a:schemeClr val="lt1"/>
                </a:solidFill>
                <a:latin typeface="DM Sans"/>
                <a:ea typeface="DM Sans"/>
                <a:cs typeface="DM Sans"/>
                <a:sym typeface="DM Sans"/>
              </a:rPr>
              <a:t> fue en aumento, </a:t>
            </a:r>
            <a:r>
              <a:rPr lang="es-CL" sz="1400" b="1" i="0" u="none" strike="noStrike" cap="none" dirty="0">
                <a:solidFill>
                  <a:srgbClr val="FF029C"/>
                </a:solidFill>
                <a:highlight>
                  <a:schemeClr val="lt1"/>
                </a:highlight>
                <a:latin typeface="DM Sans"/>
                <a:ea typeface="DM Sans"/>
                <a:cs typeface="DM Sans"/>
                <a:sym typeface="DM Sans"/>
              </a:rPr>
              <a:t>el 2021 mostró un descenso importante.</a:t>
            </a:r>
            <a:endParaRPr sz="1200" b="0" i="0" u="none" strike="noStrike" cap="none" dirty="0">
              <a:solidFill>
                <a:srgbClr val="FF029C"/>
              </a:solidFill>
              <a:highlight>
                <a:schemeClr val="lt1"/>
              </a:highlight>
              <a:latin typeface="Arial"/>
              <a:ea typeface="Arial"/>
              <a:cs typeface="Arial"/>
              <a:sym typeface="Arial"/>
            </a:endParaRPr>
          </a:p>
          <a:p>
            <a:pPr marL="0" marR="0" lvl="0" indent="0" algn="l" rtl="0">
              <a:lnSpc>
                <a:spcPct val="115000"/>
              </a:lnSpc>
              <a:spcBef>
                <a:spcPts val="750"/>
              </a:spcBef>
              <a:spcAft>
                <a:spcPts val="0"/>
              </a:spcAft>
              <a:buClr>
                <a:schemeClr val="dk1"/>
              </a:buClr>
              <a:buSzPts val="1400"/>
              <a:buFont typeface="Arial"/>
              <a:buNone/>
            </a:pPr>
            <a:endParaRPr sz="1200" b="1" i="0" u="none" strike="noStrike" cap="none" dirty="0">
              <a:solidFill>
                <a:schemeClr val="lt1"/>
              </a:solidFill>
              <a:latin typeface="DM Sans"/>
              <a:ea typeface="DM Sans"/>
              <a:cs typeface="DM Sans"/>
              <a:sym typeface="DM Sans"/>
            </a:endParaRPr>
          </a:p>
          <a:p>
            <a:pPr marL="171450" marR="0" lvl="0" indent="-171450" algn="l" rtl="0">
              <a:lnSpc>
                <a:spcPct val="115000"/>
              </a:lnSpc>
              <a:spcBef>
                <a:spcPts val="750"/>
              </a:spcBef>
              <a:spcAft>
                <a:spcPts val="0"/>
              </a:spcAft>
              <a:buClr>
                <a:schemeClr val="lt1"/>
              </a:buClr>
              <a:buSzPts val="1400"/>
              <a:buFont typeface="Arial"/>
              <a:buChar char="•"/>
            </a:pPr>
            <a:r>
              <a:rPr lang="es-CL" sz="1200" b="0" i="0" u="none" strike="noStrike" cap="none" dirty="0">
                <a:solidFill>
                  <a:schemeClr val="lt1"/>
                </a:solidFill>
                <a:latin typeface="DM Sans"/>
                <a:ea typeface="DM Sans"/>
                <a:cs typeface="DM Sans"/>
                <a:sym typeface="DM Sans"/>
              </a:rPr>
              <a:t>Cabe destacar que una parte importante de las personas de regiones </a:t>
            </a:r>
            <a:r>
              <a:rPr lang="es-CL" sz="1400" b="1" i="0" u="none" strike="noStrike" cap="none" dirty="0">
                <a:solidFill>
                  <a:srgbClr val="FF029C"/>
                </a:solidFill>
                <a:highlight>
                  <a:schemeClr val="lt1"/>
                </a:highlight>
                <a:latin typeface="DM Sans"/>
                <a:ea typeface="DM Sans"/>
                <a:cs typeface="DM Sans"/>
                <a:sym typeface="DM Sans"/>
              </a:rPr>
              <a:t>declaró no saber o no responder la pregunta,</a:t>
            </a:r>
            <a:r>
              <a:rPr lang="es-CL" sz="1200" b="0" i="0" u="none" strike="noStrike" cap="none" dirty="0">
                <a:solidFill>
                  <a:schemeClr val="lt1"/>
                </a:solidFill>
                <a:latin typeface="DM Sans"/>
                <a:ea typeface="DM Sans"/>
                <a:cs typeface="DM Sans"/>
                <a:sym typeface="DM Sans"/>
              </a:rPr>
              <a:t> lo que podría insinuar una baja penetración de estos </a:t>
            </a:r>
            <a:r>
              <a:rPr lang="es-CL" sz="1200" b="0" i="0" u="none" strike="noStrike" cap="none" dirty="0" smtClean="0">
                <a:solidFill>
                  <a:schemeClr val="lt1"/>
                </a:solidFill>
                <a:latin typeface="DM Sans"/>
                <a:ea typeface="DM Sans"/>
                <a:cs typeface="DM Sans"/>
                <a:sym typeface="DM Sans"/>
              </a:rPr>
              <a:t>canales.</a:t>
            </a:r>
            <a:endParaRPr sz="1200" b="0" i="0" u="none" strike="noStrike" cap="none" dirty="0">
              <a:solidFill>
                <a:schemeClr val="lt1"/>
              </a:solidFill>
              <a:latin typeface="Arial"/>
              <a:ea typeface="Arial"/>
              <a:cs typeface="Arial"/>
              <a:sym typeface="Arial"/>
            </a:endParaRPr>
          </a:p>
        </p:txBody>
      </p:sp>
      <p:sp>
        <p:nvSpPr>
          <p:cNvPr id="2" name="Rectángulo 1"/>
          <p:cNvSpPr/>
          <p:nvPr/>
        </p:nvSpPr>
        <p:spPr>
          <a:xfrm>
            <a:off x="627202" y="3818924"/>
            <a:ext cx="485236" cy="2186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700" b="1" dirty="0" smtClean="0">
                <a:solidFill>
                  <a:schemeClr val="tx1">
                    <a:lumMod val="65000"/>
                    <a:lumOff val="35000"/>
                  </a:schemeClr>
                </a:solidFill>
              </a:rPr>
              <a:t>2021</a:t>
            </a:r>
            <a:endParaRPr lang="es-CL" sz="700" b="1" dirty="0">
              <a:solidFill>
                <a:schemeClr val="tx1">
                  <a:lumMod val="65000"/>
                  <a:lumOff val="35000"/>
                </a:schemeClr>
              </a:solidFill>
            </a:endParaRPr>
          </a:p>
        </p:txBody>
      </p:sp>
      <p:sp>
        <p:nvSpPr>
          <p:cNvPr id="13" name="Google Shape;139;p18"/>
          <p:cNvSpPr txBox="1"/>
          <p:nvPr/>
        </p:nvSpPr>
        <p:spPr>
          <a:xfrm>
            <a:off x="8718698" y="4737864"/>
            <a:ext cx="425303" cy="338524"/>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s-CL" sz="1050" dirty="0" smtClean="0">
                <a:solidFill>
                  <a:srgbClr val="FFFFFF"/>
                </a:solidFill>
                <a:latin typeface="DM Sans Medium"/>
                <a:ea typeface="DM Sans Medium"/>
                <a:cs typeface="DM Sans Medium"/>
                <a:sym typeface="DM Sans Medium"/>
              </a:rPr>
              <a:t>12</a:t>
            </a:r>
            <a:endParaRPr sz="1050" b="0" i="0" u="none" strike="noStrike" cap="none" dirty="0">
              <a:solidFill>
                <a:srgbClr val="FFFFFF"/>
              </a:solidFill>
              <a:latin typeface="DM Sans Medium"/>
              <a:ea typeface="DM Sans Medium"/>
              <a:cs typeface="DM Sans Medium"/>
              <a:sym typeface="DM Sans Medium"/>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0"/>
        <p:cNvGrpSpPr/>
        <p:nvPr/>
      </p:nvGrpSpPr>
      <p:grpSpPr>
        <a:xfrm>
          <a:off x="0" y="0"/>
          <a:ext cx="0" cy="0"/>
          <a:chOff x="0" y="0"/>
          <a:chExt cx="0" cy="0"/>
        </a:xfrm>
      </p:grpSpPr>
      <p:sp>
        <p:nvSpPr>
          <p:cNvPr id="221" name="Google Shape;221;p14"/>
          <p:cNvSpPr txBox="1">
            <a:spLocks noGrp="1"/>
          </p:cNvSpPr>
          <p:nvPr>
            <p:ph type="body" idx="4294967295"/>
          </p:nvPr>
        </p:nvSpPr>
        <p:spPr>
          <a:xfrm>
            <a:off x="5318366" y="2986050"/>
            <a:ext cx="2854139" cy="1608627"/>
          </a:xfrm>
          <a:prstGeom prst="rect">
            <a:avLst/>
          </a:prstGeom>
          <a:noFill/>
          <a:ln>
            <a:noFill/>
          </a:ln>
        </p:spPr>
        <p:txBody>
          <a:bodyPr spcFirstLastPara="1" wrap="square" lIns="91425" tIns="45700" rIns="91425" bIns="45700" anchor="ctr" anchorCtr="0">
            <a:noAutofit/>
          </a:bodyPr>
          <a:lstStyle/>
          <a:p>
            <a:pPr marL="0" lvl="0" indent="0" algn="ctr" rtl="0">
              <a:lnSpc>
                <a:spcPct val="150000"/>
              </a:lnSpc>
              <a:spcBef>
                <a:spcPts val="0"/>
              </a:spcBef>
              <a:spcAft>
                <a:spcPts val="0"/>
              </a:spcAft>
              <a:buClr>
                <a:schemeClr val="dk1"/>
              </a:buClr>
              <a:buSzPct val="100000"/>
              <a:buNone/>
            </a:pPr>
            <a:r>
              <a:rPr lang="es-CL" sz="1100" b="1" dirty="0" smtClean="0">
                <a:latin typeface="DM Sans"/>
                <a:ea typeface="DM Sans"/>
                <a:cs typeface="DM Sans"/>
                <a:sym typeface="DM Sans"/>
              </a:rPr>
              <a:t>Según</a:t>
            </a:r>
            <a:r>
              <a:rPr lang="es-CL" sz="1100" dirty="0" smtClean="0">
                <a:latin typeface="DM Sans"/>
                <a:ea typeface="DM Sans"/>
                <a:cs typeface="DM Sans"/>
                <a:sym typeface="DM Sans"/>
              </a:rPr>
              <a:t> </a:t>
            </a:r>
            <a:r>
              <a:rPr lang="es-CL" sz="1100" b="1" dirty="0" smtClean="0">
                <a:latin typeface="DM Sans"/>
                <a:ea typeface="DM Sans"/>
                <a:cs typeface="DM Sans"/>
                <a:sym typeface="DM Sans"/>
              </a:rPr>
              <a:t>edad</a:t>
            </a:r>
            <a:r>
              <a:rPr lang="es-CL" sz="1100" b="1" dirty="0">
                <a:latin typeface="DM Sans"/>
                <a:ea typeface="DM Sans"/>
                <a:cs typeface="DM Sans"/>
                <a:sym typeface="DM Sans"/>
              </a:rPr>
              <a:t>,</a:t>
            </a:r>
            <a:r>
              <a:rPr lang="es-CL" sz="1100" dirty="0">
                <a:latin typeface="DM Sans"/>
                <a:ea typeface="DM Sans"/>
                <a:cs typeface="DM Sans"/>
                <a:sym typeface="DM Sans"/>
              </a:rPr>
              <a:t> se ve </a:t>
            </a:r>
            <a:r>
              <a:rPr lang="es-CL" sz="1400" b="1" dirty="0">
                <a:solidFill>
                  <a:srgbClr val="FF029C"/>
                </a:solidFill>
                <a:latin typeface="DM Sans"/>
                <a:ea typeface="DM Sans"/>
                <a:cs typeface="DM Sans"/>
                <a:sym typeface="DM Sans"/>
              </a:rPr>
              <a:t>mayor satisfacción de adultos mayores</a:t>
            </a:r>
            <a:r>
              <a:rPr lang="es-CL" sz="1100" dirty="0">
                <a:latin typeface="DM Sans"/>
                <a:ea typeface="DM Sans"/>
                <a:cs typeface="DM Sans"/>
                <a:sym typeface="DM Sans"/>
              </a:rPr>
              <a:t>, y </a:t>
            </a:r>
            <a:r>
              <a:rPr lang="es-CL" sz="1400" b="1" dirty="0">
                <a:solidFill>
                  <a:srgbClr val="FF029C"/>
                </a:solidFill>
                <a:latin typeface="DM Sans"/>
                <a:ea typeface="DM Sans"/>
                <a:cs typeface="DM Sans"/>
                <a:sym typeface="DM Sans"/>
              </a:rPr>
              <a:t>mayor insatisfacción </a:t>
            </a:r>
            <a:r>
              <a:rPr lang="es-CL" sz="1100" dirty="0">
                <a:latin typeface="DM Sans"/>
                <a:ea typeface="DM Sans"/>
                <a:cs typeface="DM Sans"/>
                <a:sym typeface="DM Sans"/>
              </a:rPr>
              <a:t>en el rango de </a:t>
            </a:r>
            <a:r>
              <a:rPr lang="es-CL" sz="1400" b="1" dirty="0">
                <a:solidFill>
                  <a:srgbClr val="FF029C"/>
                </a:solidFill>
                <a:latin typeface="DM Sans"/>
                <a:ea typeface="DM Sans"/>
                <a:cs typeface="DM Sans"/>
                <a:sym typeface="DM Sans"/>
              </a:rPr>
              <a:t>40 a 59 años.</a:t>
            </a:r>
            <a:endParaRPr sz="1400" b="1" dirty="0">
              <a:solidFill>
                <a:srgbClr val="FF029C"/>
              </a:solidFill>
              <a:latin typeface="DM Sans"/>
              <a:ea typeface="DM Sans"/>
              <a:cs typeface="DM Sans"/>
              <a:sym typeface="DM Sans"/>
            </a:endParaRPr>
          </a:p>
        </p:txBody>
      </p:sp>
      <p:pic>
        <p:nvPicPr>
          <p:cNvPr id="222" name="Google Shape;222;p14"/>
          <p:cNvPicPr preferRelativeResize="0">
            <a:picLocks noGrp="1"/>
          </p:cNvPicPr>
          <p:nvPr>
            <p:ph type="pic" idx="2"/>
          </p:nvPr>
        </p:nvPicPr>
        <p:blipFill rotWithShape="1">
          <a:blip r:embed="rId4">
            <a:alphaModFix/>
          </a:blip>
          <a:srcRect t="-301" r="-387" b="-559"/>
          <a:stretch/>
        </p:blipFill>
        <p:spPr>
          <a:xfrm>
            <a:off x="627281" y="834803"/>
            <a:ext cx="3719432" cy="2312310"/>
          </a:xfrm>
          <a:prstGeom prst="rect">
            <a:avLst/>
          </a:prstGeom>
          <a:noFill/>
          <a:ln>
            <a:noFill/>
          </a:ln>
        </p:spPr>
      </p:pic>
      <p:sp>
        <p:nvSpPr>
          <p:cNvPr id="223" name="Google Shape;223;p14"/>
          <p:cNvSpPr txBox="1"/>
          <p:nvPr/>
        </p:nvSpPr>
        <p:spPr>
          <a:xfrm>
            <a:off x="8718698" y="4741476"/>
            <a:ext cx="425303" cy="338524"/>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50"/>
              <a:buFont typeface="Arial"/>
              <a:buNone/>
            </a:pPr>
            <a:fld id="{00000000-1234-1234-1234-123412341234}" type="slidenum">
              <a:rPr lang="es-CL" sz="1050" b="0" i="0" u="none" strike="noStrike" cap="none">
                <a:solidFill>
                  <a:srgbClr val="FFFFFF"/>
                </a:solidFill>
                <a:latin typeface="DM Sans Medium"/>
                <a:ea typeface="DM Sans Medium"/>
                <a:cs typeface="DM Sans Medium"/>
                <a:sym typeface="DM Sans Medium"/>
              </a:rPr>
              <a:t>13</a:t>
            </a:fld>
            <a:endParaRPr sz="1050" b="0" i="0" u="none" strike="noStrike" cap="none">
              <a:solidFill>
                <a:srgbClr val="FFFFFF"/>
              </a:solidFill>
              <a:latin typeface="DM Sans Medium"/>
              <a:ea typeface="DM Sans Medium"/>
              <a:cs typeface="DM Sans Medium"/>
              <a:sym typeface="DM Sans Medium"/>
            </a:endParaRPr>
          </a:p>
        </p:txBody>
      </p:sp>
      <p:sp>
        <p:nvSpPr>
          <p:cNvPr id="224" name="Google Shape;224;p14"/>
          <p:cNvSpPr txBox="1"/>
          <p:nvPr/>
        </p:nvSpPr>
        <p:spPr>
          <a:xfrm>
            <a:off x="281409" y="331774"/>
            <a:ext cx="7886700" cy="66540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lt1"/>
              </a:buClr>
              <a:buSzPts val="2200"/>
              <a:buFont typeface="DM Sans"/>
              <a:buNone/>
            </a:pPr>
            <a:r>
              <a:rPr lang="es-CL" sz="2200" b="1" i="0" u="none" strike="noStrike" cap="none">
                <a:solidFill>
                  <a:schemeClr val="lt1"/>
                </a:solidFill>
                <a:highlight>
                  <a:srgbClr val="FF029C"/>
                </a:highlight>
                <a:latin typeface="DM Sans"/>
                <a:ea typeface="DM Sans"/>
                <a:cs typeface="DM Sans"/>
                <a:sym typeface="DM Sans"/>
              </a:rPr>
              <a:t>Satisfacción con TV regional</a:t>
            </a:r>
            <a:endParaRPr sz="1400" b="0" i="0" u="none" strike="noStrike" cap="none">
              <a:solidFill>
                <a:srgbClr val="000000"/>
              </a:solidFill>
              <a:latin typeface="Arial"/>
              <a:ea typeface="Arial"/>
              <a:cs typeface="Arial"/>
              <a:sym typeface="Arial"/>
            </a:endParaRPr>
          </a:p>
        </p:txBody>
      </p:sp>
      <p:grpSp>
        <p:nvGrpSpPr>
          <p:cNvPr id="225" name="Google Shape;225;p14"/>
          <p:cNvGrpSpPr/>
          <p:nvPr/>
        </p:nvGrpSpPr>
        <p:grpSpPr>
          <a:xfrm rot="5400000">
            <a:off x="5935780" y="163076"/>
            <a:ext cx="1639032" cy="3187148"/>
            <a:chOff x="7297838" y="1221129"/>
            <a:chExt cx="1481559" cy="3049929"/>
          </a:xfrm>
        </p:grpSpPr>
        <p:cxnSp>
          <p:nvCxnSpPr>
            <p:cNvPr id="226" name="Google Shape;226;p14"/>
            <p:cNvCxnSpPr/>
            <p:nvPr/>
          </p:nvCxnSpPr>
          <p:spPr>
            <a:xfrm>
              <a:off x="7297838" y="1221129"/>
              <a:ext cx="1481559" cy="0"/>
            </a:xfrm>
            <a:prstGeom prst="straightConnector1">
              <a:avLst/>
            </a:prstGeom>
            <a:noFill/>
            <a:ln w="15875" cap="flat" cmpd="sng">
              <a:solidFill>
                <a:srgbClr val="FF029C"/>
              </a:solidFill>
              <a:prstDash val="dash"/>
              <a:miter lim="800000"/>
              <a:headEnd type="none" w="sm" len="sm"/>
              <a:tailEnd type="none" w="sm" len="sm"/>
            </a:ln>
          </p:spPr>
        </p:cxnSp>
        <p:cxnSp>
          <p:nvCxnSpPr>
            <p:cNvPr id="227" name="Google Shape;227;p14"/>
            <p:cNvCxnSpPr/>
            <p:nvPr/>
          </p:nvCxnSpPr>
          <p:spPr>
            <a:xfrm>
              <a:off x="8779397" y="1221129"/>
              <a:ext cx="0" cy="3049929"/>
            </a:xfrm>
            <a:prstGeom prst="straightConnector1">
              <a:avLst/>
            </a:prstGeom>
            <a:noFill/>
            <a:ln w="15875" cap="flat" cmpd="sng">
              <a:solidFill>
                <a:srgbClr val="FF029C"/>
              </a:solidFill>
              <a:prstDash val="dash"/>
              <a:miter lim="800000"/>
              <a:headEnd type="none" w="sm" len="sm"/>
              <a:tailEnd type="none" w="sm" len="sm"/>
            </a:ln>
          </p:spPr>
        </p:cxnSp>
        <p:cxnSp>
          <p:nvCxnSpPr>
            <p:cNvPr id="228" name="Google Shape;228;p14"/>
            <p:cNvCxnSpPr/>
            <p:nvPr/>
          </p:nvCxnSpPr>
          <p:spPr>
            <a:xfrm>
              <a:off x="7297838" y="4271058"/>
              <a:ext cx="1481559" cy="0"/>
            </a:xfrm>
            <a:prstGeom prst="straightConnector1">
              <a:avLst/>
            </a:prstGeom>
            <a:noFill/>
            <a:ln w="15875" cap="flat" cmpd="sng">
              <a:solidFill>
                <a:srgbClr val="FF029C"/>
              </a:solidFill>
              <a:prstDash val="dash"/>
              <a:miter lim="800000"/>
              <a:headEnd type="none" w="sm" len="sm"/>
              <a:tailEnd type="none" w="sm" len="sm"/>
            </a:ln>
          </p:spPr>
        </p:cxnSp>
      </p:grpSp>
      <p:sp>
        <p:nvSpPr>
          <p:cNvPr id="229" name="Google Shape;229;p14"/>
          <p:cNvSpPr/>
          <p:nvPr/>
        </p:nvSpPr>
        <p:spPr>
          <a:xfrm>
            <a:off x="1839456" y="2488191"/>
            <a:ext cx="267509" cy="291262"/>
          </a:xfrm>
          <a:prstGeom prst="ellipse">
            <a:avLst/>
          </a:prstGeom>
          <a:noFill/>
          <a:ln w="28575" cap="flat" cmpd="sng">
            <a:solidFill>
              <a:srgbClr val="FF3C1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0" name="Google Shape;230;p14"/>
          <p:cNvSpPr/>
          <p:nvPr/>
        </p:nvSpPr>
        <p:spPr>
          <a:xfrm>
            <a:off x="2854118" y="2495072"/>
            <a:ext cx="267509" cy="291262"/>
          </a:xfrm>
          <a:prstGeom prst="ellipse">
            <a:avLst/>
          </a:prstGeom>
          <a:noFill/>
          <a:ln w="28575" cap="flat" cmpd="sng">
            <a:solidFill>
              <a:srgbClr val="FF3C1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aphicFrame>
        <p:nvGraphicFramePr>
          <p:cNvPr id="14" name="Gráfico 13">
            <a:extLst>
              <a:ext uri="{FF2B5EF4-FFF2-40B4-BE49-F238E27FC236}">
                <a16:creationId xmlns:a16="http://schemas.microsoft.com/office/drawing/2014/main" id="{D0474FB1-CE8A-0248-A661-DE27722D2EB8}"/>
              </a:ext>
            </a:extLst>
          </p:cNvPr>
          <p:cNvGraphicFramePr/>
          <p:nvPr>
            <p:extLst>
              <p:ext uri="{D42A27DB-BD31-4B8C-83A1-F6EECF244321}">
                <p14:modId xmlns:p14="http://schemas.microsoft.com/office/powerpoint/2010/main" val="4047165947"/>
              </p:ext>
            </p:extLst>
          </p:nvPr>
        </p:nvGraphicFramePr>
        <p:xfrm>
          <a:off x="803072" y="3026312"/>
          <a:ext cx="3989264" cy="1673959"/>
        </p:xfrm>
        <a:graphic>
          <a:graphicData uri="http://schemas.openxmlformats.org/drawingml/2006/chart">
            <c:chart xmlns:c="http://schemas.openxmlformats.org/drawingml/2006/chart" xmlns:r="http://schemas.openxmlformats.org/officeDocument/2006/relationships" r:id="rId5"/>
          </a:graphicData>
        </a:graphic>
      </p:graphicFrame>
      <p:sp>
        <p:nvSpPr>
          <p:cNvPr id="3" name="CuadroTexto 2"/>
          <p:cNvSpPr txBox="1"/>
          <p:nvPr/>
        </p:nvSpPr>
        <p:spPr>
          <a:xfrm>
            <a:off x="449635" y="3072927"/>
            <a:ext cx="581891" cy="184666"/>
          </a:xfrm>
          <a:prstGeom prst="rect">
            <a:avLst/>
          </a:prstGeom>
          <a:noFill/>
        </p:spPr>
        <p:txBody>
          <a:bodyPr wrap="square" rtlCol="0">
            <a:spAutoFit/>
          </a:bodyPr>
          <a:lstStyle/>
          <a:p>
            <a:pPr algn="r"/>
            <a:r>
              <a:rPr lang="es-CL" sz="600" dirty="0" smtClean="0">
                <a:solidFill>
                  <a:schemeClr val="tx1">
                    <a:lumMod val="65000"/>
                    <a:lumOff val="35000"/>
                  </a:schemeClr>
                </a:solidFill>
                <a:latin typeface="+mj-lt"/>
              </a:rPr>
              <a:t>16 a 24</a:t>
            </a:r>
            <a:endParaRPr lang="es-CL" sz="600" dirty="0">
              <a:solidFill>
                <a:schemeClr val="tx1">
                  <a:lumMod val="65000"/>
                  <a:lumOff val="35000"/>
                </a:schemeClr>
              </a:solidFill>
              <a:latin typeface="+mj-lt"/>
            </a:endParaRPr>
          </a:p>
        </p:txBody>
      </p:sp>
      <p:sp>
        <p:nvSpPr>
          <p:cNvPr id="15" name="CuadroTexto 14"/>
          <p:cNvSpPr txBox="1"/>
          <p:nvPr/>
        </p:nvSpPr>
        <p:spPr>
          <a:xfrm>
            <a:off x="438083" y="3299085"/>
            <a:ext cx="581891" cy="184666"/>
          </a:xfrm>
          <a:prstGeom prst="rect">
            <a:avLst/>
          </a:prstGeom>
          <a:noFill/>
        </p:spPr>
        <p:txBody>
          <a:bodyPr wrap="square" rtlCol="0">
            <a:spAutoFit/>
          </a:bodyPr>
          <a:lstStyle/>
          <a:p>
            <a:pPr algn="r"/>
            <a:r>
              <a:rPr lang="es-CL" sz="600" dirty="0" smtClean="0">
                <a:solidFill>
                  <a:schemeClr val="tx1">
                    <a:lumMod val="65000"/>
                    <a:lumOff val="35000"/>
                  </a:schemeClr>
                </a:solidFill>
                <a:latin typeface="+mj-lt"/>
              </a:rPr>
              <a:t>25 a 39</a:t>
            </a:r>
            <a:endParaRPr lang="es-CL" sz="600" dirty="0">
              <a:solidFill>
                <a:schemeClr val="tx1">
                  <a:lumMod val="65000"/>
                  <a:lumOff val="35000"/>
                </a:schemeClr>
              </a:solidFill>
              <a:latin typeface="+mj-lt"/>
            </a:endParaRPr>
          </a:p>
        </p:txBody>
      </p:sp>
      <p:sp>
        <p:nvSpPr>
          <p:cNvPr id="16" name="CuadroTexto 15"/>
          <p:cNvSpPr txBox="1"/>
          <p:nvPr/>
        </p:nvSpPr>
        <p:spPr>
          <a:xfrm>
            <a:off x="438083" y="3526091"/>
            <a:ext cx="581891" cy="184666"/>
          </a:xfrm>
          <a:prstGeom prst="rect">
            <a:avLst/>
          </a:prstGeom>
          <a:noFill/>
        </p:spPr>
        <p:txBody>
          <a:bodyPr wrap="square" rtlCol="0">
            <a:spAutoFit/>
          </a:bodyPr>
          <a:lstStyle/>
          <a:p>
            <a:pPr algn="r"/>
            <a:r>
              <a:rPr lang="es-CL" sz="600" dirty="0" smtClean="0">
                <a:solidFill>
                  <a:schemeClr val="tx1">
                    <a:lumMod val="65000"/>
                    <a:lumOff val="35000"/>
                  </a:schemeClr>
                </a:solidFill>
                <a:latin typeface="+mj-lt"/>
              </a:rPr>
              <a:t>40 a 59</a:t>
            </a:r>
            <a:endParaRPr lang="es-CL" sz="600" dirty="0">
              <a:solidFill>
                <a:schemeClr val="tx1">
                  <a:lumMod val="65000"/>
                  <a:lumOff val="35000"/>
                </a:schemeClr>
              </a:solidFill>
              <a:latin typeface="+mj-lt"/>
            </a:endParaRPr>
          </a:p>
        </p:txBody>
      </p:sp>
      <p:sp>
        <p:nvSpPr>
          <p:cNvPr id="17" name="CuadroTexto 16"/>
          <p:cNvSpPr txBox="1"/>
          <p:nvPr/>
        </p:nvSpPr>
        <p:spPr>
          <a:xfrm>
            <a:off x="438083" y="3771198"/>
            <a:ext cx="581891" cy="184666"/>
          </a:xfrm>
          <a:prstGeom prst="rect">
            <a:avLst/>
          </a:prstGeom>
          <a:noFill/>
        </p:spPr>
        <p:txBody>
          <a:bodyPr wrap="square" rtlCol="0">
            <a:spAutoFit/>
          </a:bodyPr>
          <a:lstStyle/>
          <a:p>
            <a:pPr algn="r"/>
            <a:r>
              <a:rPr lang="es-CL" sz="600" dirty="0" smtClean="0">
                <a:solidFill>
                  <a:schemeClr val="tx1">
                    <a:lumMod val="65000"/>
                    <a:lumOff val="35000"/>
                  </a:schemeClr>
                </a:solidFill>
                <a:latin typeface="+mj-lt"/>
              </a:rPr>
              <a:t>60 y más</a:t>
            </a:r>
            <a:endParaRPr lang="es-CL" sz="600" dirty="0">
              <a:solidFill>
                <a:schemeClr val="tx1">
                  <a:lumMod val="65000"/>
                  <a:lumOff val="35000"/>
                </a:schemeClr>
              </a:solidFill>
              <a:latin typeface="+mj-lt"/>
            </a:endParaRPr>
          </a:p>
        </p:txBody>
      </p:sp>
      <p:sp>
        <p:nvSpPr>
          <p:cNvPr id="18" name="CuadroTexto 17"/>
          <p:cNvSpPr txBox="1"/>
          <p:nvPr/>
        </p:nvSpPr>
        <p:spPr>
          <a:xfrm>
            <a:off x="438083" y="4211125"/>
            <a:ext cx="581891" cy="184666"/>
          </a:xfrm>
          <a:prstGeom prst="rect">
            <a:avLst/>
          </a:prstGeom>
          <a:noFill/>
        </p:spPr>
        <p:txBody>
          <a:bodyPr wrap="square" rtlCol="0">
            <a:spAutoFit/>
          </a:bodyPr>
          <a:lstStyle/>
          <a:p>
            <a:pPr algn="r"/>
            <a:r>
              <a:rPr lang="es-CL" sz="600" dirty="0" smtClean="0">
                <a:solidFill>
                  <a:schemeClr val="tx1">
                    <a:lumMod val="65000"/>
                    <a:lumOff val="35000"/>
                  </a:schemeClr>
                </a:solidFill>
                <a:latin typeface="+mj-lt"/>
              </a:rPr>
              <a:t>Hombre</a:t>
            </a:r>
            <a:endParaRPr lang="es-CL" sz="600" dirty="0">
              <a:solidFill>
                <a:schemeClr val="tx1">
                  <a:lumMod val="65000"/>
                  <a:lumOff val="35000"/>
                </a:schemeClr>
              </a:solidFill>
              <a:latin typeface="+mj-lt"/>
            </a:endParaRPr>
          </a:p>
        </p:txBody>
      </p:sp>
      <p:sp>
        <p:nvSpPr>
          <p:cNvPr id="19" name="CuadroTexto 18"/>
          <p:cNvSpPr txBox="1"/>
          <p:nvPr/>
        </p:nvSpPr>
        <p:spPr>
          <a:xfrm>
            <a:off x="401480" y="4442975"/>
            <a:ext cx="581891" cy="184666"/>
          </a:xfrm>
          <a:prstGeom prst="rect">
            <a:avLst/>
          </a:prstGeom>
          <a:noFill/>
        </p:spPr>
        <p:txBody>
          <a:bodyPr wrap="square" rtlCol="0">
            <a:spAutoFit/>
          </a:bodyPr>
          <a:lstStyle/>
          <a:p>
            <a:pPr algn="r"/>
            <a:r>
              <a:rPr lang="es-CL" sz="600" dirty="0" smtClean="0">
                <a:solidFill>
                  <a:schemeClr val="tx1">
                    <a:lumMod val="65000"/>
                    <a:lumOff val="35000"/>
                  </a:schemeClr>
                </a:solidFill>
                <a:latin typeface="+mj-lt"/>
              </a:rPr>
              <a:t>Mujer</a:t>
            </a:r>
            <a:endParaRPr lang="es-CL" sz="600" dirty="0">
              <a:solidFill>
                <a:schemeClr val="tx1">
                  <a:lumMod val="65000"/>
                  <a:lumOff val="35000"/>
                </a:schemeClr>
              </a:solidFill>
              <a:latin typeface="+mj-lt"/>
            </a:endParaRPr>
          </a:p>
        </p:txBody>
      </p:sp>
      <p:cxnSp>
        <p:nvCxnSpPr>
          <p:cNvPr id="5" name="Conector recto 4"/>
          <p:cNvCxnSpPr/>
          <p:nvPr/>
        </p:nvCxnSpPr>
        <p:spPr>
          <a:xfrm flipV="1">
            <a:off x="1031526" y="3174018"/>
            <a:ext cx="513257" cy="76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Conector recto 24"/>
          <p:cNvCxnSpPr/>
          <p:nvPr/>
        </p:nvCxnSpPr>
        <p:spPr>
          <a:xfrm>
            <a:off x="1019975" y="4309285"/>
            <a:ext cx="51788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Conector recto 25"/>
          <p:cNvCxnSpPr/>
          <p:nvPr/>
        </p:nvCxnSpPr>
        <p:spPr>
          <a:xfrm>
            <a:off x="1019975" y="4527289"/>
            <a:ext cx="516695" cy="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Conector recto 39"/>
          <p:cNvCxnSpPr/>
          <p:nvPr/>
        </p:nvCxnSpPr>
        <p:spPr>
          <a:xfrm flipV="1">
            <a:off x="1031526" y="3397849"/>
            <a:ext cx="513257" cy="76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Conector recto 40"/>
          <p:cNvCxnSpPr/>
          <p:nvPr/>
        </p:nvCxnSpPr>
        <p:spPr>
          <a:xfrm>
            <a:off x="1031526" y="3637474"/>
            <a:ext cx="390980" cy="49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Conector recto 42"/>
          <p:cNvCxnSpPr/>
          <p:nvPr/>
        </p:nvCxnSpPr>
        <p:spPr>
          <a:xfrm flipV="1">
            <a:off x="1031526" y="3865156"/>
            <a:ext cx="610065" cy="33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7" name="CuadroTexto 36"/>
          <p:cNvSpPr txBox="1"/>
          <p:nvPr/>
        </p:nvSpPr>
        <p:spPr>
          <a:xfrm>
            <a:off x="1505006" y="3077090"/>
            <a:ext cx="344609" cy="184666"/>
          </a:xfrm>
          <a:prstGeom prst="rect">
            <a:avLst/>
          </a:prstGeom>
          <a:noFill/>
        </p:spPr>
        <p:txBody>
          <a:bodyPr wrap="square" rtlCol="0">
            <a:spAutoFit/>
          </a:bodyPr>
          <a:lstStyle/>
          <a:p>
            <a:r>
              <a:rPr lang="es-CL" sz="600" b="1" dirty="0" smtClean="0"/>
              <a:t>40%</a:t>
            </a:r>
            <a:endParaRPr lang="es-CL" sz="600" b="1" dirty="0"/>
          </a:p>
        </p:txBody>
      </p:sp>
      <p:sp>
        <p:nvSpPr>
          <p:cNvPr id="51" name="CuadroTexto 50"/>
          <p:cNvSpPr txBox="1"/>
          <p:nvPr/>
        </p:nvSpPr>
        <p:spPr>
          <a:xfrm>
            <a:off x="1505006" y="3305516"/>
            <a:ext cx="344609" cy="184666"/>
          </a:xfrm>
          <a:prstGeom prst="rect">
            <a:avLst/>
          </a:prstGeom>
          <a:noFill/>
        </p:spPr>
        <p:txBody>
          <a:bodyPr wrap="square" rtlCol="0">
            <a:spAutoFit/>
          </a:bodyPr>
          <a:lstStyle/>
          <a:p>
            <a:r>
              <a:rPr lang="es-CL" sz="600" b="1" dirty="0" smtClean="0"/>
              <a:t>36%</a:t>
            </a:r>
            <a:endParaRPr lang="es-CL" sz="600" b="1" dirty="0"/>
          </a:p>
        </p:txBody>
      </p:sp>
      <p:sp>
        <p:nvSpPr>
          <p:cNvPr id="52" name="CuadroTexto 51"/>
          <p:cNvSpPr txBox="1"/>
          <p:nvPr/>
        </p:nvSpPr>
        <p:spPr>
          <a:xfrm>
            <a:off x="1411321" y="3533942"/>
            <a:ext cx="344609" cy="184666"/>
          </a:xfrm>
          <a:prstGeom prst="rect">
            <a:avLst/>
          </a:prstGeom>
          <a:noFill/>
        </p:spPr>
        <p:txBody>
          <a:bodyPr wrap="square" rtlCol="0">
            <a:spAutoFit/>
          </a:bodyPr>
          <a:lstStyle/>
          <a:p>
            <a:r>
              <a:rPr lang="es-CL" sz="600" b="1" dirty="0" smtClean="0"/>
              <a:t>42%</a:t>
            </a:r>
            <a:endParaRPr lang="es-CL" sz="600" b="1" dirty="0"/>
          </a:p>
        </p:txBody>
      </p:sp>
      <p:sp>
        <p:nvSpPr>
          <p:cNvPr id="53" name="CuadroTexto 52"/>
          <p:cNvSpPr txBox="1"/>
          <p:nvPr/>
        </p:nvSpPr>
        <p:spPr>
          <a:xfrm>
            <a:off x="1628602" y="3770958"/>
            <a:ext cx="344609" cy="184666"/>
          </a:xfrm>
          <a:prstGeom prst="rect">
            <a:avLst/>
          </a:prstGeom>
          <a:noFill/>
        </p:spPr>
        <p:txBody>
          <a:bodyPr wrap="square" rtlCol="0">
            <a:spAutoFit/>
          </a:bodyPr>
          <a:lstStyle/>
          <a:p>
            <a:r>
              <a:rPr lang="es-CL" sz="600" b="1" dirty="0" smtClean="0"/>
              <a:t>34%</a:t>
            </a:r>
            <a:endParaRPr lang="es-CL" sz="600" b="1" dirty="0"/>
          </a:p>
        </p:txBody>
      </p:sp>
      <p:sp>
        <p:nvSpPr>
          <p:cNvPr id="54" name="CuadroTexto 53"/>
          <p:cNvSpPr txBox="1"/>
          <p:nvPr/>
        </p:nvSpPr>
        <p:spPr>
          <a:xfrm>
            <a:off x="1505005" y="4218323"/>
            <a:ext cx="344609" cy="184666"/>
          </a:xfrm>
          <a:prstGeom prst="rect">
            <a:avLst/>
          </a:prstGeom>
          <a:noFill/>
        </p:spPr>
        <p:txBody>
          <a:bodyPr wrap="square" rtlCol="0">
            <a:spAutoFit/>
          </a:bodyPr>
          <a:lstStyle/>
          <a:p>
            <a:r>
              <a:rPr lang="es-CL" sz="600" b="1" dirty="0" smtClean="0"/>
              <a:t>37%</a:t>
            </a:r>
            <a:endParaRPr lang="es-CL" sz="600" b="1" dirty="0"/>
          </a:p>
        </p:txBody>
      </p:sp>
      <p:sp>
        <p:nvSpPr>
          <p:cNvPr id="55" name="CuadroTexto 54"/>
          <p:cNvSpPr txBox="1"/>
          <p:nvPr/>
        </p:nvSpPr>
        <p:spPr>
          <a:xfrm>
            <a:off x="1505004" y="4442279"/>
            <a:ext cx="344609" cy="184666"/>
          </a:xfrm>
          <a:prstGeom prst="rect">
            <a:avLst/>
          </a:prstGeom>
          <a:noFill/>
        </p:spPr>
        <p:txBody>
          <a:bodyPr wrap="square" rtlCol="0">
            <a:spAutoFit/>
          </a:bodyPr>
          <a:lstStyle/>
          <a:p>
            <a:r>
              <a:rPr lang="es-CL" sz="600" b="1" dirty="0" smtClean="0"/>
              <a:t>40%</a:t>
            </a:r>
            <a:endParaRPr lang="es-CL" sz="600" b="1" dirty="0"/>
          </a:p>
        </p:txBody>
      </p:sp>
      <p:sp>
        <p:nvSpPr>
          <p:cNvPr id="2" name="Rectángulo 1"/>
          <p:cNvSpPr/>
          <p:nvPr/>
        </p:nvSpPr>
        <p:spPr>
          <a:xfrm>
            <a:off x="5352133" y="937134"/>
            <a:ext cx="2815976" cy="1569660"/>
          </a:xfrm>
          <a:prstGeom prst="rect">
            <a:avLst/>
          </a:prstGeom>
        </p:spPr>
        <p:txBody>
          <a:bodyPr wrap="square">
            <a:spAutoFit/>
          </a:bodyPr>
          <a:lstStyle/>
          <a:p>
            <a:pPr lvl="0" algn="ctr">
              <a:lnSpc>
                <a:spcPct val="150000"/>
              </a:lnSpc>
              <a:buClr>
                <a:schemeClr val="dk1"/>
              </a:buClr>
              <a:buSzPct val="100000"/>
            </a:pPr>
            <a:r>
              <a:rPr lang="es-ES" sz="1100" dirty="0">
                <a:latin typeface="DM Sans"/>
                <a:ea typeface="DM Sans"/>
                <a:cs typeface="DM Sans"/>
                <a:sym typeface="DM Sans"/>
              </a:rPr>
              <a:t>En específico, personas de la </a:t>
            </a:r>
            <a:r>
              <a:rPr lang="es-ES" sz="1100" b="1" dirty="0" err="1">
                <a:latin typeface="DM Sans"/>
                <a:ea typeface="DM Sans"/>
                <a:cs typeface="DM Sans"/>
                <a:sym typeface="DM Sans"/>
              </a:rPr>
              <a:t>macrozona</a:t>
            </a:r>
            <a:r>
              <a:rPr lang="es-ES" sz="1100" b="1" dirty="0">
                <a:latin typeface="DM Sans"/>
                <a:ea typeface="DM Sans"/>
                <a:cs typeface="DM Sans"/>
                <a:sym typeface="DM Sans"/>
              </a:rPr>
              <a:t> sur</a:t>
            </a:r>
            <a:r>
              <a:rPr lang="es-ES" sz="1100" dirty="0">
                <a:latin typeface="DM Sans"/>
                <a:ea typeface="DM Sans"/>
                <a:cs typeface="DM Sans"/>
                <a:sym typeface="DM Sans"/>
              </a:rPr>
              <a:t> mostraron levemente un </a:t>
            </a:r>
            <a:r>
              <a:rPr lang="es-ES" b="1" dirty="0">
                <a:solidFill>
                  <a:srgbClr val="FF029C"/>
                </a:solidFill>
                <a:latin typeface="DM Sans"/>
                <a:ea typeface="DM Sans"/>
                <a:cs typeface="DM Sans"/>
                <a:sym typeface="DM Sans"/>
              </a:rPr>
              <a:t>mayor nivel de satisfacción (26%), </a:t>
            </a:r>
            <a:r>
              <a:rPr lang="es-ES" sz="1100" dirty="0" smtClean="0">
                <a:latin typeface="DM Sans"/>
                <a:ea typeface="DM Sans"/>
                <a:cs typeface="DM Sans"/>
                <a:sym typeface="DM Sans"/>
              </a:rPr>
              <a:t>y </a:t>
            </a:r>
            <a:r>
              <a:rPr lang="es-ES" sz="1100" dirty="0">
                <a:latin typeface="DM Sans"/>
                <a:ea typeface="DM Sans"/>
                <a:cs typeface="DM Sans"/>
                <a:sym typeface="DM Sans"/>
              </a:rPr>
              <a:t>también son las </a:t>
            </a:r>
            <a:r>
              <a:rPr lang="es-ES" b="1" dirty="0">
                <a:solidFill>
                  <a:srgbClr val="FF029C"/>
                </a:solidFill>
                <a:latin typeface="DM Sans"/>
                <a:ea typeface="DM Sans"/>
                <a:cs typeface="DM Sans"/>
                <a:sym typeface="DM Sans"/>
              </a:rPr>
              <a:t>más insatisfechas (40%).</a:t>
            </a:r>
          </a:p>
        </p:txBody>
      </p:sp>
      <p:grpSp>
        <p:nvGrpSpPr>
          <p:cNvPr id="32" name="Google Shape;225;p14"/>
          <p:cNvGrpSpPr/>
          <p:nvPr/>
        </p:nvGrpSpPr>
        <p:grpSpPr>
          <a:xfrm rot="16200000">
            <a:off x="5935780" y="2161709"/>
            <a:ext cx="1639032" cy="3187148"/>
            <a:chOff x="7297838" y="1221129"/>
            <a:chExt cx="1481559" cy="3049929"/>
          </a:xfrm>
        </p:grpSpPr>
        <p:cxnSp>
          <p:nvCxnSpPr>
            <p:cNvPr id="33" name="Google Shape;226;p14"/>
            <p:cNvCxnSpPr/>
            <p:nvPr/>
          </p:nvCxnSpPr>
          <p:spPr>
            <a:xfrm>
              <a:off x="7297838" y="1221129"/>
              <a:ext cx="1481559" cy="0"/>
            </a:xfrm>
            <a:prstGeom prst="straightConnector1">
              <a:avLst/>
            </a:prstGeom>
            <a:noFill/>
            <a:ln w="15875" cap="flat" cmpd="sng">
              <a:solidFill>
                <a:srgbClr val="FF029C"/>
              </a:solidFill>
              <a:prstDash val="dash"/>
              <a:miter lim="800000"/>
              <a:headEnd type="none" w="sm" len="sm"/>
              <a:tailEnd type="none" w="sm" len="sm"/>
            </a:ln>
          </p:spPr>
        </p:cxnSp>
        <p:cxnSp>
          <p:nvCxnSpPr>
            <p:cNvPr id="34" name="Google Shape;227;p14"/>
            <p:cNvCxnSpPr/>
            <p:nvPr/>
          </p:nvCxnSpPr>
          <p:spPr>
            <a:xfrm>
              <a:off x="8779397" y="1221129"/>
              <a:ext cx="0" cy="3049929"/>
            </a:xfrm>
            <a:prstGeom prst="straightConnector1">
              <a:avLst/>
            </a:prstGeom>
            <a:noFill/>
            <a:ln w="15875" cap="flat" cmpd="sng">
              <a:solidFill>
                <a:srgbClr val="FF029C"/>
              </a:solidFill>
              <a:prstDash val="dash"/>
              <a:miter lim="800000"/>
              <a:headEnd type="none" w="sm" len="sm"/>
              <a:tailEnd type="none" w="sm" len="sm"/>
            </a:ln>
          </p:spPr>
        </p:cxnSp>
        <p:cxnSp>
          <p:nvCxnSpPr>
            <p:cNvPr id="35" name="Google Shape;228;p14"/>
            <p:cNvCxnSpPr/>
            <p:nvPr/>
          </p:nvCxnSpPr>
          <p:spPr>
            <a:xfrm>
              <a:off x="7297838" y="4271058"/>
              <a:ext cx="1481559" cy="0"/>
            </a:xfrm>
            <a:prstGeom prst="straightConnector1">
              <a:avLst/>
            </a:prstGeom>
            <a:noFill/>
            <a:ln w="15875" cap="flat" cmpd="sng">
              <a:solidFill>
                <a:srgbClr val="FF029C"/>
              </a:solidFill>
              <a:prstDash val="dash"/>
              <a:miter lim="800000"/>
              <a:headEnd type="none" w="sm" len="sm"/>
              <a:tailEnd type="none" w="sm" len="sm"/>
            </a:ln>
          </p:spPr>
        </p:cxnSp>
      </p:grpSp>
      <p:sp>
        <p:nvSpPr>
          <p:cNvPr id="36" name="Rectángulo 35"/>
          <p:cNvSpPr/>
          <p:nvPr/>
        </p:nvSpPr>
        <p:spPr>
          <a:xfrm>
            <a:off x="281409" y="3953497"/>
            <a:ext cx="4578626" cy="2293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8" name="Rectángulo 37"/>
          <p:cNvSpPr/>
          <p:nvPr/>
        </p:nvSpPr>
        <p:spPr>
          <a:xfrm>
            <a:off x="213710" y="2846735"/>
            <a:ext cx="4578626" cy="2293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9" name="Rectángulo 38"/>
          <p:cNvSpPr/>
          <p:nvPr/>
        </p:nvSpPr>
        <p:spPr>
          <a:xfrm>
            <a:off x="8439512" y="114346"/>
            <a:ext cx="644853" cy="8849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42" name="Imagen 41"/>
          <p:cNvPicPr>
            <a:picLocks noChangeAspect="1"/>
          </p:cNvPicPr>
          <p:nvPr/>
        </p:nvPicPr>
        <p:blipFill rotWithShape="1">
          <a:blip r:embed="rId6">
            <a:extLst>
              <a:ext uri="{28A0092B-C50C-407E-A947-70E740481C1C}">
                <a14:useLocalDpi xmlns:a14="http://schemas.microsoft.com/office/drawing/2010/main" val="0"/>
              </a:ext>
            </a:extLst>
          </a:blip>
          <a:srcRect l="21592" t="14363" r="22955" b="11924"/>
          <a:stretch/>
        </p:blipFill>
        <p:spPr>
          <a:xfrm>
            <a:off x="8473285" y="50430"/>
            <a:ext cx="590339" cy="789053"/>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5"/>
        <p:cNvGrpSpPr/>
        <p:nvPr/>
      </p:nvGrpSpPr>
      <p:grpSpPr>
        <a:xfrm>
          <a:off x="0" y="0"/>
          <a:ext cx="0" cy="0"/>
          <a:chOff x="0" y="0"/>
          <a:chExt cx="0" cy="0"/>
        </a:xfrm>
      </p:grpSpPr>
      <p:pic>
        <p:nvPicPr>
          <p:cNvPr id="236" name="Google Shape;236;p15"/>
          <p:cNvPicPr preferRelativeResize="0">
            <a:picLocks noGrp="1"/>
          </p:cNvPicPr>
          <p:nvPr>
            <p:ph type="pic" idx="2"/>
          </p:nvPr>
        </p:nvPicPr>
        <p:blipFill rotWithShape="1">
          <a:blip r:embed="rId4">
            <a:alphaModFix/>
          </a:blip>
          <a:srcRect t="-742" b="885"/>
          <a:stretch/>
        </p:blipFill>
        <p:spPr>
          <a:xfrm>
            <a:off x="543339" y="1073425"/>
            <a:ext cx="4709522" cy="3287981"/>
          </a:xfrm>
          <a:prstGeom prst="rect">
            <a:avLst/>
          </a:prstGeom>
          <a:noFill/>
          <a:ln>
            <a:noFill/>
          </a:ln>
        </p:spPr>
      </p:pic>
      <p:sp>
        <p:nvSpPr>
          <p:cNvPr id="237" name="Google Shape;237;p15"/>
          <p:cNvSpPr txBox="1"/>
          <p:nvPr/>
        </p:nvSpPr>
        <p:spPr>
          <a:xfrm>
            <a:off x="8718698" y="4741476"/>
            <a:ext cx="425303" cy="338524"/>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50"/>
              <a:buFont typeface="Arial"/>
              <a:buNone/>
            </a:pPr>
            <a:fld id="{00000000-1234-1234-1234-123412341234}" type="slidenum">
              <a:rPr lang="es-CL" sz="1050" b="0" i="0" u="none" strike="noStrike" cap="none">
                <a:solidFill>
                  <a:srgbClr val="FFFFFF"/>
                </a:solidFill>
                <a:latin typeface="DM Sans Medium"/>
                <a:ea typeface="DM Sans Medium"/>
                <a:cs typeface="DM Sans Medium"/>
                <a:sym typeface="DM Sans Medium"/>
              </a:rPr>
              <a:t>14</a:t>
            </a:fld>
            <a:endParaRPr sz="1050" b="0" i="0" u="none" strike="noStrike" cap="none">
              <a:solidFill>
                <a:srgbClr val="FFFFFF"/>
              </a:solidFill>
              <a:latin typeface="DM Sans Medium"/>
              <a:ea typeface="DM Sans Medium"/>
              <a:cs typeface="DM Sans Medium"/>
              <a:sym typeface="DM Sans Medium"/>
            </a:endParaRPr>
          </a:p>
        </p:txBody>
      </p:sp>
      <p:sp>
        <p:nvSpPr>
          <p:cNvPr id="238" name="Google Shape;238;p15"/>
          <p:cNvSpPr txBox="1"/>
          <p:nvPr/>
        </p:nvSpPr>
        <p:spPr>
          <a:xfrm>
            <a:off x="281409" y="331774"/>
            <a:ext cx="7886700" cy="66540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lt1"/>
              </a:buClr>
              <a:buSzPts val="2200"/>
              <a:buFont typeface="DM Sans"/>
              <a:buNone/>
            </a:pPr>
            <a:r>
              <a:rPr lang="es-CL" sz="2200" b="1" i="0" u="none" strike="noStrike" cap="none">
                <a:solidFill>
                  <a:schemeClr val="lt1"/>
                </a:solidFill>
                <a:highlight>
                  <a:srgbClr val="FF029C"/>
                </a:highlight>
                <a:latin typeface="DM Sans"/>
                <a:ea typeface="DM Sans"/>
                <a:cs typeface="DM Sans"/>
                <a:sym typeface="DM Sans"/>
              </a:rPr>
              <a:t>Percepciones sobre TV regional</a:t>
            </a:r>
            <a:endParaRPr sz="1400" b="0" i="0" u="none" strike="noStrike" cap="none">
              <a:solidFill>
                <a:srgbClr val="000000"/>
              </a:solidFill>
              <a:latin typeface="Arial"/>
              <a:ea typeface="Arial"/>
              <a:cs typeface="Arial"/>
              <a:sym typeface="Arial"/>
            </a:endParaRPr>
          </a:p>
        </p:txBody>
      </p:sp>
      <p:sp>
        <p:nvSpPr>
          <p:cNvPr id="239" name="Google Shape;239;p15"/>
          <p:cNvSpPr/>
          <p:nvPr/>
        </p:nvSpPr>
        <p:spPr>
          <a:xfrm>
            <a:off x="5957125" y="1606025"/>
            <a:ext cx="2636100" cy="2879836"/>
          </a:xfrm>
          <a:prstGeom prst="rect">
            <a:avLst/>
          </a:prstGeom>
          <a:noFill/>
          <a:ln w="12700" cap="flat" cmpd="sng">
            <a:solidFill>
              <a:srgbClr val="7030A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0" name="Google Shape;240;p15"/>
          <p:cNvSpPr txBox="1"/>
          <p:nvPr/>
        </p:nvSpPr>
        <p:spPr>
          <a:xfrm>
            <a:off x="6039429" y="1905663"/>
            <a:ext cx="2484743" cy="2214300"/>
          </a:xfrm>
          <a:prstGeom prst="rect">
            <a:avLst/>
          </a:prstGeom>
          <a:noFill/>
          <a:ln>
            <a:noFill/>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Clr>
                <a:srgbClr val="000000"/>
              </a:buClr>
              <a:buSzPts val="1400"/>
              <a:buFont typeface="Arial"/>
              <a:buNone/>
            </a:pPr>
            <a:r>
              <a:rPr lang="es-CL" sz="1200" b="0" i="0" u="none" strike="noStrike" cap="none" dirty="0">
                <a:solidFill>
                  <a:schemeClr val="dk1"/>
                </a:solidFill>
                <a:latin typeface="DM Sans"/>
                <a:ea typeface="DM Sans"/>
                <a:cs typeface="DM Sans"/>
                <a:sym typeface="DM Sans"/>
              </a:rPr>
              <a:t>Lo más valorado de los canales se </a:t>
            </a:r>
            <a:r>
              <a:rPr lang="es-CL" sz="1200" b="0" i="0" u="none" strike="noStrike" cap="none" dirty="0" smtClean="0">
                <a:solidFill>
                  <a:schemeClr val="dk1"/>
                </a:solidFill>
                <a:latin typeface="DM Sans"/>
                <a:ea typeface="DM Sans"/>
                <a:cs typeface="DM Sans"/>
                <a:sym typeface="DM Sans"/>
              </a:rPr>
              <a:t>relaciona </a:t>
            </a:r>
            <a:r>
              <a:rPr lang="es-CL" sz="1200" dirty="0" smtClean="0">
                <a:solidFill>
                  <a:schemeClr val="dk1"/>
                </a:solidFill>
                <a:latin typeface="DM Sans"/>
                <a:ea typeface="DM Sans"/>
                <a:cs typeface="DM Sans"/>
                <a:sym typeface="DM Sans"/>
              </a:rPr>
              <a:t>con</a:t>
            </a:r>
            <a:r>
              <a:rPr lang="es-CL" sz="1200" b="0" i="0" u="none" strike="noStrike" cap="none" dirty="0" smtClean="0">
                <a:solidFill>
                  <a:schemeClr val="dk1"/>
                </a:solidFill>
                <a:latin typeface="DM Sans"/>
                <a:ea typeface="DM Sans"/>
                <a:cs typeface="DM Sans"/>
                <a:sym typeface="DM Sans"/>
              </a:rPr>
              <a:t> </a:t>
            </a:r>
            <a:r>
              <a:rPr lang="es-CL" b="1" i="0" u="none" strike="noStrike" cap="none" dirty="0">
                <a:solidFill>
                  <a:srgbClr val="753582"/>
                </a:solidFill>
                <a:latin typeface="DM Sans"/>
                <a:ea typeface="DM Sans"/>
                <a:cs typeface="DM Sans"/>
                <a:sym typeface="DM Sans"/>
              </a:rPr>
              <a:t>aspectos subjetivos sobre el aporte de los canales al desarrollo de las localidades</a:t>
            </a:r>
            <a:r>
              <a:rPr lang="es-CL" sz="1200" b="0" i="0" u="none" strike="noStrike" cap="none" dirty="0">
                <a:solidFill>
                  <a:schemeClr val="dk1"/>
                </a:solidFill>
                <a:latin typeface="DM Sans"/>
                <a:ea typeface="DM Sans"/>
                <a:cs typeface="DM Sans"/>
                <a:sym typeface="DM Sans"/>
              </a:rPr>
              <a:t>, a la discusión pública y al </a:t>
            </a:r>
            <a:r>
              <a:rPr lang="es-CL" b="1" i="0" u="none" strike="noStrike" cap="none" dirty="0">
                <a:solidFill>
                  <a:srgbClr val="753582"/>
                </a:solidFill>
                <a:latin typeface="DM Sans"/>
                <a:ea typeface="DM Sans"/>
                <a:cs typeface="DM Sans"/>
                <a:sym typeface="DM Sans"/>
              </a:rPr>
              <a:t>sentirse parte de la sociedad chilena.</a:t>
            </a:r>
            <a:endParaRPr b="1" i="0" u="none" strike="noStrike" cap="none" dirty="0">
              <a:solidFill>
                <a:srgbClr val="753582"/>
              </a:solidFill>
              <a:latin typeface="DM Sans"/>
              <a:ea typeface="DM Sans"/>
              <a:cs typeface="DM Sans"/>
              <a:sym typeface="DM Sans"/>
            </a:endParaRPr>
          </a:p>
        </p:txBody>
      </p:sp>
      <p:grpSp>
        <p:nvGrpSpPr>
          <p:cNvPr id="241" name="Google Shape;241;p15"/>
          <p:cNvGrpSpPr/>
          <p:nvPr/>
        </p:nvGrpSpPr>
        <p:grpSpPr>
          <a:xfrm rot="5400000">
            <a:off x="6794088" y="459840"/>
            <a:ext cx="962173" cy="753698"/>
            <a:chOff x="4768325" y="2163475"/>
            <a:chExt cx="59700" cy="46725"/>
          </a:xfrm>
        </p:grpSpPr>
        <p:sp>
          <p:nvSpPr>
            <p:cNvPr id="242" name="Google Shape;242;p15"/>
            <p:cNvSpPr/>
            <p:nvPr/>
          </p:nvSpPr>
          <p:spPr>
            <a:xfrm>
              <a:off x="4768325" y="2163475"/>
              <a:ext cx="35375" cy="46725"/>
            </a:xfrm>
            <a:custGeom>
              <a:avLst/>
              <a:gdLst/>
              <a:ahLst/>
              <a:cxnLst/>
              <a:rect l="l" t="t" r="r" b="b"/>
              <a:pathLst>
                <a:path w="1415" h="1869" extrusionOk="0">
                  <a:moveTo>
                    <a:pt x="0" y="0"/>
                  </a:moveTo>
                  <a:lnTo>
                    <a:pt x="895" y="931"/>
                  </a:lnTo>
                  <a:lnTo>
                    <a:pt x="0" y="1868"/>
                  </a:lnTo>
                  <a:lnTo>
                    <a:pt x="520" y="1868"/>
                  </a:lnTo>
                  <a:lnTo>
                    <a:pt x="1414" y="931"/>
                  </a:lnTo>
                  <a:lnTo>
                    <a:pt x="520" y="0"/>
                  </a:lnTo>
                  <a:close/>
                </a:path>
              </a:pathLst>
            </a:custGeom>
            <a:solidFill>
              <a:schemeClr val="lt1"/>
            </a:solidFill>
            <a:ln w="12700" cap="flat" cmpd="sng">
              <a:solidFill>
                <a:srgbClr val="8D8D8D"/>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43" name="Google Shape;243;p15"/>
            <p:cNvSpPr/>
            <p:nvPr/>
          </p:nvSpPr>
          <p:spPr>
            <a:xfrm>
              <a:off x="4792475" y="2163475"/>
              <a:ext cx="35550" cy="46725"/>
            </a:xfrm>
            <a:custGeom>
              <a:avLst/>
              <a:gdLst/>
              <a:ahLst/>
              <a:cxnLst/>
              <a:rect l="l" t="t" r="r" b="b"/>
              <a:pathLst>
                <a:path w="1422" h="1869" extrusionOk="0">
                  <a:moveTo>
                    <a:pt x="1" y="0"/>
                  </a:moveTo>
                  <a:lnTo>
                    <a:pt x="895" y="931"/>
                  </a:lnTo>
                  <a:lnTo>
                    <a:pt x="1" y="1868"/>
                  </a:lnTo>
                  <a:lnTo>
                    <a:pt x="527" y="1868"/>
                  </a:lnTo>
                  <a:lnTo>
                    <a:pt x="1422" y="931"/>
                  </a:lnTo>
                  <a:lnTo>
                    <a:pt x="527" y="0"/>
                  </a:lnTo>
                  <a:close/>
                </a:path>
              </a:pathLst>
            </a:custGeom>
            <a:solidFill>
              <a:schemeClr val="lt1"/>
            </a:solidFill>
            <a:ln w="12700" cap="flat" cmpd="sng">
              <a:solidFill>
                <a:srgbClr val="8D8D8D"/>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grpSp>
      <p:sp>
        <p:nvSpPr>
          <p:cNvPr id="10" name="Rectángulo 9"/>
          <p:cNvSpPr/>
          <p:nvPr/>
        </p:nvSpPr>
        <p:spPr>
          <a:xfrm>
            <a:off x="8439512" y="114346"/>
            <a:ext cx="644853" cy="8849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1" name="Imagen 10"/>
          <p:cNvPicPr>
            <a:picLocks noChangeAspect="1"/>
          </p:cNvPicPr>
          <p:nvPr/>
        </p:nvPicPr>
        <p:blipFill rotWithShape="1">
          <a:blip r:embed="rId5">
            <a:extLst>
              <a:ext uri="{28A0092B-C50C-407E-A947-70E740481C1C}">
                <a14:useLocalDpi xmlns:a14="http://schemas.microsoft.com/office/drawing/2010/main" val="0"/>
              </a:ext>
            </a:extLst>
          </a:blip>
          <a:srcRect l="21592" t="14363" r="22955" b="11924"/>
          <a:stretch/>
        </p:blipFill>
        <p:spPr>
          <a:xfrm>
            <a:off x="8473285" y="50430"/>
            <a:ext cx="590339" cy="789053"/>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7"/>
        <p:cNvGrpSpPr/>
        <p:nvPr/>
      </p:nvGrpSpPr>
      <p:grpSpPr>
        <a:xfrm>
          <a:off x="0" y="0"/>
          <a:ext cx="0" cy="0"/>
          <a:chOff x="0" y="0"/>
          <a:chExt cx="0" cy="0"/>
        </a:xfrm>
      </p:grpSpPr>
      <p:sp>
        <p:nvSpPr>
          <p:cNvPr id="248" name="Google Shape;248;p16"/>
          <p:cNvSpPr txBox="1"/>
          <p:nvPr/>
        </p:nvSpPr>
        <p:spPr>
          <a:xfrm>
            <a:off x="8718698" y="4741476"/>
            <a:ext cx="425303" cy="338524"/>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50"/>
              <a:buFont typeface="Arial"/>
              <a:buNone/>
            </a:pPr>
            <a:fld id="{00000000-1234-1234-1234-123412341234}" type="slidenum">
              <a:rPr lang="es-CL" sz="1050" b="0" i="0" u="none" strike="noStrike" cap="none">
                <a:solidFill>
                  <a:srgbClr val="FFFFFF"/>
                </a:solidFill>
                <a:latin typeface="DM Sans Medium"/>
                <a:ea typeface="DM Sans Medium"/>
                <a:cs typeface="DM Sans Medium"/>
                <a:sym typeface="DM Sans Medium"/>
              </a:rPr>
              <a:t>15</a:t>
            </a:fld>
            <a:endParaRPr sz="1050" b="0" i="0" u="none" strike="noStrike" cap="none">
              <a:solidFill>
                <a:srgbClr val="FFFFFF"/>
              </a:solidFill>
              <a:latin typeface="DM Sans Medium"/>
              <a:ea typeface="DM Sans Medium"/>
              <a:cs typeface="DM Sans Medium"/>
              <a:sym typeface="DM Sans Medium"/>
            </a:endParaRPr>
          </a:p>
        </p:txBody>
      </p:sp>
      <p:sp>
        <p:nvSpPr>
          <p:cNvPr id="249" name="Google Shape;249;p16"/>
          <p:cNvSpPr txBox="1"/>
          <p:nvPr/>
        </p:nvSpPr>
        <p:spPr>
          <a:xfrm>
            <a:off x="281409" y="331774"/>
            <a:ext cx="7886700" cy="665403"/>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lt1"/>
              </a:buClr>
              <a:buSzPts val="2200"/>
              <a:buFont typeface="DM Sans"/>
              <a:buNone/>
            </a:pPr>
            <a:r>
              <a:rPr lang="es-CL" sz="2200" b="1" i="0" u="none" strike="noStrike" cap="none">
                <a:solidFill>
                  <a:schemeClr val="lt1"/>
                </a:solidFill>
                <a:highlight>
                  <a:srgbClr val="FF029C"/>
                </a:highlight>
                <a:latin typeface="DM Sans"/>
                <a:ea typeface="DM Sans"/>
                <a:cs typeface="DM Sans"/>
                <a:sym typeface="DM Sans"/>
              </a:rPr>
              <a:t>Percepciones sobre TV regional</a:t>
            </a:r>
            <a:endParaRPr sz="1400" b="0" i="0" u="none" strike="noStrike" cap="none">
              <a:solidFill>
                <a:srgbClr val="000000"/>
              </a:solidFill>
              <a:latin typeface="Arial"/>
              <a:ea typeface="Arial"/>
              <a:cs typeface="Arial"/>
              <a:sym typeface="Arial"/>
            </a:endParaRPr>
          </a:p>
        </p:txBody>
      </p:sp>
      <p:pic>
        <p:nvPicPr>
          <p:cNvPr id="250" name="Google Shape;250;p16"/>
          <p:cNvPicPr preferRelativeResize="0"/>
          <p:nvPr/>
        </p:nvPicPr>
        <p:blipFill rotWithShape="1">
          <a:blip r:embed="rId4">
            <a:alphaModFix/>
          </a:blip>
          <a:srcRect/>
          <a:stretch/>
        </p:blipFill>
        <p:spPr>
          <a:xfrm>
            <a:off x="556590" y="1034391"/>
            <a:ext cx="4462211" cy="3221253"/>
          </a:xfrm>
          <a:prstGeom prst="rect">
            <a:avLst/>
          </a:prstGeom>
          <a:noFill/>
          <a:ln>
            <a:noFill/>
          </a:ln>
        </p:spPr>
      </p:pic>
      <p:sp>
        <p:nvSpPr>
          <p:cNvPr id="251" name="Google Shape;251;p16"/>
          <p:cNvSpPr txBox="1"/>
          <p:nvPr/>
        </p:nvSpPr>
        <p:spPr>
          <a:xfrm>
            <a:off x="6361042" y="1096821"/>
            <a:ext cx="1965655" cy="3221249"/>
          </a:xfrm>
          <a:prstGeom prst="rect">
            <a:avLst/>
          </a:prstGeom>
          <a:no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chemeClr val="dk1"/>
              </a:buClr>
              <a:buSzPts val="1400"/>
              <a:buFont typeface="Arial"/>
              <a:buNone/>
            </a:pPr>
            <a:r>
              <a:rPr lang="es-CL" sz="1100" b="0" i="0" u="none" strike="noStrike" cap="none" dirty="0">
                <a:solidFill>
                  <a:schemeClr val="dk1"/>
                </a:solidFill>
                <a:latin typeface="DM Sans"/>
                <a:ea typeface="DM Sans"/>
                <a:cs typeface="DM Sans"/>
                <a:sym typeface="DM Sans"/>
              </a:rPr>
              <a:t>Las personas de la </a:t>
            </a:r>
            <a:r>
              <a:rPr lang="es-CL" sz="1100" b="1" i="0" u="none" strike="noStrike" cap="none" dirty="0" err="1">
                <a:solidFill>
                  <a:schemeClr val="dk1"/>
                </a:solidFill>
                <a:latin typeface="DM Sans"/>
                <a:ea typeface="DM Sans"/>
                <a:cs typeface="DM Sans"/>
                <a:sym typeface="DM Sans"/>
              </a:rPr>
              <a:t>macrozona</a:t>
            </a:r>
            <a:r>
              <a:rPr lang="es-CL" sz="1100" b="1" i="0" u="none" strike="noStrike" cap="none" dirty="0">
                <a:solidFill>
                  <a:schemeClr val="dk1"/>
                </a:solidFill>
                <a:latin typeface="DM Sans"/>
                <a:ea typeface="DM Sans"/>
                <a:cs typeface="DM Sans"/>
                <a:sym typeface="DM Sans"/>
              </a:rPr>
              <a:t> sur </a:t>
            </a:r>
            <a:r>
              <a:rPr lang="es-CL" sz="1100" b="0" i="0" u="none" strike="noStrike" cap="none" dirty="0">
                <a:solidFill>
                  <a:schemeClr val="dk1"/>
                </a:solidFill>
                <a:latin typeface="DM Sans"/>
                <a:ea typeface="DM Sans"/>
                <a:cs typeface="DM Sans"/>
                <a:sym typeface="DM Sans"/>
              </a:rPr>
              <a:t>tienen una </a:t>
            </a:r>
            <a:r>
              <a:rPr lang="es-CL" b="1" i="0" u="none" strike="noStrike" cap="none" dirty="0">
                <a:solidFill>
                  <a:srgbClr val="FF029C"/>
                </a:solidFill>
                <a:latin typeface="DM Sans"/>
                <a:ea typeface="DM Sans"/>
                <a:cs typeface="DM Sans"/>
                <a:sym typeface="DM Sans"/>
              </a:rPr>
              <a:t>mirada más positiva sobre los canales regionales.</a:t>
            </a:r>
            <a:endParaRPr sz="1100" b="0" i="0" u="none" strike="noStrike" cap="none" dirty="0">
              <a:solidFill>
                <a:srgbClr val="000000"/>
              </a:solidFill>
              <a:sym typeface="Arial"/>
            </a:endParaRPr>
          </a:p>
          <a:p>
            <a:pPr marL="0" marR="0" lvl="0" indent="0" algn="r" rtl="0">
              <a:lnSpc>
                <a:spcPct val="90000"/>
              </a:lnSpc>
              <a:spcBef>
                <a:spcPts val="750"/>
              </a:spcBef>
              <a:spcAft>
                <a:spcPts val="0"/>
              </a:spcAft>
              <a:buClr>
                <a:schemeClr val="dk1"/>
              </a:buClr>
              <a:buSzPts val="1400"/>
              <a:buFont typeface="Arial"/>
              <a:buNone/>
            </a:pPr>
            <a:endParaRPr sz="1100" b="0" i="0" u="none" strike="noStrike" cap="none" dirty="0">
              <a:solidFill>
                <a:schemeClr val="dk1"/>
              </a:solidFill>
              <a:latin typeface="DM Sans"/>
              <a:ea typeface="DM Sans"/>
              <a:cs typeface="DM Sans"/>
              <a:sym typeface="DM Sans"/>
            </a:endParaRPr>
          </a:p>
          <a:p>
            <a:pPr marL="0" marR="0" lvl="0" indent="0" algn="r" rtl="0">
              <a:lnSpc>
                <a:spcPct val="90000"/>
              </a:lnSpc>
              <a:spcBef>
                <a:spcPts val="750"/>
              </a:spcBef>
              <a:spcAft>
                <a:spcPts val="0"/>
              </a:spcAft>
              <a:buClr>
                <a:schemeClr val="dk1"/>
              </a:buClr>
              <a:buSzPts val="1400"/>
              <a:buFont typeface="Arial"/>
              <a:buNone/>
            </a:pPr>
            <a:r>
              <a:rPr lang="es-CL" sz="1100" b="0" i="0" u="none" strike="noStrike" cap="none" dirty="0">
                <a:solidFill>
                  <a:schemeClr val="dk1"/>
                </a:solidFill>
                <a:latin typeface="DM Sans"/>
                <a:ea typeface="DM Sans"/>
                <a:cs typeface="DM Sans"/>
                <a:sym typeface="DM Sans"/>
              </a:rPr>
              <a:t>Mientras un </a:t>
            </a:r>
            <a:r>
              <a:rPr lang="es-CL" sz="1800" b="1" i="0" u="none" strike="noStrike" cap="none" dirty="0">
                <a:solidFill>
                  <a:srgbClr val="FF029C"/>
                </a:solidFill>
                <a:latin typeface="DM Sans"/>
                <a:ea typeface="DM Sans"/>
                <a:cs typeface="DM Sans"/>
                <a:sym typeface="DM Sans"/>
              </a:rPr>
              <a:t>26% </a:t>
            </a:r>
            <a:r>
              <a:rPr lang="es-CL" sz="1100" b="0" i="0" u="none" strike="noStrike" cap="none" dirty="0">
                <a:solidFill>
                  <a:schemeClr val="dk1"/>
                </a:solidFill>
                <a:latin typeface="DM Sans"/>
                <a:ea typeface="DM Sans"/>
                <a:cs typeface="DM Sans"/>
                <a:sym typeface="DM Sans"/>
              </a:rPr>
              <a:t>de las </a:t>
            </a:r>
            <a:r>
              <a:rPr lang="es-CL" sz="1100" b="1" i="0" u="none" strike="noStrike" cap="none" dirty="0">
                <a:solidFill>
                  <a:schemeClr val="dk1"/>
                </a:solidFill>
                <a:latin typeface="DM Sans"/>
                <a:ea typeface="DM Sans"/>
                <a:cs typeface="DM Sans"/>
                <a:sym typeface="DM Sans"/>
              </a:rPr>
              <a:t>personas del norte</a:t>
            </a:r>
            <a:r>
              <a:rPr lang="es-CL" sz="1100" b="0" i="0" u="none" strike="noStrike" cap="none" dirty="0">
                <a:solidFill>
                  <a:schemeClr val="dk1"/>
                </a:solidFill>
                <a:latin typeface="DM Sans"/>
                <a:ea typeface="DM Sans"/>
                <a:cs typeface="DM Sans"/>
                <a:sym typeface="DM Sans"/>
              </a:rPr>
              <a:t> declara estar de acuerdo con que el </a:t>
            </a:r>
            <a:r>
              <a:rPr lang="es-CL" sz="1100" b="1" i="0" u="none" strike="noStrike" cap="none" dirty="0">
                <a:solidFill>
                  <a:srgbClr val="FF029C"/>
                </a:solidFill>
                <a:latin typeface="DM Sans"/>
                <a:ea typeface="DM Sans"/>
                <a:cs typeface="DM Sans"/>
                <a:sym typeface="DM Sans"/>
              </a:rPr>
              <a:t>canal regional es un aporte para el desarrollo de la ciudad/localidad</a:t>
            </a:r>
            <a:r>
              <a:rPr lang="es-CL" sz="1100" b="0" i="0" u="none" strike="noStrike" cap="none" dirty="0">
                <a:solidFill>
                  <a:schemeClr val="dk1"/>
                </a:solidFill>
                <a:latin typeface="DM Sans"/>
                <a:ea typeface="DM Sans"/>
                <a:cs typeface="DM Sans"/>
                <a:sym typeface="DM Sans"/>
              </a:rPr>
              <a:t>, este porcentaje es de un </a:t>
            </a:r>
            <a:r>
              <a:rPr lang="es-CL" sz="1800" b="1" i="0" u="none" strike="noStrike" cap="none" dirty="0">
                <a:solidFill>
                  <a:srgbClr val="FF029C"/>
                </a:solidFill>
                <a:latin typeface="DM Sans"/>
                <a:ea typeface="DM Sans"/>
                <a:cs typeface="DM Sans"/>
                <a:sym typeface="DM Sans"/>
              </a:rPr>
              <a:t>45% </a:t>
            </a:r>
            <a:r>
              <a:rPr lang="es-CL" sz="1100" b="0" i="0" u="none" strike="noStrike" cap="none" dirty="0">
                <a:solidFill>
                  <a:schemeClr val="dk1"/>
                </a:solidFill>
                <a:latin typeface="DM Sans"/>
                <a:ea typeface="DM Sans"/>
                <a:cs typeface="DM Sans"/>
                <a:sym typeface="DM Sans"/>
              </a:rPr>
              <a:t>en </a:t>
            </a:r>
            <a:r>
              <a:rPr lang="es-CL" sz="1100" b="1" i="0" u="none" strike="noStrike" cap="none" dirty="0">
                <a:solidFill>
                  <a:schemeClr val="dk1"/>
                </a:solidFill>
                <a:latin typeface="DM Sans"/>
                <a:ea typeface="DM Sans"/>
                <a:cs typeface="DM Sans"/>
                <a:sym typeface="DM Sans"/>
              </a:rPr>
              <a:t>personas de la zona sur. </a:t>
            </a:r>
            <a:endParaRPr sz="1100" b="1" i="0" u="none" strike="noStrike" cap="none" dirty="0">
              <a:solidFill>
                <a:schemeClr val="dk1"/>
              </a:solidFill>
              <a:latin typeface="DM Sans"/>
              <a:ea typeface="DM Sans"/>
              <a:cs typeface="DM Sans"/>
              <a:sym typeface="DM Sans"/>
            </a:endParaRPr>
          </a:p>
        </p:txBody>
      </p:sp>
      <p:grpSp>
        <p:nvGrpSpPr>
          <p:cNvPr id="252" name="Google Shape;252;p16"/>
          <p:cNvGrpSpPr/>
          <p:nvPr/>
        </p:nvGrpSpPr>
        <p:grpSpPr>
          <a:xfrm>
            <a:off x="7043419" y="1047643"/>
            <a:ext cx="1481559" cy="3316810"/>
            <a:chOff x="7297838" y="1221129"/>
            <a:chExt cx="1481559" cy="3049929"/>
          </a:xfrm>
        </p:grpSpPr>
        <p:cxnSp>
          <p:nvCxnSpPr>
            <p:cNvPr id="253" name="Google Shape;253;p16"/>
            <p:cNvCxnSpPr/>
            <p:nvPr/>
          </p:nvCxnSpPr>
          <p:spPr>
            <a:xfrm>
              <a:off x="7297838" y="1221129"/>
              <a:ext cx="1481559" cy="0"/>
            </a:xfrm>
            <a:prstGeom prst="straightConnector1">
              <a:avLst/>
            </a:prstGeom>
            <a:noFill/>
            <a:ln w="15875" cap="flat" cmpd="sng">
              <a:solidFill>
                <a:srgbClr val="FF029C"/>
              </a:solidFill>
              <a:prstDash val="dash"/>
              <a:miter lim="800000"/>
              <a:headEnd type="none" w="sm" len="sm"/>
              <a:tailEnd type="none" w="sm" len="sm"/>
            </a:ln>
          </p:spPr>
        </p:cxnSp>
        <p:cxnSp>
          <p:nvCxnSpPr>
            <p:cNvPr id="254" name="Google Shape;254;p16"/>
            <p:cNvCxnSpPr/>
            <p:nvPr/>
          </p:nvCxnSpPr>
          <p:spPr>
            <a:xfrm>
              <a:off x="8779397" y="1221129"/>
              <a:ext cx="0" cy="3049929"/>
            </a:xfrm>
            <a:prstGeom prst="straightConnector1">
              <a:avLst/>
            </a:prstGeom>
            <a:noFill/>
            <a:ln w="15875" cap="flat" cmpd="sng">
              <a:solidFill>
                <a:srgbClr val="FF029C"/>
              </a:solidFill>
              <a:prstDash val="dash"/>
              <a:miter lim="800000"/>
              <a:headEnd type="none" w="sm" len="sm"/>
              <a:tailEnd type="none" w="sm" len="sm"/>
            </a:ln>
          </p:spPr>
        </p:cxnSp>
        <p:cxnSp>
          <p:nvCxnSpPr>
            <p:cNvPr id="255" name="Google Shape;255;p16"/>
            <p:cNvCxnSpPr/>
            <p:nvPr/>
          </p:nvCxnSpPr>
          <p:spPr>
            <a:xfrm>
              <a:off x="7297838" y="4271058"/>
              <a:ext cx="1481559" cy="0"/>
            </a:xfrm>
            <a:prstGeom prst="straightConnector1">
              <a:avLst/>
            </a:prstGeom>
            <a:noFill/>
            <a:ln w="15875" cap="flat" cmpd="sng">
              <a:solidFill>
                <a:srgbClr val="FF029C"/>
              </a:solidFill>
              <a:prstDash val="dash"/>
              <a:miter lim="800000"/>
              <a:headEnd type="none" w="sm" len="sm"/>
              <a:tailEnd type="none" w="sm" len="sm"/>
            </a:ln>
          </p:spPr>
        </p:cxnSp>
      </p:grpSp>
      <p:sp>
        <p:nvSpPr>
          <p:cNvPr id="2" name="Flecha abajo 1"/>
          <p:cNvSpPr/>
          <p:nvPr/>
        </p:nvSpPr>
        <p:spPr>
          <a:xfrm>
            <a:off x="4479799" y="1297712"/>
            <a:ext cx="256310" cy="316343"/>
          </a:xfrm>
          <a:prstGeom prst="downArrow">
            <a:avLst>
              <a:gd name="adj1" fmla="val 50000"/>
              <a:gd name="adj2" fmla="val 95946"/>
            </a:avLst>
          </a:prstGeom>
          <a:noFill/>
          <a:ln>
            <a:solidFill>
              <a:srgbClr val="FF3C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1" name="Rectángulo 10"/>
          <p:cNvSpPr/>
          <p:nvPr/>
        </p:nvSpPr>
        <p:spPr>
          <a:xfrm>
            <a:off x="8439512" y="114346"/>
            <a:ext cx="644853" cy="8849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2" name="Imagen 11"/>
          <p:cNvPicPr>
            <a:picLocks noChangeAspect="1"/>
          </p:cNvPicPr>
          <p:nvPr/>
        </p:nvPicPr>
        <p:blipFill rotWithShape="1">
          <a:blip r:embed="rId5">
            <a:extLst>
              <a:ext uri="{28A0092B-C50C-407E-A947-70E740481C1C}">
                <a14:useLocalDpi xmlns:a14="http://schemas.microsoft.com/office/drawing/2010/main" val="0"/>
              </a:ext>
            </a:extLst>
          </a:blip>
          <a:srcRect l="21592" t="14363" r="22955" b="11924"/>
          <a:stretch/>
        </p:blipFill>
        <p:spPr>
          <a:xfrm>
            <a:off x="8473285" y="50430"/>
            <a:ext cx="590339" cy="789053"/>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21"/>
          <p:cNvSpPr txBox="1">
            <a:spLocks noGrp="1"/>
          </p:cNvSpPr>
          <p:nvPr>
            <p:ph type="body" idx="4294967295"/>
          </p:nvPr>
        </p:nvSpPr>
        <p:spPr>
          <a:xfrm>
            <a:off x="5603170" y="1726510"/>
            <a:ext cx="2912618" cy="169048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1400"/>
              <a:buNone/>
            </a:pPr>
            <a:r>
              <a:rPr lang="es-CL" sz="1100" dirty="0">
                <a:latin typeface="DM Sans"/>
                <a:ea typeface="DM Sans"/>
                <a:cs typeface="DM Sans"/>
                <a:sym typeface="DM Sans"/>
              </a:rPr>
              <a:t>Respecto a contenidos inadecuados, el </a:t>
            </a:r>
            <a:r>
              <a:rPr lang="es-CL" sz="1800" b="1" dirty="0">
                <a:solidFill>
                  <a:srgbClr val="753582"/>
                </a:solidFill>
                <a:latin typeface="DM Sans"/>
                <a:ea typeface="DM Sans"/>
                <a:cs typeface="DM Sans"/>
                <a:sym typeface="DM Sans"/>
              </a:rPr>
              <a:t>47% </a:t>
            </a:r>
            <a:r>
              <a:rPr lang="es-CL" sz="1100" dirty="0">
                <a:latin typeface="DM Sans"/>
                <a:ea typeface="DM Sans"/>
                <a:cs typeface="DM Sans"/>
                <a:sym typeface="DM Sans"/>
              </a:rPr>
              <a:t>señala </a:t>
            </a:r>
            <a:r>
              <a:rPr lang="es-CL" sz="1100" b="1" dirty="0">
                <a:solidFill>
                  <a:srgbClr val="753582"/>
                </a:solidFill>
                <a:highlight>
                  <a:schemeClr val="lt1"/>
                </a:highlight>
                <a:latin typeface="DM Sans"/>
                <a:ea typeface="DM Sans"/>
                <a:cs typeface="DM Sans"/>
                <a:sym typeface="DM Sans"/>
              </a:rPr>
              <a:t>haber visto un contenido que le molestó en la televisión abierta</a:t>
            </a:r>
            <a:r>
              <a:rPr lang="es-CL" sz="1100" dirty="0">
                <a:solidFill>
                  <a:srgbClr val="753582"/>
                </a:solidFill>
                <a:highlight>
                  <a:schemeClr val="lt1"/>
                </a:highlight>
                <a:latin typeface="DM Sans"/>
                <a:ea typeface="DM Sans"/>
                <a:cs typeface="DM Sans"/>
                <a:sym typeface="DM Sans"/>
              </a:rPr>
              <a:t>, </a:t>
            </a:r>
            <a:r>
              <a:rPr lang="es-CL" sz="1100" dirty="0">
                <a:latin typeface="DM Sans"/>
                <a:ea typeface="DM Sans"/>
                <a:cs typeface="DM Sans"/>
                <a:sym typeface="DM Sans"/>
              </a:rPr>
              <a:t>un </a:t>
            </a:r>
            <a:r>
              <a:rPr lang="es-CL" sz="1800" b="1" dirty="0">
                <a:solidFill>
                  <a:srgbClr val="753582"/>
                </a:solidFill>
                <a:latin typeface="DM Sans"/>
                <a:ea typeface="DM Sans"/>
                <a:cs typeface="DM Sans"/>
                <a:sym typeface="DM Sans"/>
              </a:rPr>
              <a:t>31% </a:t>
            </a:r>
            <a:r>
              <a:rPr lang="es-CL" sz="1100" dirty="0">
                <a:latin typeface="DM Sans"/>
                <a:ea typeface="DM Sans"/>
                <a:cs typeface="DM Sans"/>
                <a:sym typeface="DM Sans"/>
              </a:rPr>
              <a:t>en </a:t>
            </a:r>
            <a:r>
              <a:rPr lang="es-CL" sz="1100" b="1" dirty="0">
                <a:latin typeface="DM Sans"/>
                <a:ea typeface="DM Sans"/>
                <a:cs typeface="DM Sans"/>
                <a:sym typeface="DM Sans"/>
              </a:rPr>
              <a:t>plataformas audiovisuales por internet</a:t>
            </a:r>
            <a:r>
              <a:rPr lang="es-CL" sz="1100" dirty="0">
                <a:latin typeface="DM Sans"/>
                <a:ea typeface="DM Sans"/>
                <a:cs typeface="DM Sans"/>
                <a:sym typeface="DM Sans"/>
              </a:rPr>
              <a:t>, un </a:t>
            </a:r>
            <a:r>
              <a:rPr lang="es-CL" sz="2000" b="1" dirty="0">
                <a:solidFill>
                  <a:srgbClr val="753582"/>
                </a:solidFill>
                <a:latin typeface="DM Sans"/>
                <a:ea typeface="DM Sans"/>
                <a:cs typeface="DM Sans"/>
                <a:sym typeface="DM Sans"/>
              </a:rPr>
              <a:t>19% </a:t>
            </a:r>
            <a:r>
              <a:rPr lang="es-CL" sz="1100" dirty="0">
                <a:latin typeface="DM Sans"/>
                <a:ea typeface="DM Sans"/>
                <a:cs typeface="DM Sans"/>
                <a:sym typeface="DM Sans"/>
              </a:rPr>
              <a:t>en </a:t>
            </a:r>
            <a:r>
              <a:rPr lang="es-CL" sz="1100" b="1" dirty="0">
                <a:latin typeface="DM Sans"/>
                <a:ea typeface="DM Sans"/>
                <a:cs typeface="DM Sans"/>
                <a:sym typeface="DM Sans"/>
              </a:rPr>
              <a:t>televisión por cable </a:t>
            </a:r>
            <a:r>
              <a:rPr lang="es-CL" sz="1100" dirty="0">
                <a:latin typeface="DM Sans"/>
                <a:ea typeface="DM Sans"/>
                <a:cs typeface="DM Sans"/>
                <a:sym typeface="DM Sans"/>
              </a:rPr>
              <a:t>o satelital, y un </a:t>
            </a:r>
            <a:r>
              <a:rPr lang="es-CL" sz="1800" b="1" dirty="0">
                <a:solidFill>
                  <a:schemeClr val="lt1"/>
                </a:solidFill>
                <a:highlight>
                  <a:srgbClr val="753582"/>
                </a:highlight>
                <a:latin typeface="DM Sans"/>
                <a:ea typeface="DM Sans"/>
                <a:cs typeface="DM Sans"/>
                <a:sym typeface="DM Sans"/>
              </a:rPr>
              <a:t>11% </a:t>
            </a:r>
            <a:r>
              <a:rPr lang="es-CL" sz="1400" b="1" dirty="0">
                <a:solidFill>
                  <a:schemeClr val="lt1"/>
                </a:solidFill>
                <a:highlight>
                  <a:srgbClr val="753582"/>
                </a:highlight>
                <a:latin typeface="DM Sans"/>
                <a:ea typeface="DM Sans"/>
                <a:cs typeface="DM Sans"/>
                <a:sym typeface="DM Sans"/>
              </a:rPr>
              <a:t>en televisión local o regional. </a:t>
            </a:r>
            <a:endParaRPr sz="1400" b="1" dirty="0">
              <a:solidFill>
                <a:schemeClr val="lt1"/>
              </a:solidFill>
              <a:highlight>
                <a:srgbClr val="753582"/>
              </a:highlight>
              <a:latin typeface="DM Sans"/>
              <a:ea typeface="DM Sans"/>
              <a:cs typeface="DM Sans"/>
              <a:sym typeface="DM Sans"/>
            </a:endParaRPr>
          </a:p>
        </p:txBody>
      </p:sp>
      <p:sp>
        <p:nvSpPr>
          <p:cNvPr id="307" name="Google Shape;307;p21"/>
          <p:cNvSpPr txBox="1"/>
          <p:nvPr/>
        </p:nvSpPr>
        <p:spPr>
          <a:xfrm>
            <a:off x="324847" y="273845"/>
            <a:ext cx="7886700" cy="66540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2200"/>
              <a:buFont typeface="DM Sans"/>
              <a:buNone/>
            </a:pPr>
            <a:r>
              <a:rPr lang="es-CL" sz="2200" b="1" i="0" u="none" strike="noStrike" cap="none">
                <a:solidFill>
                  <a:schemeClr val="lt1"/>
                </a:solidFill>
                <a:highlight>
                  <a:srgbClr val="FF029C"/>
                </a:highlight>
                <a:latin typeface="DM Sans"/>
                <a:ea typeface="DM Sans"/>
                <a:cs typeface="DM Sans"/>
                <a:sym typeface="DM Sans"/>
              </a:rPr>
              <a:t>Declaración ver contenidos molestos en medios</a:t>
            </a:r>
            <a:endParaRPr sz="1400" b="0" i="0" u="none" strike="noStrike" cap="none">
              <a:solidFill>
                <a:srgbClr val="000000"/>
              </a:solidFill>
              <a:latin typeface="Arial"/>
              <a:ea typeface="Arial"/>
              <a:cs typeface="Arial"/>
              <a:sym typeface="Arial"/>
            </a:endParaRPr>
          </a:p>
        </p:txBody>
      </p:sp>
      <p:pic>
        <p:nvPicPr>
          <p:cNvPr id="308" name="Google Shape;308;p21"/>
          <p:cNvPicPr preferRelativeResize="0"/>
          <p:nvPr/>
        </p:nvPicPr>
        <p:blipFill rotWithShape="1">
          <a:blip r:embed="rId3">
            <a:alphaModFix/>
          </a:blip>
          <a:srcRect/>
          <a:stretch/>
        </p:blipFill>
        <p:spPr>
          <a:xfrm>
            <a:off x="602973" y="1085850"/>
            <a:ext cx="4072765" cy="2971800"/>
          </a:xfrm>
          <a:prstGeom prst="rect">
            <a:avLst/>
          </a:prstGeom>
          <a:noFill/>
          <a:ln>
            <a:noFill/>
          </a:ln>
        </p:spPr>
      </p:pic>
      <p:sp>
        <p:nvSpPr>
          <p:cNvPr id="309" name="Google Shape;309;p21"/>
          <p:cNvSpPr txBox="1"/>
          <p:nvPr/>
        </p:nvSpPr>
        <p:spPr>
          <a:xfrm>
            <a:off x="8718698" y="4741476"/>
            <a:ext cx="425303" cy="338524"/>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50"/>
              <a:buFont typeface="Arial"/>
              <a:buNone/>
            </a:pPr>
            <a:fld id="{00000000-1234-1234-1234-123412341234}" type="slidenum">
              <a:rPr lang="es-CL" sz="1050" b="0" i="0" u="none" strike="noStrike" cap="none">
                <a:solidFill>
                  <a:srgbClr val="FFFFFF"/>
                </a:solidFill>
                <a:latin typeface="DM Sans Medium"/>
                <a:ea typeface="DM Sans Medium"/>
                <a:cs typeface="DM Sans Medium"/>
                <a:sym typeface="DM Sans Medium"/>
              </a:rPr>
              <a:t>16</a:t>
            </a:fld>
            <a:endParaRPr sz="1050" b="0" i="0" u="none" strike="noStrike" cap="none">
              <a:solidFill>
                <a:srgbClr val="FFFFFF"/>
              </a:solidFill>
              <a:latin typeface="DM Sans Medium"/>
              <a:ea typeface="DM Sans Medium"/>
              <a:cs typeface="DM Sans Medium"/>
              <a:sym typeface="DM Sans Medium"/>
            </a:endParaRPr>
          </a:p>
        </p:txBody>
      </p:sp>
      <p:grpSp>
        <p:nvGrpSpPr>
          <p:cNvPr id="310" name="Google Shape;310;p21"/>
          <p:cNvGrpSpPr/>
          <p:nvPr/>
        </p:nvGrpSpPr>
        <p:grpSpPr>
          <a:xfrm rot="5400000">
            <a:off x="6069924" y="1056850"/>
            <a:ext cx="1979110" cy="3318436"/>
            <a:chOff x="7297838" y="1221129"/>
            <a:chExt cx="1481559" cy="3049929"/>
          </a:xfrm>
        </p:grpSpPr>
        <p:cxnSp>
          <p:nvCxnSpPr>
            <p:cNvPr id="311" name="Google Shape;311;p21"/>
            <p:cNvCxnSpPr/>
            <p:nvPr/>
          </p:nvCxnSpPr>
          <p:spPr>
            <a:xfrm>
              <a:off x="7297838" y="1221129"/>
              <a:ext cx="1481559" cy="0"/>
            </a:xfrm>
            <a:prstGeom prst="straightConnector1">
              <a:avLst/>
            </a:prstGeom>
            <a:noFill/>
            <a:ln w="15875" cap="flat" cmpd="sng">
              <a:solidFill>
                <a:srgbClr val="FF029C"/>
              </a:solidFill>
              <a:prstDash val="dash"/>
              <a:miter lim="800000"/>
              <a:headEnd type="none" w="sm" len="sm"/>
              <a:tailEnd type="none" w="sm" len="sm"/>
            </a:ln>
          </p:spPr>
        </p:cxnSp>
        <p:cxnSp>
          <p:nvCxnSpPr>
            <p:cNvPr id="312" name="Google Shape;312;p21"/>
            <p:cNvCxnSpPr/>
            <p:nvPr/>
          </p:nvCxnSpPr>
          <p:spPr>
            <a:xfrm>
              <a:off x="8779397" y="1221129"/>
              <a:ext cx="0" cy="3049929"/>
            </a:xfrm>
            <a:prstGeom prst="straightConnector1">
              <a:avLst/>
            </a:prstGeom>
            <a:noFill/>
            <a:ln w="15875" cap="flat" cmpd="sng">
              <a:solidFill>
                <a:srgbClr val="FF029C"/>
              </a:solidFill>
              <a:prstDash val="dash"/>
              <a:miter lim="800000"/>
              <a:headEnd type="none" w="sm" len="sm"/>
              <a:tailEnd type="none" w="sm" len="sm"/>
            </a:ln>
          </p:spPr>
        </p:cxnSp>
        <p:cxnSp>
          <p:nvCxnSpPr>
            <p:cNvPr id="313" name="Google Shape;313;p21"/>
            <p:cNvCxnSpPr/>
            <p:nvPr/>
          </p:nvCxnSpPr>
          <p:spPr>
            <a:xfrm>
              <a:off x="7297838" y="4271058"/>
              <a:ext cx="1481559" cy="0"/>
            </a:xfrm>
            <a:prstGeom prst="straightConnector1">
              <a:avLst/>
            </a:prstGeom>
            <a:noFill/>
            <a:ln w="15875" cap="flat" cmpd="sng">
              <a:solidFill>
                <a:srgbClr val="FF029C"/>
              </a:solidFill>
              <a:prstDash val="dash"/>
              <a:miter lim="800000"/>
              <a:headEnd type="none" w="sm" len="sm"/>
              <a:tailEnd type="none" w="sm" len="sm"/>
            </a:ln>
          </p:spPr>
        </p:cxnSp>
      </p:grpSp>
      <p:sp>
        <p:nvSpPr>
          <p:cNvPr id="10" name="Rectángulo 9"/>
          <p:cNvSpPr/>
          <p:nvPr/>
        </p:nvSpPr>
        <p:spPr>
          <a:xfrm>
            <a:off x="8439512" y="114346"/>
            <a:ext cx="644853" cy="8849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1" name="Imagen 10"/>
          <p:cNvPicPr>
            <a:picLocks noChangeAspect="1"/>
          </p:cNvPicPr>
          <p:nvPr/>
        </p:nvPicPr>
        <p:blipFill rotWithShape="1">
          <a:blip r:embed="rId4">
            <a:extLst>
              <a:ext uri="{28A0092B-C50C-407E-A947-70E740481C1C}">
                <a14:useLocalDpi xmlns:a14="http://schemas.microsoft.com/office/drawing/2010/main" val="0"/>
              </a:ext>
            </a:extLst>
          </a:blip>
          <a:srcRect l="21592" t="14363" r="22955" b="11924"/>
          <a:stretch/>
        </p:blipFill>
        <p:spPr>
          <a:xfrm>
            <a:off x="8473285" y="50430"/>
            <a:ext cx="590339" cy="789053"/>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g102b574c0e1_0_27"/>
          <p:cNvSpPr txBox="1">
            <a:spLocks noGrp="1"/>
          </p:cNvSpPr>
          <p:nvPr>
            <p:ph type="title" idx="4294967295"/>
          </p:nvPr>
        </p:nvSpPr>
        <p:spPr>
          <a:xfrm>
            <a:off x="262124" y="404425"/>
            <a:ext cx="5504100" cy="665400"/>
          </a:xfrm>
          <a:prstGeom prst="rect">
            <a:avLst/>
          </a:prstGeom>
          <a:noFill/>
          <a:ln>
            <a:noFill/>
          </a:ln>
        </p:spPr>
        <p:txBody>
          <a:bodyPr spcFirstLastPara="1" wrap="square" lIns="91425" tIns="45700" rIns="91425" bIns="45700" anchor="ctr" anchorCtr="0">
            <a:noAutofit/>
          </a:bodyPr>
          <a:lstStyle/>
          <a:p>
            <a:pPr marL="0" lvl="0" indent="0" algn="l" rtl="0">
              <a:lnSpc>
                <a:spcPct val="150000"/>
              </a:lnSpc>
              <a:spcBef>
                <a:spcPts val="0"/>
              </a:spcBef>
              <a:spcAft>
                <a:spcPts val="0"/>
              </a:spcAft>
              <a:buClr>
                <a:schemeClr val="lt1"/>
              </a:buClr>
              <a:buSzPts val="1980"/>
              <a:buFont typeface="DM Sans"/>
              <a:buNone/>
            </a:pPr>
            <a:r>
              <a:rPr lang="es-CL" sz="2200" b="1">
                <a:solidFill>
                  <a:schemeClr val="lt1"/>
                </a:solidFill>
                <a:highlight>
                  <a:srgbClr val="FF029C"/>
                </a:highlight>
                <a:latin typeface="DM Sans"/>
                <a:ea typeface="DM Sans"/>
                <a:cs typeface="DM Sans"/>
                <a:sym typeface="DM Sans"/>
              </a:rPr>
              <a:t>Evolución de ver contenidos molestos </a:t>
            </a:r>
            <a:endParaRPr sz="2200" b="1">
              <a:solidFill>
                <a:schemeClr val="lt1"/>
              </a:solidFill>
              <a:highlight>
                <a:srgbClr val="FF029C"/>
              </a:highlight>
              <a:latin typeface="DM Sans"/>
              <a:ea typeface="DM Sans"/>
              <a:cs typeface="DM Sans"/>
              <a:sym typeface="DM Sans"/>
            </a:endParaRPr>
          </a:p>
          <a:p>
            <a:pPr marL="0" lvl="0" indent="0" algn="l" rtl="0">
              <a:lnSpc>
                <a:spcPct val="150000"/>
              </a:lnSpc>
              <a:spcBef>
                <a:spcPts val="0"/>
              </a:spcBef>
              <a:spcAft>
                <a:spcPts val="0"/>
              </a:spcAft>
              <a:buClr>
                <a:schemeClr val="lt1"/>
              </a:buClr>
              <a:buSzPts val="1980"/>
              <a:buFont typeface="DM Sans"/>
              <a:buNone/>
            </a:pPr>
            <a:r>
              <a:rPr lang="es-CL" sz="2200" b="1">
                <a:solidFill>
                  <a:schemeClr val="lt1"/>
                </a:solidFill>
                <a:highlight>
                  <a:srgbClr val="FF029C"/>
                </a:highlight>
                <a:latin typeface="DM Sans"/>
                <a:ea typeface="DM Sans"/>
                <a:cs typeface="DM Sans"/>
                <a:sym typeface="DM Sans"/>
              </a:rPr>
              <a:t>en medios</a:t>
            </a:r>
            <a:endParaRPr sz="2200"/>
          </a:p>
        </p:txBody>
      </p:sp>
      <p:pic>
        <p:nvPicPr>
          <p:cNvPr id="319" name="Google Shape;319;g102b574c0e1_0_27"/>
          <p:cNvPicPr preferRelativeResize="0">
            <a:picLocks noGrp="1"/>
          </p:cNvPicPr>
          <p:nvPr>
            <p:ph type="pic" idx="2"/>
          </p:nvPr>
        </p:nvPicPr>
        <p:blipFill rotWithShape="1">
          <a:blip r:embed="rId3">
            <a:alphaModFix/>
          </a:blip>
          <a:srcRect t="-319" b="587"/>
          <a:stretch/>
        </p:blipFill>
        <p:spPr>
          <a:xfrm>
            <a:off x="742121" y="1482895"/>
            <a:ext cx="4196163" cy="2802406"/>
          </a:xfrm>
          <a:prstGeom prst="rect">
            <a:avLst/>
          </a:prstGeom>
          <a:noFill/>
          <a:ln>
            <a:noFill/>
          </a:ln>
        </p:spPr>
      </p:pic>
      <p:sp>
        <p:nvSpPr>
          <p:cNvPr id="320" name="Google Shape;320;g102b574c0e1_0_27"/>
          <p:cNvSpPr txBox="1"/>
          <p:nvPr/>
        </p:nvSpPr>
        <p:spPr>
          <a:xfrm>
            <a:off x="8718698" y="4741476"/>
            <a:ext cx="425400" cy="338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50"/>
              <a:buFont typeface="Arial"/>
              <a:buNone/>
            </a:pPr>
            <a:fld id="{00000000-1234-1234-1234-123412341234}" type="slidenum">
              <a:rPr lang="es-CL" sz="1050" b="0" i="0" u="none" strike="noStrike" cap="none">
                <a:solidFill>
                  <a:srgbClr val="FFFFFF"/>
                </a:solidFill>
                <a:latin typeface="DM Sans Medium"/>
                <a:ea typeface="DM Sans Medium"/>
                <a:cs typeface="DM Sans Medium"/>
                <a:sym typeface="DM Sans Medium"/>
              </a:rPr>
              <a:t>17</a:t>
            </a:fld>
            <a:endParaRPr sz="1050" b="0" i="0" u="none" strike="noStrike" cap="none">
              <a:solidFill>
                <a:srgbClr val="FFFFFF"/>
              </a:solidFill>
              <a:latin typeface="DM Sans Medium"/>
              <a:ea typeface="DM Sans Medium"/>
              <a:cs typeface="DM Sans Medium"/>
              <a:sym typeface="DM Sans Medium"/>
            </a:endParaRPr>
          </a:p>
        </p:txBody>
      </p:sp>
      <p:sp>
        <p:nvSpPr>
          <p:cNvPr id="321" name="Google Shape;321;g102b574c0e1_0_27"/>
          <p:cNvSpPr/>
          <p:nvPr/>
        </p:nvSpPr>
        <p:spPr>
          <a:xfrm>
            <a:off x="6211825" y="0"/>
            <a:ext cx="2932500" cy="5143500"/>
          </a:xfrm>
          <a:prstGeom prst="rect">
            <a:avLst/>
          </a:prstGeom>
          <a:solidFill>
            <a:srgbClr val="FF029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grpSp>
        <p:nvGrpSpPr>
          <p:cNvPr id="323" name="Google Shape;323;g102b574c0e1_0_27"/>
          <p:cNvGrpSpPr/>
          <p:nvPr/>
        </p:nvGrpSpPr>
        <p:grpSpPr>
          <a:xfrm>
            <a:off x="7346950" y="974036"/>
            <a:ext cx="1481700" cy="2922104"/>
            <a:chOff x="7297838" y="1221129"/>
            <a:chExt cx="1481700" cy="3049929"/>
          </a:xfrm>
        </p:grpSpPr>
        <p:cxnSp>
          <p:nvCxnSpPr>
            <p:cNvPr id="324" name="Google Shape;324;g102b574c0e1_0_27"/>
            <p:cNvCxnSpPr/>
            <p:nvPr/>
          </p:nvCxnSpPr>
          <p:spPr>
            <a:xfrm>
              <a:off x="7297838" y="1221129"/>
              <a:ext cx="1481700" cy="0"/>
            </a:xfrm>
            <a:prstGeom prst="straightConnector1">
              <a:avLst/>
            </a:prstGeom>
            <a:noFill/>
            <a:ln w="19050" cap="flat" cmpd="sng">
              <a:solidFill>
                <a:schemeClr val="lt1"/>
              </a:solidFill>
              <a:prstDash val="dash"/>
              <a:miter lim="800000"/>
              <a:headEnd type="none" w="sm" len="sm"/>
              <a:tailEnd type="none" w="sm" len="sm"/>
            </a:ln>
          </p:spPr>
        </p:cxnSp>
        <p:cxnSp>
          <p:nvCxnSpPr>
            <p:cNvPr id="325" name="Google Shape;325;g102b574c0e1_0_27"/>
            <p:cNvCxnSpPr/>
            <p:nvPr/>
          </p:nvCxnSpPr>
          <p:spPr>
            <a:xfrm>
              <a:off x="8779397" y="1221129"/>
              <a:ext cx="0" cy="3049800"/>
            </a:xfrm>
            <a:prstGeom prst="straightConnector1">
              <a:avLst/>
            </a:prstGeom>
            <a:noFill/>
            <a:ln w="19050" cap="flat" cmpd="sng">
              <a:solidFill>
                <a:schemeClr val="lt1"/>
              </a:solidFill>
              <a:prstDash val="dash"/>
              <a:miter lim="800000"/>
              <a:headEnd type="none" w="sm" len="sm"/>
              <a:tailEnd type="none" w="sm" len="sm"/>
            </a:ln>
          </p:spPr>
        </p:cxnSp>
        <p:cxnSp>
          <p:nvCxnSpPr>
            <p:cNvPr id="326" name="Google Shape;326;g102b574c0e1_0_27"/>
            <p:cNvCxnSpPr/>
            <p:nvPr/>
          </p:nvCxnSpPr>
          <p:spPr>
            <a:xfrm>
              <a:off x="7297838" y="4271058"/>
              <a:ext cx="1481700" cy="0"/>
            </a:xfrm>
            <a:prstGeom prst="straightConnector1">
              <a:avLst/>
            </a:prstGeom>
            <a:noFill/>
            <a:ln w="19050" cap="flat" cmpd="sng">
              <a:solidFill>
                <a:schemeClr val="lt1"/>
              </a:solidFill>
              <a:prstDash val="dash"/>
              <a:miter lim="800000"/>
              <a:headEnd type="none" w="sm" len="sm"/>
              <a:tailEnd type="none" w="sm" len="sm"/>
            </a:ln>
          </p:spPr>
        </p:cxnSp>
      </p:grpSp>
      <p:sp>
        <p:nvSpPr>
          <p:cNvPr id="327" name="Google Shape;327;g102b574c0e1_0_27"/>
          <p:cNvSpPr txBox="1">
            <a:spLocks noGrp="1"/>
          </p:cNvSpPr>
          <p:nvPr>
            <p:ph type="body" idx="4294967295"/>
          </p:nvPr>
        </p:nvSpPr>
        <p:spPr>
          <a:xfrm>
            <a:off x="6597709" y="1211183"/>
            <a:ext cx="2230800" cy="2494616"/>
          </a:xfrm>
          <a:prstGeom prst="rect">
            <a:avLst/>
          </a:prstGeom>
          <a:noFill/>
          <a:ln>
            <a:noFill/>
          </a:ln>
        </p:spPr>
        <p:txBody>
          <a:bodyPr spcFirstLastPara="1" wrap="square" lIns="91425" tIns="45700" rIns="91425" bIns="45700" anchor="t" anchorCtr="0">
            <a:noAutofit/>
          </a:bodyPr>
          <a:lstStyle/>
          <a:p>
            <a:pPr marL="171450" lvl="0" indent="-158750" algn="l" rtl="0">
              <a:lnSpc>
                <a:spcPct val="115000"/>
              </a:lnSpc>
              <a:spcBef>
                <a:spcPts val="0"/>
              </a:spcBef>
              <a:spcAft>
                <a:spcPts val="0"/>
              </a:spcAft>
              <a:buClr>
                <a:schemeClr val="lt1"/>
              </a:buClr>
              <a:buSzPts val="1200"/>
              <a:buChar char="•"/>
            </a:pPr>
            <a:r>
              <a:rPr lang="es-CL" sz="1200" b="1" dirty="0">
                <a:solidFill>
                  <a:schemeClr val="lt1"/>
                </a:solidFill>
                <a:latin typeface="DM Sans"/>
                <a:ea typeface="DM Sans"/>
                <a:cs typeface="DM Sans"/>
                <a:sym typeface="DM Sans"/>
              </a:rPr>
              <a:t>Las cuatro plataformas</a:t>
            </a:r>
            <a:r>
              <a:rPr lang="es-CL" sz="1200" dirty="0">
                <a:solidFill>
                  <a:schemeClr val="lt1"/>
                </a:solidFill>
                <a:latin typeface="DM Sans"/>
                <a:ea typeface="DM Sans"/>
                <a:cs typeface="DM Sans"/>
                <a:sym typeface="DM Sans"/>
              </a:rPr>
              <a:t> </a:t>
            </a:r>
            <a:r>
              <a:rPr lang="es-CL" sz="1200" dirty="0" smtClean="0">
                <a:solidFill>
                  <a:schemeClr val="lt1"/>
                </a:solidFill>
                <a:latin typeface="DM Sans"/>
                <a:ea typeface="DM Sans"/>
                <a:cs typeface="DM Sans"/>
                <a:sym typeface="DM Sans"/>
              </a:rPr>
              <a:t>presentaron </a:t>
            </a:r>
            <a:r>
              <a:rPr lang="es-CL" sz="1200" dirty="0">
                <a:solidFill>
                  <a:schemeClr val="lt1"/>
                </a:solidFill>
                <a:latin typeface="DM Sans"/>
                <a:ea typeface="DM Sans"/>
                <a:cs typeface="DM Sans"/>
                <a:sym typeface="DM Sans"/>
              </a:rPr>
              <a:t>un </a:t>
            </a:r>
            <a:r>
              <a:rPr lang="es-CL" sz="1200" b="1" dirty="0">
                <a:solidFill>
                  <a:srgbClr val="FF029C"/>
                </a:solidFill>
                <a:highlight>
                  <a:schemeClr val="lt1"/>
                </a:highlight>
                <a:latin typeface="DM Sans"/>
                <a:ea typeface="DM Sans"/>
                <a:cs typeface="DM Sans"/>
                <a:sym typeface="DM Sans"/>
              </a:rPr>
              <a:t>aumento en el contenido molesto en relación a la medición del 2017.</a:t>
            </a:r>
            <a:endParaRPr sz="1200" b="1" dirty="0">
              <a:solidFill>
                <a:srgbClr val="FF029C"/>
              </a:solidFill>
              <a:highlight>
                <a:schemeClr val="lt1"/>
              </a:highlight>
              <a:latin typeface="DM Sans"/>
              <a:ea typeface="DM Sans"/>
              <a:cs typeface="DM Sans"/>
              <a:sym typeface="DM Sans"/>
            </a:endParaRPr>
          </a:p>
          <a:p>
            <a:pPr marL="171450" lvl="0" indent="0" algn="l" rtl="0">
              <a:lnSpc>
                <a:spcPct val="115000"/>
              </a:lnSpc>
              <a:spcBef>
                <a:spcPts val="0"/>
              </a:spcBef>
              <a:spcAft>
                <a:spcPts val="0"/>
              </a:spcAft>
              <a:buSzPts val="2100"/>
              <a:buNone/>
            </a:pPr>
            <a:endParaRPr sz="1200" dirty="0">
              <a:solidFill>
                <a:schemeClr val="lt1"/>
              </a:solidFill>
              <a:latin typeface="DM Sans"/>
              <a:ea typeface="DM Sans"/>
              <a:cs typeface="DM Sans"/>
              <a:sym typeface="DM Sans"/>
            </a:endParaRPr>
          </a:p>
          <a:p>
            <a:pPr marL="171450" lvl="0" indent="-158750" algn="l" rtl="0">
              <a:lnSpc>
                <a:spcPct val="115000"/>
              </a:lnSpc>
              <a:spcBef>
                <a:spcPts val="0"/>
              </a:spcBef>
              <a:spcAft>
                <a:spcPts val="0"/>
              </a:spcAft>
              <a:buClr>
                <a:schemeClr val="lt1"/>
              </a:buClr>
              <a:buSzPts val="1200"/>
              <a:buFont typeface="DM Sans"/>
              <a:buChar char="•"/>
            </a:pPr>
            <a:r>
              <a:rPr lang="es-CL" sz="1200" dirty="0">
                <a:solidFill>
                  <a:schemeClr val="lt1"/>
                </a:solidFill>
                <a:latin typeface="DM Sans"/>
                <a:ea typeface="DM Sans"/>
                <a:cs typeface="DM Sans"/>
                <a:sym typeface="DM Sans"/>
              </a:rPr>
              <a:t>Si bien la </a:t>
            </a:r>
            <a:r>
              <a:rPr lang="es-CL" sz="1200" b="1" dirty="0">
                <a:solidFill>
                  <a:srgbClr val="FF029C"/>
                </a:solidFill>
                <a:highlight>
                  <a:schemeClr val="lt1"/>
                </a:highlight>
                <a:latin typeface="DM Sans"/>
                <a:ea typeface="DM Sans"/>
                <a:cs typeface="DM Sans"/>
                <a:sym typeface="DM Sans"/>
              </a:rPr>
              <a:t>TV regional </a:t>
            </a:r>
            <a:r>
              <a:rPr lang="es-CL" sz="1200" dirty="0">
                <a:solidFill>
                  <a:schemeClr val="lt1"/>
                </a:solidFill>
                <a:latin typeface="DM Sans"/>
                <a:ea typeface="DM Sans"/>
                <a:cs typeface="DM Sans"/>
                <a:sym typeface="DM Sans"/>
              </a:rPr>
              <a:t>es el medio que presenta cifras más bajas, </a:t>
            </a:r>
            <a:r>
              <a:rPr lang="es-CL" sz="1200" b="1" dirty="0">
                <a:solidFill>
                  <a:schemeClr val="lt1"/>
                </a:solidFill>
                <a:latin typeface="DM Sans"/>
                <a:ea typeface="DM Sans"/>
                <a:cs typeface="DM Sans"/>
                <a:sym typeface="DM Sans"/>
              </a:rPr>
              <a:t>ha ido en alza desde el 2014 (1%) hasta el 2021 (11%).</a:t>
            </a:r>
            <a:endParaRPr sz="1200" b="1" dirty="0">
              <a:solidFill>
                <a:schemeClr val="lt1"/>
              </a:solidFill>
              <a:latin typeface="DM Sans"/>
              <a:ea typeface="DM Sans"/>
              <a:cs typeface="DM Sans"/>
              <a:sym typeface="DM Sans"/>
            </a:endParaRPr>
          </a:p>
        </p:txBody>
      </p:sp>
      <p:sp>
        <p:nvSpPr>
          <p:cNvPr id="328" name="Google Shape;328;g102b574c0e1_0_27"/>
          <p:cNvSpPr/>
          <p:nvPr/>
        </p:nvSpPr>
        <p:spPr>
          <a:xfrm rot="20767247">
            <a:off x="3855290" y="3760293"/>
            <a:ext cx="993241" cy="196084"/>
          </a:xfrm>
          <a:prstGeom prst="ellipse">
            <a:avLst/>
          </a:prstGeom>
          <a:noFill/>
          <a:ln w="19050" cap="flat" cmpd="sng">
            <a:solidFill>
              <a:srgbClr val="FF3C1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9;p18"/>
          <p:cNvSpPr txBox="1"/>
          <p:nvPr/>
        </p:nvSpPr>
        <p:spPr>
          <a:xfrm>
            <a:off x="8718698" y="4741476"/>
            <a:ext cx="425303" cy="338524"/>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s-CL" sz="1050" b="0" i="0" u="none" strike="noStrike" cap="none" dirty="0" smtClean="0">
                <a:solidFill>
                  <a:srgbClr val="FFFFFF"/>
                </a:solidFill>
                <a:latin typeface="DM Sans Medium"/>
                <a:ea typeface="DM Sans Medium"/>
                <a:cs typeface="DM Sans Medium"/>
                <a:sym typeface="DM Sans Medium"/>
              </a:rPr>
              <a:t>1</a:t>
            </a:r>
            <a:fld id="{00000000-1234-1234-1234-123412341234}" type="slidenum">
              <a:rPr lang="es-CL" sz="1050" b="0" i="0" u="none" strike="noStrike" cap="none" smtClean="0">
                <a:solidFill>
                  <a:srgbClr val="FFFFFF"/>
                </a:solidFill>
                <a:latin typeface="DM Sans Medium"/>
                <a:ea typeface="DM Sans Medium"/>
                <a:cs typeface="DM Sans Medium"/>
                <a:sym typeface="DM Sans Medium"/>
              </a:rPr>
              <a:t>17</a:t>
            </a:fld>
            <a:endParaRPr sz="1050" b="0" i="0" u="none" strike="noStrike" cap="none" dirty="0">
              <a:solidFill>
                <a:srgbClr val="FFFFFF"/>
              </a:solidFill>
              <a:latin typeface="DM Sans Medium"/>
              <a:ea typeface="DM Sans Medium"/>
              <a:cs typeface="DM Sans Medium"/>
              <a:sym typeface="DM Sans Medium"/>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pic>
        <p:nvPicPr>
          <p:cNvPr id="260" name="Google Shape;260;p17"/>
          <p:cNvPicPr preferRelativeResize="0"/>
          <p:nvPr/>
        </p:nvPicPr>
        <p:blipFill rotWithShape="1">
          <a:blip r:embed="rId3">
            <a:alphaModFix/>
          </a:blip>
          <a:srcRect/>
          <a:stretch/>
        </p:blipFill>
        <p:spPr>
          <a:xfrm>
            <a:off x="172725" y="1146150"/>
            <a:ext cx="4184902" cy="3398799"/>
          </a:xfrm>
          <a:prstGeom prst="rect">
            <a:avLst/>
          </a:prstGeom>
          <a:noFill/>
          <a:ln>
            <a:noFill/>
          </a:ln>
        </p:spPr>
      </p:pic>
      <p:sp>
        <p:nvSpPr>
          <p:cNvPr id="261" name="Google Shape;261;p17"/>
          <p:cNvSpPr txBox="1"/>
          <p:nvPr/>
        </p:nvSpPr>
        <p:spPr>
          <a:xfrm>
            <a:off x="4018575" y="1722900"/>
            <a:ext cx="4952700" cy="969300"/>
          </a:xfrm>
          <a:prstGeom prst="rect">
            <a:avLst/>
          </a:prstGeom>
          <a:noFill/>
          <a:ln>
            <a:noFill/>
          </a:ln>
        </p:spPr>
        <p:txBody>
          <a:bodyPr spcFirstLastPara="1" wrap="square" lIns="91425" tIns="45700" rIns="91425" bIns="45700" anchor="ctr" anchorCtr="0">
            <a:noAutofit/>
          </a:bodyPr>
          <a:lstStyle/>
          <a:p>
            <a:pPr marL="0" marR="0" lvl="0" indent="0" algn="l" rtl="0">
              <a:lnSpc>
                <a:spcPct val="160000"/>
              </a:lnSpc>
              <a:spcBef>
                <a:spcPts val="0"/>
              </a:spcBef>
              <a:spcAft>
                <a:spcPts val="0"/>
              </a:spcAft>
              <a:buClr>
                <a:schemeClr val="lt1"/>
              </a:buClr>
              <a:buSzPts val="2800"/>
              <a:buFont typeface="DM Sans"/>
              <a:buNone/>
            </a:pPr>
            <a:r>
              <a:rPr lang="es-CL" sz="3300" b="1" i="0" u="none" strike="noStrike" cap="none">
                <a:solidFill>
                  <a:schemeClr val="lt1"/>
                </a:solidFill>
                <a:highlight>
                  <a:srgbClr val="FF029C"/>
                </a:highlight>
                <a:latin typeface="DM Sans"/>
                <a:ea typeface="DM Sans"/>
                <a:cs typeface="DM Sans"/>
                <a:sym typeface="DM Sans"/>
              </a:rPr>
              <a:t>Evaluación general </a:t>
            </a:r>
            <a:br>
              <a:rPr lang="es-CL" sz="3300" b="1" i="0" u="none" strike="noStrike" cap="none">
                <a:solidFill>
                  <a:schemeClr val="lt1"/>
                </a:solidFill>
                <a:highlight>
                  <a:srgbClr val="FF029C"/>
                </a:highlight>
                <a:latin typeface="DM Sans"/>
                <a:ea typeface="DM Sans"/>
                <a:cs typeface="DM Sans"/>
                <a:sym typeface="DM Sans"/>
              </a:rPr>
            </a:br>
            <a:r>
              <a:rPr lang="es-CL" sz="3300" b="1" i="0" u="none" strike="noStrike" cap="none">
                <a:solidFill>
                  <a:schemeClr val="lt1"/>
                </a:solidFill>
                <a:highlight>
                  <a:srgbClr val="FF029C"/>
                </a:highlight>
                <a:latin typeface="DM Sans"/>
                <a:ea typeface="DM Sans"/>
                <a:cs typeface="DM Sans"/>
                <a:sym typeface="DM Sans"/>
              </a:rPr>
              <a:t>de la televisión abierta</a:t>
            </a:r>
            <a:endParaRPr sz="3300" b="0" i="0" u="none" strike="noStrike" cap="none">
              <a:solidFill>
                <a:srgbClr val="000000"/>
              </a:solidFill>
              <a:latin typeface="Arial"/>
              <a:ea typeface="Arial"/>
              <a:cs typeface="Arial"/>
              <a:sym typeface="Arial"/>
            </a:endParaRPr>
          </a:p>
        </p:txBody>
      </p:sp>
      <p:sp>
        <p:nvSpPr>
          <p:cNvPr id="4" name="Google Shape;139;p18"/>
          <p:cNvSpPr txBox="1"/>
          <p:nvPr/>
        </p:nvSpPr>
        <p:spPr>
          <a:xfrm>
            <a:off x="8718698" y="4741476"/>
            <a:ext cx="425303" cy="338524"/>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s-CL" sz="1050" dirty="0" smtClean="0">
                <a:solidFill>
                  <a:schemeClr val="bg1">
                    <a:lumMod val="50000"/>
                  </a:schemeClr>
                </a:solidFill>
                <a:latin typeface="DM Sans Medium"/>
                <a:ea typeface="DM Sans Medium"/>
                <a:cs typeface="DM Sans Medium"/>
                <a:sym typeface="DM Sans Medium"/>
              </a:rPr>
              <a:t>18</a:t>
            </a:r>
            <a:endParaRPr sz="1050" b="0" i="0" u="none" strike="noStrike" cap="none" dirty="0">
              <a:solidFill>
                <a:schemeClr val="bg1">
                  <a:lumMod val="50000"/>
                </a:schemeClr>
              </a:solidFill>
              <a:latin typeface="DM Sans Medium"/>
              <a:ea typeface="DM Sans Medium"/>
              <a:cs typeface="DM Sans Medium"/>
              <a:sym typeface="DM Sans Medium"/>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g102b574c0e1_0_6"/>
          <p:cNvSpPr txBox="1">
            <a:spLocks noGrp="1"/>
          </p:cNvSpPr>
          <p:nvPr>
            <p:ph type="title" idx="4294967295"/>
          </p:nvPr>
        </p:nvSpPr>
        <p:spPr>
          <a:xfrm>
            <a:off x="408731" y="366442"/>
            <a:ext cx="7886700" cy="665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200"/>
              <a:buFont typeface="DM Sans"/>
              <a:buNone/>
            </a:pPr>
            <a:r>
              <a:rPr lang="es-CL" sz="2200" b="1" dirty="0">
                <a:solidFill>
                  <a:schemeClr val="lt1"/>
                </a:solidFill>
                <a:highlight>
                  <a:srgbClr val="FF029C"/>
                </a:highlight>
                <a:latin typeface="DM Sans"/>
                <a:ea typeface="DM Sans"/>
                <a:cs typeface="DM Sans"/>
                <a:sym typeface="DM Sans"/>
              </a:rPr>
              <a:t>Resumen Satisfacción con TV </a:t>
            </a:r>
            <a:r>
              <a:rPr lang="es-CL" sz="2200" b="1" dirty="0" smtClean="0">
                <a:solidFill>
                  <a:schemeClr val="lt1"/>
                </a:solidFill>
                <a:highlight>
                  <a:srgbClr val="FF029C"/>
                </a:highlight>
                <a:latin typeface="DM Sans"/>
                <a:ea typeface="DM Sans"/>
                <a:cs typeface="DM Sans"/>
                <a:sym typeface="DM Sans"/>
              </a:rPr>
              <a:t>abierta</a:t>
            </a:r>
            <a:endParaRPr dirty="0"/>
          </a:p>
        </p:txBody>
      </p:sp>
      <p:pic>
        <p:nvPicPr>
          <p:cNvPr id="267" name="Google Shape;267;g102b574c0e1_0_6"/>
          <p:cNvPicPr preferRelativeResize="0">
            <a:picLocks noGrp="1"/>
          </p:cNvPicPr>
          <p:nvPr>
            <p:ph type="pic" idx="2"/>
          </p:nvPr>
        </p:nvPicPr>
        <p:blipFill rotWithShape="1">
          <a:blip r:embed="rId3">
            <a:alphaModFix/>
          </a:blip>
          <a:srcRect t="1862" b="88"/>
          <a:stretch/>
        </p:blipFill>
        <p:spPr>
          <a:xfrm>
            <a:off x="815008" y="1148803"/>
            <a:ext cx="4192547" cy="2987262"/>
          </a:xfrm>
          <a:prstGeom prst="rect">
            <a:avLst/>
          </a:prstGeom>
          <a:noFill/>
          <a:ln>
            <a:noFill/>
          </a:ln>
        </p:spPr>
      </p:pic>
      <p:sp>
        <p:nvSpPr>
          <p:cNvPr id="268" name="Google Shape;268;g102b574c0e1_0_6"/>
          <p:cNvSpPr txBox="1"/>
          <p:nvPr/>
        </p:nvSpPr>
        <p:spPr>
          <a:xfrm>
            <a:off x="815008" y="4358460"/>
            <a:ext cx="2781600" cy="5077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CL" sz="1100" b="1" i="0" u="none" strike="noStrike" cap="none" dirty="0">
                <a:solidFill>
                  <a:schemeClr val="lt1"/>
                </a:solidFill>
                <a:highlight>
                  <a:srgbClr val="753582"/>
                </a:highlight>
                <a:latin typeface="DM Sans"/>
                <a:ea typeface="DM Sans"/>
                <a:cs typeface="DM Sans"/>
                <a:sym typeface="DM Sans"/>
              </a:rPr>
              <a:t>En escala de 1 a 7, la media es 3,96</a:t>
            </a:r>
            <a:endParaRPr sz="1100" b="1" i="0" u="none" strike="noStrike" cap="none" dirty="0">
              <a:solidFill>
                <a:schemeClr val="lt1"/>
              </a:solidFill>
              <a:highlight>
                <a:srgbClr val="753582"/>
              </a:highlight>
              <a:latin typeface="DM Sans"/>
              <a:ea typeface="DM Sans"/>
              <a:cs typeface="DM Sans"/>
              <a:sym typeface="DM Sans"/>
            </a:endParaRPr>
          </a:p>
          <a:p>
            <a:pPr marL="0" marR="0" lvl="0" indent="0" algn="l" rtl="0">
              <a:lnSpc>
                <a:spcPct val="100000"/>
              </a:lnSpc>
              <a:spcBef>
                <a:spcPts val="0"/>
              </a:spcBef>
              <a:spcAft>
                <a:spcPts val="0"/>
              </a:spcAft>
              <a:buClr>
                <a:srgbClr val="000000"/>
              </a:buClr>
              <a:buSzPts val="1800"/>
              <a:buFont typeface="Arial"/>
              <a:buNone/>
            </a:pPr>
            <a:endParaRPr sz="1600" b="0" i="0" u="none" strike="noStrike" cap="none" dirty="0">
              <a:solidFill>
                <a:schemeClr val="dk1"/>
              </a:solidFill>
              <a:latin typeface="Calibri"/>
              <a:ea typeface="Calibri"/>
              <a:cs typeface="Calibri"/>
              <a:sym typeface="Calibri"/>
            </a:endParaRPr>
          </a:p>
        </p:txBody>
      </p:sp>
      <p:sp>
        <p:nvSpPr>
          <p:cNvPr id="269" name="Google Shape;269;g102b574c0e1_0_6"/>
          <p:cNvSpPr/>
          <p:nvPr/>
        </p:nvSpPr>
        <p:spPr>
          <a:xfrm>
            <a:off x="6177174" y="0"/>
            <a:ext cx="2967000" cy="5143500"/>
          </a:xfrm>
          <a:prstGeom prst="rect">
            <a:avLst/>
          </a:prstGeom>
          <a:solidFill>
            <a:srgbClr val="FF029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grpSp>
        <p:nvGrpSpPr>
          <p:cNvPr id="271" name="Google Shape;271;g102b574c0e1_0_6"/>
          <p:cNvGrpSpPr/>
          <p:nvPr/>
        </p:nvGrpSpPr>
        <p:grpSpPr>
          <a:xfrm>
            <a:off x="7346950" y="788503"/>
            <a:ext cx="1481700" cy="3688397"/>
            <a:chOff x="7297838" y="1221129"/>
            <a:chExt cx="1481700" cy="3049929"/>
          </a:xfrm>
        </p:grpSpPr>
        <p:cxnSp>
          <p:nvCxnSpPr>
            <p:cNvPr id="272" name="Google Shape;272;g102b574c0e1_0_6"/>
            <p:cNvCxnSpPr/>
            <p:nvPr/>
          </p:nvCxnSpPr>
          <p:spPr>
            <a:xfrm>
              <a:off x="7297838" y="1221129"/>
              <a:ext cx="1481700" cy="0"/>
            </a:xfrm>
            <a:prstGeom prst="straightConnector1">
              <a:avLst/>
            </a:prstGeom>
            <a:noFill/>
            <a:ln w="19050" cap="flat" cmpd="sng">
              <a:solidFill>
                <a:schemeClr val="lt1"/>
              </a:solidFill>
              <a:prstDash val="dash"/>
              <a:miter lim="800000"/>
              <a:headEnd type="none" w="sm" len="sm"/>
              <a:tailEnd type="none" w="sm" len="sm"/>
            </a:ln>
          </p:spPr>
        </p:cxnSp>
        <p:cxnSp>
          <p:nvCxnSpPr>
            <p:cNvPr id="273" name="Google Shape;273;g102b574c0e1_0_6"/>
            <p:cNvCxnSpPr/>
            <p:nvPr/>
          </p:nvCxnSpPr>
          <p:spPr>
            <a:xfrm>
              <a:off x="8779397" y="1221129"/>
              <a:ext cx="0" cy="3049800"/>
            </a:xfrm>
            <a:prstGeom prst="straightConnector1">
              <a:avLst/>
            </a:prstGeom>
            <a:noFill/>
            <a:ln w="19050" cap="flat" cmpd="sng">
              <a:solidFill>
                <a:schemeClr val="lt1"/>
              </a:solidFill>
              <a:prstDash val="dash"/>
              <a:miter lim="800000"/>
              <a:headEnd type="none" w="sm" len="sm"/>
              <a:tailEnd type="none" w="sm" len="sm"/>
            </a:ln>
          </p:spPr>
        </p:cxnSp>
        <p:cxnSp>
          <p:nvCxnSpPr>
            <p:cNvPr id="274" name="Google Shape;274;g102b574c0e1_0_6"/>
            <p:cNvCxnSpPr/>
            <p:nvPr/>
          </p:nvCxnSpPr>
          <p:spPr>
            <a:xfrm>
              <a:off x="7297838" y="4271058"/>
              <a:ext cx="1481700" cy="0"/>
            </a:xfrm>
            <a:prstGeom prst="straightConnector1">
              <a:avLst/>
            </a:prstGeom>
            <a:noFill/>
            <a:ln w="19050" cap="flat" cmpd="sng">
              <a:solidFill>
                <a:schemeClr val="lt1"/>
              </a:solidFill>
              <a:prstDash val="dash"/>
              <a:miter lim="800000"/>
              <a:headEnd type="none" w="sm" len="sm"/>
              <a:tailEnd type="none" w="sm" len="sm"/>
            </a:ln>
          </p:spPr>
        </p:cxnSp>
      </p:grpSp>
      <p:sp>
        <p:nvSpPr>
          <p:cNvPr id="275" name="Google Shape;275;g102b574c0e1_0_6"/>
          <p:cNvSpPr txBox="1"/>
          <p:nvPr/>
        </p:nvSpPr>
        <p:spPr>
          <a:xfrm>
            <a:off x="6539271" y="938270"/>
            <a:ext cx="1973574" cy="3810300"/>
          </a:xfrm>
          <a:prstGeom prst="rect">
            <a:avLst/>
          </a:prstGeom>
          <a:noFill/>
          <a:ln>
            <a:noFill/>
          </a:ln>
        </p:spPr>
        <p:txBody>
          <a:bodyPr spcFirstLastPara="1" wrap="square" lIns="91425" tIns="45700" rIns="91425" bIns="45700" anchor="t" anchorCtr="0">
            <a:noAutofit/>
          </a:bodyPr>
          <a:lstStyle/>
          <a:p>
            <a:pPr marL="457200" marR="0" lvl="0" indent="-304800" algn="l" rtl="0">
              <a:lnSpc>
                <a:spcPct val="90000"/>
              </a:lnSpc>
              <a:spcBef>
                <a:spcPts val="0"/>
              </a:spcBef>
              <a:spcAft>
                <a:spcPts val="0"/>
              </a:spcAft>
              <a:buClr>
                <a:schemeClr val="lt1"/>
              </a:buClr>
              <a:buSzPts val="1200"/>
              <a:buFont typeface="Arial"/>
              <a:buChar char="•"/>
            </a:pPr>
            <a:r>
              <a:rPr lang="es-CL" sz="1100" b="0" i="0" u="none" strike="noStrike" cap="none" dirty="0">
                <a:solidFill>
                  <a:schemeClr val="lt1"/>
                </a:solidFill>
                <a:latin typeface="DM Sans"/>
                <a:ea typeface="DM Sans"/>
                <a:cs typeface="DM Sans"/>
                <a:sym typeface="DM Sans"/>
              </a:rPr>
              <a:t>A través de los años, se ha visto un </a:t>
            </a:r>
            <a:r>
              <a:rPr lang="es-CL" sz="1100" b="1" i="0" u="none" strike="noStrike" cap="none" dirty="0">
                <a:solidFill>
                  <a:srgbClr val="FF029C"/>
                </a:solidFill>
                <a:highlight>
                  <a:schemeClr val="lt1"/>
                </a:highlight>
                <a:latin typeface="DM Sans"/>
                <a:ea typeface="DM Sans"/>
                <a:cs typeface="DM Sans"/>
                <a:sym typeface="DM Sans"/>
              </a:rPr>
              <a:t>descenso en el nivel de satisfacción </a:t>
            </a:r>
            <a:r>
              <a:rPr lang="es-CL" sz="1100" b="1" i="0" u="none" strike="noStrike" cap="none" dirty="0">
                <a:solidFill>
                  <a:schemeClr val="lt1"/>
                </a:solidFill>
                <a:latin typeface="DM Sans"/>
                <a:ea typeface="DM Sans"/>
                <a:cs typeface="DM Sans"/>
                <a:sym typeface="DM Sans"/>
              </a:rPr>
              <a:t/>
            </a:r>
            <a:br>
              <a:rPr lang="es-CL" sz="1100" b="1" i="0" u="none" strike="noStrike" cap="none" dirty="0">
                <a:solidFill>
                  <a:schemeClr val="lt1"/>
                </a:solidFill>
                <a:latin typeface="DM Sans"/>
                <a:ea typeface="DM Sans"/>
                <a:cs typeface="DM Sans"/>
                <a:sym typeface="DM Sans"/>
              </a:rPr>
            </a:br>
            <a:r>
              <a:rPr lang="es-CL" sz="1100" b="0" i="0" u="none" strike="noStrike" cap="none" dirty="0">
                <a:solidFill>
                  <a:schemeClr val="lt1"/>
                </a:solidFill>
                <a:latin typeface="DM Sans"/>
                <a:ea typeface="DM Sans"/>
                <a:cs typeface="DM Sans"/>
                <a:sym typeface="DM Sans"/>
              </a:rPr>
              <a:t>con la TV abierta</a:t>
            </a:r>
            <a:r>
              <a:rPr lang="es-CL" sz="1100" b="0" i="0" u="none" strike="noStrike" cap="none" dirty="0" smtClean="0">
                <a:solidFill>
                  <a:schemeClr val="lt1"/>
                </a:solidFill>
                <a:latin typeface="DM Sans"/>
                <a:ea typeface="DM Sans"/>
                <a:cs typeface="DM Sans"/>
                <a:sym typeface="DM Sans"/>
              </a:rPr>
              <a:t>.</a:t>
            </a:r>
            <a:endParaRPr sz="1100" b="0" i="0" u="none" strike="noStrike" cap="none" dirty="0">
              <a:solidFill>
                <a:schemeClr val="lt1"/>
              </a:solidFill>
              <a:latin typeface="DM Sans"/>
              <a:ea typeface="DM Sans"/>
              <a:cs typeface="DM Sans"/>
              <a:sym typeface="DM Sans"/>
            </a:endParaRPr>
          </a:p>
          <a:p>
            <a:pPr marL="457200" marR="0" lvl="0" indent="0" algn="l" rtl="0">
              <a:lnSpc>
                <a:spcPct val="90000"/>
              </a:lnSpc>
              <a:spcBef>
                <a:spcPts val="750"/>
              </a:spcBef>
              <a:spcAft>
                <a:spcPts val="0"/>
              </a:spcAft>
              <a:buClr>
                <a:srgbClr val="000000"/>
              </a:buClr>
              <a:buSzPts val="100"/>
              <a:buFont typeface="Arial"/>
              <a:buNone/>
            </a:pPr>
            <a:endParaRPr sz="1100" b="1" i="0" u="none" strike="noStrike" cap="none" dirty="0">
              <a:solidFill>
                <a:srgbClr val="FF029C"/>
              </a:solidFill>
              <a:highlight>
                <a:schemeClr val="lt1"/>
              </a:highlight>
              <a:latin typeface="DM Sans"/>
              <a:ea typeface="DM Sans"/>
              <a:cs typeface="DM Sans"/>
              <a:sym typeface="DM Sans"/>
            </a:endParaRPr>
          </a:p>
          <a:p>
            <a:pPr marL="457200" marR="0" lvl="0" indent="-304800" algn="l" rtl="0">
              <a:lnSpc>
                <a:spcPct val="90000"/>
              </a:lnSpc>
              <a:spcBef>
                <a:spcPts val="750"/>
              </a:spcBef>
              <a:spcAft>
                <a:spcPts val="0"/>
              </a:spcAft>
              <a:buClr>
                <a:schemeClr val="lt1"/>
              </a:buClr>
              <a:buSzPts val="1200"/>
              <a:buFont typeface="Arial"/>
              <a:buChar char="•"/>
            </a:pPr>
            <a:r>
              <a:rPr lang="es-CL" sz="1100" b="1" i="0" u="none" strike="noStrike" cap="none" dirty="0">
                <a:solidFill>
                  <a:srgbClr val="FF029C"/>
                </a:solidFill>
                <a:highlight>
                  <a:schemeClr val="lt1"/>
                </a:highlight>
                <a:latin typeface="DM Sans"/>
                <a:ea typeface="DM Sans"/>
                <a:cs typeface="DM Sans"/>
                <a:sym typeface="DM Sans"/>
              </a:rPr>
              <a:t>El rol informativo y el entretenimiento</a:t>
            </a:r>
            <a:r>
              <a:rPr lang="es-CL" sz="1100" b="0" i="0" u="none" strike="noStrike" cap="none" dirty="0">
                <a:solidFill>
                  <a:schemeClr val="lt1"/>
                </a:solidFill>
                <a:latin typeface="DM Sans"/>
                <a:ea typeface="DM Sans"/>
                <a:cs typeface="DM Sans"/>
                <a:sym typeface="DM Sans"/>
              </a:rPr>
              <a:t> son los principales motivos de satisfacción</a:t>
            </a:r>
            <a:r>
              <a:rPr lang="es-CL" sz="1100" b="0" i="0" u="none" strike="noStrike" cap="none" dirty="0" smtClean="0">
                <a:solidFill>
                  <a:schemeClr val="lt1"/>
                </a:solidFill>
                <a:latin typeface="DM Sans"/>
                <a:ea typeface="DM Sans"/>
                <a:cs typeface="DM Sans"/>
                <a:sym typeface="DM Sans"/>
              </a:rPr>
              <a:t>.</a:t>
            </a:r>
            <a:endParaRPr lang="es-CL" sz="1100" b="1" i="0" u="none" strike="noStrike" cap="none" dirty="0" smtClean="0">
              <a:solidFill>
                <a:srgbClr val="FF029C"/>
              </a:solidFill>
              <a:highlight>
                <a:schemeClr val="lt1"/>
              </a:highlight>
              <a:latin typeface="DM Sans"/>
              <a:ea typeface="DM Sans"/>
              <a:cs typeface="DM Sans"/>
              <a:sym typeface="DM Sans"/>
            </a:endParaRPr>
          </a:p>
          <a:p>
            <a:pPr marL="457200" marR="0" lvl="0" indent="0" algn="l" rtl="0">
              <a:lnSpc>
                <a:spcPct val="90000"/>
              </a:lnSpc>
              <a:spcBef>
                <a:spcPts val="750"/>
              </a:spcBef>
              <a:spcAft>
                <a:spcPts val="0"/>
              </a:spcAft>
              <a:buClr>
                <a:srgbClr val="000000"/>
              </a:buClr>
              <a:buSzPts val="100"/>
              <a:buFont typeface="Arial"/>
              <a:buNone/>
            </a:pPr>
            <a:endParaRPr sz="1100" b="1" i="0" u="none" strike="noStrike" cap="none" dirty="0">
              <a:solidFill>
                <a:srgbClr val="FF029C"/>
              </a:solidFill>
              <a:highlight>
                <a:schemeClr val="lt1"/>
              </a:highlight>
              <a:latin typeface="DM Sans"/>
              <a:ea typeface="DM Sans"/>
              <a:cs typeface="DM Sans"/>
              <a:sym typeface="DM Sans"/>
            </a:endParaRPr>
          </a:p>
          <a:p>
            <a:pPr marL="457200" marR="0" lvl="0" indent="-304800" algn="l" rtl="0">
              <a:lnSpc>
                <a:spcPct val="90000"/>
              </a:lnSpc>
              <a:spcBef>
                <a:spcPts val="750"/>
              </a:spcBef>
              <a:spcAft>
                <a:spcPts val="0"/>
              </a:spcAft>
              <a:buClr>
                <a:schemeClr val="lt1"/>
              </a:buClr>
              <a:buSzPts val="1200"/>
              <a:buFont typeface="Arial"/>
              <a:buChar char="•"/>
            </a:pPr>
            <a:r>
              <a:rPr lang="es-CL" sz="1100" b="1" i="0" u="none" strike="noStrike" cap="none" dirty="0">
                <a:solidFill>
                  <a:srgbClr val="FF029C"/>
                </a:solidFill>
                <a:highlight>
                  <a:schemeClr val="lt1"/>
                </a:highlight>
                <a:latin typeface="DM Sans"/>
                <a:ea typeface="DM Sans"/>
                <a:cs typeface="DM Sans"/>
                <a:sym typeface="DM Sans"/>
              </a:rPr>
              <a:t>La mala y poca programación, </a:t>
            </a:r>
            <a:r>
              <a:rPr lang="es-CL" sz="1100" b="0" i="0" u="none" strike="noStrike" cap="none" dirty="0">
                <a:solidFill>
                  <a:schemeClr val="lt1"/>
                </a:solidFill>
                <a:latin typeface="DM Sans"/>
                <a:ea typeface="DM Sans"/>
                <a:cs typeface="DM Sans"/>
                <a:sym typeface="DM Sans"/>
              </a:rPr>
              <a:t>general y cultural, son los principales motivos de insatisfacción.</a:t>
            </a:r>
            <a:endParaRPr sz="1100" b="0" i="0" u="none" strike="noStrike" cap="none" dirty="0">
              <a:solidFill>
                <a:schemeClr val="lt1"/>
              </a:solidFill>
              <a:latin typeface="DM Sans"/>
              <a:ea typeface="DM Sans"/>
              <a:cs typeface="DM Sans"/>
              <a:sym typeface="DM Sans"/>
            </a:endParaRPr>
          </a:p>
        </p:txBody>
      </p:sp>
      <p:sp>
        <p:nvSpPr>
          <p:cNvPr id="12" name="Google Shape;139;p18"/>
          <p:cNvSpPr txBox="1"/>
          <p:nvPr/>
        </p:nvSpPr>
        <p:spPr>
          <a:xfrm>
            <a:off x="8718698" y="4741476"/>
            <a:ext cx="425303" cy="338524"/>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s-CL" sz="1050" dirty="0" smtClean="0">
                <a:solidFill>
                  <a:srgbClr val="FFFFFF"/>
                </a:solidFill>
                <a:latin typeface="DM Sans Medium"/>
                <a:ea typeface="DM Sans Medium"/>
                <a:cs typeface="DM Sans Medium"/>
                <a:sym typeface="DM Sans Medium"/>
              </a:rPr>
              <a:t>19</a:t>
            </a:r>
            <a:endParaRPr sz="1050" b="0" i="0" u="none" strike="noStrike" cap="none" dirty="0">
              <a:solidFill>
                <a:srgbClr val="FFFFFF"/>
              </a:solidFill>
              <a:latin typeface="DM Sans Medium"/>
              <a:ea typeface="DM Sans Medium"/>
              <a:cs typeface="DM Sans Medium"/>
              <a:sym typeface="DM Sans Medium"/>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
          <p:cNvSpPr txBox="1">
            <a:spLocks noGrp="1"/>
          </p:cNvSpPr>
          <p:nvPr>
            <p:ph type="title" idx="4294967295"/>
          </p:nvPr>
        </p:nvSpPr>
        <p:spPr>
          <a:xfrm>
            <a:off x="3772202" y="1485482"/>
            <a:ext cx="7886700" cy="96937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300"/>
              <a:buFont typeface="DM Sans"/>
              <a:buNone/>
            </a:pPr>
            <a:r>
              <a:rPr lang="es-CL" b="1">
                <a:solidFill>
                  <a:schemeClr val="lt1"/>
                </a:solidFill>
                <a:highlight>
                  <a:srgbClr val="FF029C"/>
                </a:highlight>
                <a:latin typeface="DM Sans"/>
                <a:ea typeface="DM Sans"/>
                <a:cs typeface="DM Sans"/>
                <a:sym typeface="DM Sans"/>
              </a:rPr>
              <a:t>Objetivo del estudio</a:t>
            </a:r>
            <a:endParaRPr/>
          </a:p>
        </p:txBody>
      </p:sp>
      <p:pic>
        <p:nvPicPr>
          <p:cNvPr id="96" name="Google Shape;96;p2"/>
          <p:cNvPicPr preferRelativeResize="0"/>
          <p:nvPr/>
        </p:nvPicPr>
        <p:blipFill rotWithShape="1">
          <a:blip r:embed="rId3">
            <a:alphaModFix/>
          </a:blip>
          <a:srcRect/>
          <a:stretch/>
        </p:blipFill>
        <p:spPr>
          <a:xfrm>
            <a:off x="190982" y="913433"/>
            <a:ext cx="4328932" cy="3951240"/>
          </a:xfrm>
          <a:prstGeom prst="rect">
            <a:avLst/>
          </a:prstGeom>
          <a:noFill/>
          <a:ln>
            <a:noFill/>
          </a:ln>
        </p:spPr>
      </p:pic>
      <p:sp>
        <p:nvSpPr>
          <p:cNvPr id="5" name="Google Shape;139;p18"/>
          <p:cNvSpPr txBox="1"/>
          <p:nvPr/>
        </p:nvSpPr>
        <p:spPr>
          <a:xfrm>
            <a:off x="8718698" y="4741476"/>
            <a:ext cx="425303" cy="338524"/>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s-CL" sz="1050" dirty="0">
                <a:solidFill>
                  <a:schemeClr val="bg1">
                    <a:lumMod val="50000"/>
                  </a:schemeClr>
                </a:solidFill>
                <a:latin typeface="DM Sans Medium"/>
                <a:ea typeface="DM Sans Medium"/>
                <a:cs typeface="DM Sans Medium"/>
                <a:sym typeface="DM Sans Medium"/>
              </a:rPr>
              <a:t>2</a:t>
            </a:r>
            <a:endParaRPr sz="1050" b="0" i="0" u="none" strike="noStrike" cap="none" dirty="0">
              <a:solidFill>
                <a:schemeClr val="bg1">
                  <a:lumMod val="50000"/>
                </a:schemeClr>
              </a:solidFill>
              <a:latin typeface="DM Sans Medium"/>
              <a:ea typeface="DM Sans Medium"/>
              <a:cs typeface="DM Sans Medium"/>
              <a:sym typeface="DM Sans Medium"/>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19"/>
          <p:cNvSpPr txBox="1">
            <a:spLocks noGrp="1"/>
          </p:cNvSpPr>
          <p:nvPr>
            <p:ph type="title" idx="4294967295"/>
          </p:nvPr>
        </p:nvSpPr>
        <p:spPr>
          <a:xfrm>
            <a:off x="298770" y="257096"/>
            <a:ext cx="7886700" cy="66540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200"/>
              <a:buFont typeface="DM Sans"/>
              <a:buNone/>
            </a:pPr>
            <a:r>
              <a:rPr lang="es-CL" sz="2200" b="1">
                <a:solidFill>
                  <a:schemeClr val="lt1"/>
                </a:solidFill>
                <a:highlight>
                  <a:srgbClr val="FF029C"/>
                </a:highlight>
                <a:latin typeface="DM Sans"/>
                <a:ea typeface="DM Sans"/>
                <a:cs typeface="DM Sans"/>
                <a:sym typeface="DM Sans"/>
              </a:rPr>
              <a:t>Resumen satisfacción con TV pagada </a:t>
            </a:r>
            <a:endParaRPr/>
          </a:p>
        </p:txBody>
      </p:sp>
      <p:sp>
        <p:nvSpPr>
          <p:cNvPr id="281" name="Google Shape;281;p19"/>
          <p:cNvSpPr/>
          <p:nvPr/>
        </p:nvSpPr>
        <p:spPr>
          <a:xfrm>
            <a:off x="5791200" y="1057159"/>
            <a:ext cx="2710070" cy="2037223"/>
          </a:xfrm>
          <a:prstGeom prst="rect">
            <a:avLst/>
          </a:prstGeom>
          <a:noFill/>
          <a:ln w="12700" cap="flat" cmpd="sng">
            <a:solidFill>
              <a:srgbClr val="7030A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82" name="Google Shape;282;p19"/>
          <p:cNvSpPr txBox="1"/>
          <p:nvPr/>
        </p:nvSpPr>
        <p:spPr>
          <a:xfrm>
            <a:off x="8718698" y="4741476"/>
            <a:ext cx="425303" cy="338524"/>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50"/>
              <a:buFont typeface="Arial"/>
              <a:buNone/>
            </a:pPr>
            <a:fld id="{00000000-1234-1234-1234-123412341234}" type="slidenum">
              <a:rPr lang="es-CL" sz="1050" b="0" i="0" u="none" strike="noStrike" cap="none">
                <a:solidFill>
                  <a:srgbClr val="FFFFFF"/>
                </a:solidFill>
                <a:latin typeface="DM Sans Medium"/>
                <a:ea typeface="DM Sans Medium"/>
                <a:cs typeface="DM Sans Medium"/>
                <a:sym typeface="DM Sans Medium"/>
              </a:rPr>
              <a:t>20</a:t>
            </a:fld>
            <a:endParaRPr sz="1050" b="0" i="0" u="none" strike="noStrike" cap="none">
              <a:solidFill>
                <a:srgbClr val="FFFFFF"/>
              </a:solidFill>
              <a:latin typeface="DM Sans Medium"/>
              <a:ea typeface="DM Sans Medium"/>
              <a:cs typeface="DM Sans Medium"/>
              <a:sym typeface="DM Sans Medium"/>
            </a:endParaRPr>
          </a:p>
        </p:txBody>
      </p:sp>
      <p:pic>
        <p:nvPicPr>
          <p:cNvPr id="283" name="Google Shape;283;p19"/>
          <p:cNvPicPr preferRelativeResize="0"/>
          <p:nvPr/>
        </p:nvPicPr>
        <p:blipFill rotWithShape="1">
          <a:blip r:embed="rId3">
            <a:alphaModFix/>
          </a:blip>
          <a:srcRect l="315" r="314"/>
          <a:stretch/>
        </p:blipFill>
        <p:spPr>
          <a:xfrm>
            <a:off x="715617" y="1057159"/>
            <a:ext cx="4376590" cy="3077520"/>
          </a:xfrm>
          <a:prstGeom prst="rect">
            <a:avLst/>
          </a:prstGeom>
          <a:noFill/>
          <a:ln>
            <a:noFill/>
          </a:ln>
        </p:spPr>
      </p:pic>
      <p:sp>
        <p:nvSpPr>
          <p:cNvPr id="284" name="Google Shape;284;p19"/>
          <p:cNvSpPr txBox="1">
            <a:spLocks noGrp="1"/>
          </p:cNvSpPr>
          <p:nvPr>
            <p:ph type="body" idx="4294967295"/>
          </p:nvPr>
        </p:nvSpPr>
        <p:spPr>
          <a:xfrm>
            <a:off x="5983357" y="1223889"/>
            <a:ext cx="2325756" cy="17991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1400"/>
              <a:buNone/>
            </a:pPr>
            <a:r>
              <a:rPr lang="es-CL" sz="1200" dirty="0">
                <a:latin typeface="DM Sans"/>
                <a:ea typeface="DM Sans"/>
                <a:cs typeface="DM Sans"/>
                <a:sym typeface="DM Sans"/>
              </a:rPr>
              <a:t>Pasando a la evaluación histórica de la </a:t>
            </a:r>
            <a:r>
              <a:rPr lang="es-CL" sz="1200" b="1" dirty="0">
                <a:solidFill>
                  <a:srgbClr val="FF029C"/>
                </a:solidFill>
                <a:latin typeface="DM Sans"/>
                <a:ea typeface="DM Sans"/>
                <a:cs typeface="DM Sans"/>
                <a:sym typeface="DM Sans"/>
              </a:rPr>
              <a:t>televisión por pago </a:t>
            </a:r>
            <a:r>
              <a:rPr lang="es-CL" sz="1200" dirty="0">
                <a:latin typeface="DM Sans"/>
                <a:ea typeface="DM Sans"/>
                <a:cs typeface="DM Sans"/>
                <a:sym typeface="DM Sans"/>
              </a:rPr>
              <a:t>se observa un </a:t>
            </a:r>
            <a:r>
              <a:rPr lang="es-CL" sz="1200" b="1" dirty="0">
                <a:solidFill>
                  <a:srgbClr val="FF029C"/>
                </a:solidFill>
                <a:latin typeface="DM Sans"/>
                <a:ea typeface="DM Sans"/>
                <a:cs typeface="DM Sans"/>
                <a:sym typeface="DM Sans"/>
              </a:rPr>
              <a:t>descenso claro en los niveles de satisfacción</a:t>
            </a:r>
            <a:r>
              <a:rPr lang="es-CL" sz="1200" dirty="0">
                <a:solidFill>
                  <a:srgbClr val="FF029C"/>
                </a:solidFill>
                <a:latin typeface="DM Sans"/>
                <a:ea typeface="DM Sans"/>
                <a:cs typeface="DM Sans"/>
                <a:sym typeface="DM Sans"/>
              </a:rPr>
              <a:t>.</a:t>
            </a:r>
            <a:endParaRPr sz="1200" dirty="0"/>
          </a:p>
          <a:p>
            <a:pPr marL="0" lvl="0" indent="0" algn="l" rtl="0">
              <a:lnSpc>
                <a:spcPct val="150000"/>
              </a:lnSpc>
              <a:spcBef>
                <a:spcPts val="750"/>
              </a:spcBef>
              <a:spcAft>
                <a:spcPts val="0"/>
              </a:spcAft>
              <a:buClr>
                <a:schemeClr val="dk1"/>
              </a:buClr>
              <a:buSzPts val="1400"/>
              <a:buNone/>
            </a:pPr>
            <a:endParaRPr sz="200" dirty="0">
              <a:latin typeface="DM Sans"/>
              <a:ea typeface="DM Sans"/>
              <a:cs typeface="DM Sans"/>
              <a:sym typeface="DM Sans"/>
            </a:endParaRPr>
          </a:p>
          <a:p>
            <a:pPr marL="0" lvl="0" indent="0" algn="ctr" rtl="0">
              <a:lnSpc>
                <a:spcPct val="100000"/>
              </a:lnSpc>
              <a:spcBef>
                <a:spcPts val="750"/>
              </a:spcBef>
              <a:spcAft>
                <a:spcPts val="0"/>
              </a:spcAft>
              <a:buClr>
                <a:schemeClr val="dk1"/>
              </a:buClr>
              <a:buSzPts val="1400"/>
              <a:buNone/>
            </a:pPr>
            <a:r>
              <a:rPr lang="es-CL" sz="1200" dirty="0">
                <a:latin typeface="DM Sans"/>
                <a:ea typeface="DM Sans"/>
                <a:cs typeface="DM Sans"/>
                <a:sym typeface="DM Sans"/>
              </a:rPr>
              <a:t>Así, los resultados </a:t>
            </a:r>
            <a:r>
              <a:rPr lang="es-CL" sz="1200" dirty="0" smtClean="0">
                <a:latin typeface="DM Sans"/>
                <a:ea typeface="DM Sans"/>
                <a:cs typeface="DM Sans"/>
                <a:sym typeface="DM Sans"/>
              </a:rPr>
              <a:t>actuales muestran </a:t>
            </a:r>
            <a:r>
              <a:rPr lang="es-CL" sz="1200" dirty="0">
                <a:latin typeface="DM Sans"/>
                <a:ea typeface="DM Sans"/>
                <a:cs typeface="DM Sans"/>
                <a:sym typeface="DM Sans"/>
              </a:rPr>
              <a:t>una </a:t>
            </a:r>
            <a:r>
              <a:rPr lang="es-CL" sz="1200" b="1" dirty="0">
                <a:solidFill>
                  <a:schemeClr val="lt1"/>
                </a:solidFill>
                <a:highlight>
                  <a:srgbClr val="753582"/>
                </a:highlight>
                <a:latin typeface="DM Sans"/>
                <a:ea typeface="DM Sans"/>
                <a:cs typeface="DM Sans"/>
                <a:sym typeface="DM Sans"/>
              </a:rPr>
              <a:t>satisfacción media.</a:t>
            </a:r>
            <a:endParaRPr sz="1200" dirty="0">
              <a:highlight>
                <a:srgbClr val="753582"/>
              </a:highlight>
              <a:latin typeface="DM Sans"/>
              <a:ea typeface="DM Sans"/>
              <a:cs typeface="DM Sans"/>
              <a:sym typeface="DM Sans"/>
            </a:endParaRPr>
          </a:p>
        </p:txBody>
      </p:sp>
      <p:grpSp>
        <p:nvGrpSpPr>
          <p:cNvPr id="285" name="Google Shape;285;p19"/>
          <p:cNvGrpSpPr/>
          <p:nvPr/>
        </p:nvGrpSpPr>
        <p:grpSpPr>
          <a:xfrm rot="-5400000">
            <a:off x="6665149" y="3557505"/>
            <a:ext cx="962173" cy="753698"/>
            <a:chOff x="4768325" y="2163475"/>
            <a:chExt cx="59700" cy="46725"/>
          </a:xfrm>
        </p:grpSpPr>
        <p:sp>
          <p:nvSpPr>
            <p:cNvPr id="286" name="Google Shape;286;p19"/>
            <p:cNvSpPr/>
            <p:nvPr/>
          </p:nvSpPr>
          <p:spPr>
            <a:xfrm>
              <a:off x="4768325" y="2163475"/>
              <a:ext cx="35375" cy="46725"/>
            </a:xfrm>
            <a:custGeom>
              <a:avLst/>
              <a:gdLst/>
              <a:ahLst/>
              <a:cxnLst/>
              <a:rect l="l" t="t" r="r" b="b"/>
              <a:pathLst>
                <a:path w="1415" h="1869" extrusionOk="0">
                  <a:moveTo>
                    <a:pt x="0" y="0"/>
                  </a:moveTo>
                  <a:lnTo>
                    <a:pt x="895" y="931"/>
                  </a:lnTo>
                  <a:lnTo>
                    <a:pt x="0" y="1868"/>
                  </a:lnTo>
                  <a:lnTo>
                    <a:pt x="520" y="1868"/>
                  </a:lnTo>
                  <a:lnTo>
                    <a:pt x="1414" y="931"/>
                  </a:lnTo>
                  <a:lnTo>
                    <a:pt x="520" y="0"/>
                  </a:lnTo>
                  <a:close/>
                </a:path>
              </a:pathLst>
            </a:custGeom>
            <a:solidFill>
              <a:schemeClr val="lt1"/>
            </a:solidFill>
            <a:ln w="12700" cap="flat" cmpd="sng">
              <a:solidFill>
                <a:srgbClr val="8D8D8D"/>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87" name="Google Shape;287;p19"/>
            <p:cNvSpPr/>
            <p:nvPr/>
          </p:nvSpPr>
          <p:spPr>
            <a:xfrm>
              <a:off x="4792475" y="2163475"/>
              <a:ext cx="35550" cy="46725"/>
            </a:xfrm>
            <a:custGeom>
              <a:avLst/>
              <a:gdLst/>
              <a:ahLst/>
              <a:cxnLst/>
              <a:rect l="l" t="t" r="r" b="b"/>
              <a:pathLst>
                <a:path w="1422" h="1869" extrusionOk="0">
                  <a:moveTo>
                    <a:pt x="1" y="0"/>
                  </a:moveTo>
                  <a:lnTo>
                    <a:pt x="895" y="931"/>
                  </a:lnTo>
                  <a:lnTo>
                    <a:pt x="1" y="1868"/>
                  </a:lnTo>
                  <a:lnTo>
                    <a:pt x="527" y="1868"/>
                  </a:lnTo>
                  <a:lnTo>
                    <a:pt x="1422" y="931"/>
                  </a:lnTo>
                  <a:lnTo>
                    <a:pt x="527" y="0"/>
                  </a:lnTo>
                  <a:close/>
                </a:path>
              </a:pathLst>
            </a:custGeom>
            <a:solidFill>
              <a:schemeClr val="lt1"/>
            </a:solidFill>
            <a:ln w="12700" cap="flat" cmpd="sng">
              <a:solidFill>
                <a:srgbClr val="8D8D8D"/>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grpSp>
      <p:sp>
        <p:nvSpPr>
          <p:cNvPr id="10" name="Rectángulo 9"/>
          <p:cNvSpPr/>
          <p:nvPr/>
        </p:nvSpPr>
        <p:spPr>
          <a:xfrm>
            <a:off x="8439512" y="114346"/>
            <a:ext cx="644853" cy="8849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1" name="Imagen 10"/>
          <p:cNvPicPr>
            <a:picLocks noChangeAspect="1"/>
          </p:cNvPicPr>
          <p:nvPr/>
        </p:nvPicPr>
        <p:blipFill rotWithShape="1">
          <a:blip r:embed="rId4">
            <a:extLst>
              <a:ext uri="{28A0092B-C50C-407E-A947-70E740481C1C}">
                <a14:useLocalDpi xmlns:a14="http://schemas.microsoft.com/office/drawing/2010/main" val="0"/>
              </a:ext>
            </a:extLst>
          </a:blip>
          <a:srcRect l="21592" t="14363" r="22955" b="11924"/>
          <a:stretch/>
        </p:blipFill>
        <p:spPr>
          <a:xfrm>
            <a:off x="8473285" y="50430"/>
            <a:ext cx="590339" cy="789053"/>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20"/>
          <p:cNvSpPr txBox="1">
            <a:spLocks noGrp="1"/>
          </p:cNvSpPr>
          <p:nvPr>
            <p:ph type="title" idx="4294967295"/>
          </p:nvPr>
        </p:nvSpPr>
        <p:spPr>
          <a:xfrm>
            <a:off x="324847" y="273845"/>
            <a:ext cx="7886700" cy="66540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200"/>
              <a:buFont typeface="DM Sans"/>
              <a:buNone/>
            </a:pPr>
            <a:r>
              <a:rPr lang="es-CL" sz="2200" b="1">
                <a:solidFill>
                  <a:schemeClr val="lt1"/>
                </a:solidFill>
                <a:highlight>
                  <a:srgbClr val="FF029C"/>
                </a:highlight>
                <a:latin typeface="DM Sans"/>
                <a:ea typeface="DM Sans"/>
                <a:cs typeface="DM Sans"/>
                <a:sym typeface="DM Sans"/>
              </a:rPr>
              <a:t>Medio con influencia en opinión pública</a:t>
            </a:r>
            <a:endParaRPr/>
          </a:p>
        </p:txBody>
      </p:sp>
      <p:sp>
        <p:nvSpPr>
          <p:cNvPr id="293" name="Google Shape;293;p20"/>
          <p:cNvSpPr txBox="1">
            <a:spLocks noGrp="1"/>
          </p:cNvSpPr>
          <p:nvPr>
            <p:ph type="body" idx="4294967295"/>
          </p:nvPr>
        </p:nvSpPr>
        <p:spPr>
          <a:xfrm>
            <a:off x="6236255" y="578037"/>
            <a:ext cx="2066698" cy="4522340"/>
          </a:xfrm>
          <a:prstGeom prst="rect">
            <a:avLst/>
          </a:prstGeom>
          <a:noFill/>
          <a:ln>
            <a:noFill/>
          </a:ln>
        </p:spPr>
        <p:txBody>
          <a:bodyPr spcFirstLastPara="1" wrap="square" lIns="91425" tIns="45700" rIns="91425" bIns="45700" anchor="ctr" anchorCtr="0">
            <a:noAutofit/>
          </a:bodyPr>
          <a:lstStyle/>
          <a:p>
            <a:pPr marL="171450" lvl="0" indent="-158114" algn="l" rtl="0">
              <a:lnSpc>
                <a:spcPct val="100000"/>
              </a:lnSpc>
              <a:spcBef>
                <a:spcPts val="0"/>
              </a:spcBef>
              <a:spcAft>
                <a:spcPts val="0"/>
              </a:spcAft>
              <a:buClr>
                <a:schemeClr val="dk1"/>
              </a:buClr>
              <a:buSzPts val="1190"/>
              <a:buChar char="•"/>
            </a:pPr>
            <a:r>
              <a:rPr lang="es-CL" sz="1050" dirty="0">
                <a:latin typeface="DM Sans"/>
                <a:ea typeface="DM Sans"/>
                <a:cs typeface="DM Sans"/>
                <a:sym typeface="DM Sans"/>
              </a:rPr>
              <a:t>Respecto a influencia en opinión pública, las </a:t>
            </a:r>
            <a:r>
              <a:rPr lang="es-CL" sz="1050" b="1" dirty="0">
                <a:solidFill>
                  <a:srgbClr val="FF029C"/>
                </a:solidFill>
                <a:latin typeface="DM Sans"/>
                <a:ea typeface="DM Sans"/>
                <a:cs typeface="DM Sans"/>
                <a:sym typeface="DM Sans"/>
              </a:rPr>
              <a:t>redes sociales muestran una gran presencia</a:t>
            </a:r>
            <a:r>
              <a:rPr lang="es-CL" sz="1050" dirty="0">
                <a:latin typeface="DM Sans"/>
                <a:ea typeface="DM Sans"/>
                <a:cs typeface="DM Sans"/>
                <a:sym typeface="DM Sans"/>
              </a:rPr>
              <a:t>, con </a:t>
            </a:r>
            <a:r>
              <a:rPr lang="es-CL" sz="1800" b="1" dirty="0">
                <a:solidFill>
                  <a:srgbClr val="FF029C"/>
                </a:solidFill>
                <a:latin typeface="DM Sans"/>
                <a:ea typeface="DM Sans"/>
                <a:cs typeface="DM Sans"/>
                <a:sym typeface="DM Sans"/>
              </a:rPr>
              <a:t>58</a:t>
            </a:r>
            <a:r>
              <a:rPr lang="es-CL" sz="1800" b="1" dirty="0" smtClean="0">
                <a:solidFill>
                  <a:srgbClr val="FF029C"/>
                </a:solidFill>
                <a:latin typeface="DM Sans"/>
                <a:ea typeface="DM Sans"/>
                <a:cs typeface="DM Sans"/>
                <a:sym typeface="DM Sans"/>
              </a:rPr>
              <a:t>%</a:t>
            </a:r>
            <a:r>
              <a:rPr lang="es-CL" sz="1050" dirty="0" smtClean="0">
                <a:latin typeface="DM Sans"/>
                <a:ea typeface="DM Sans"/>
                <a:cs typeface="DM Sans"/>
                <a:sym typeface="DM Sans"/>
              </a:rPr>
              <a:t>, desplazando a la TV con </a:t>
            </a:r>
            <a:r>
              <a:rPr lang="es-CL" sz="1800" b="1" dirty="0">
                <a:solidFill>
                  <a:srgbClr val="FF029C"/>
                </a:solidFill>
                <a:latin typeface="DM Sans"/>
                <a:ea typeface="DM Sans"/>
                <a:cs typeface="DM Sans"/>
                <a:sym typeface="DM Sans"/>
              </a:rPr>
              <a:t>31</a:t>
            </a:r>
            <a:r>
              <a:rPr lang="es-CL" sz="1800" b="1" dirty="0" smtClean="0">
                <a:solidFill>
                  <a:srgbClr val="FF029C"/>
                </a:solidFill>
                <a:latin typeface="DM Sans"/>
                <a:ea typeface="DM Sans"/>
                <a:cs typeface="DM Sans"/>
                <a:sym typeface="DM Sans"/>
              </a:rPr>
              <a:t>%</a:t>
            </a:r>
            <a:r>
              <a:rPr lang="es-CL" sz="1050" dirty="0" smtClean="0">
                <a:latin typeface="DM Sans"/>
                <a:ea typeface="DM Sans"/>
                <a:cs typeface="DM Sans"/>
                <a:sym typeface="DM Sans"/>
              </a:rPr>
              <a:t>.</a:t>
            </a:r>
            <a:endParaRPr sz="1600" dirty="0"/>
          </a:p>
          <a:p>
            <a:pPr marL="171450" lvl="0" indent="-151765" algn="l" rtl="0">
              <a:lnSpc>
                <a:spcPct val="100000"/>
              </a:lnSpc>
              <a:spcBef>
                <a:spcPts val="750"/>
              </a:spcBef>
              <a:spcAft>
                <a:spcPts val="0"/>
              </a:spcAft>
              <a:buSzPts val="1090"/>
              <a:buChar char="•"/>
            </a:pPr>
            <a:r>
              <a:rPr lang="es-CL" sz="1050" b="1" dirty="0">
                <a:solidFill>
                  <a:srgbClr val="FF029C"/>
                </a:solidFill>
                <a:latin typeface="DM Sans"/>
                <a:ea typeface="DM Sans"/>
                <a:cs typeface="DM Sans"/>
                <a:sym typeface="DM Sans"/>
              </a:rPr>
              <a:t>Personas de mayor edad</a:t>
            </a:r>
            <a:r>
              <a:rPr lang="es-CL" sz="1050" dirty="0">
                <a:latin typeface="DM Sans"/>
                <a:ea typeface="DM Sans"/>
                <a:cs typeface="DM Sans"/>
                <a:sym typeface="DM Sans"/>
              </a:rPr>
              <a:t> continúan otorgándole </a:t>
            </a:r>
            <a:br>
              <a:rPr lang="es-CL" sz="1050" dirty="0">
                <a:latin typeface="DM Sans"/>
                <a:ea typeface="DM Sans"/>
                <a:cs typeface="DM Sans"/>
                <a:sym typeface="DM Sans"/>
              </a:rPr>
            </a:br>
            <a:r>
              <a:rPr lang="es-CL" sz="1050" dirty="0">
                <a:latin typeface="DM Sans"/>
                <a:ea typeface="DM Sans"/>
                <a:cs typeface="DM Sans"/>
                <a:sym typeface="DM Sans"/>
              </a:rPr>
              <a:t>un </a:t>
            </a:r>
            <a:r>
              <a:rPr lang="es-CL" sz="1050" b="1" dirty="0">
                <a:solidFill>
                  <a:srgbClr val="FF029C"/>
                </a:solidFill>
                <a:latin typeface="DM Sans"/>
                <a:ea typeface="DM Sans"/>
                <a:cs typeface="DM Sans"/>
                <a:sym typeface="DM Sans"/>
              </a:rPr>
              <a:t>rol importante a la televisión.</a:t>
            </a:r>
            <a:endParaRPr sz="1050" b="1" dirty="0">
              <a:solidFill>
                <a:srgbClr val="FF029C"/>
              </a:solidFill>
              <a:latin typeface="DM Sans"/>
              <a:ea typeface="DM Sans"/>
              <a:cs typeface="DM Sans"/>
              <a:sym typeface="DM Sans"/>
            </a:endParaRPr>
          </a:p>
          <a:p>
            <a:pPr marL="171450" lvl="0" indent="-151765" algn="l" rtl="0">
              <a:lnSpc>
                <a:spcPct val="100000"/>
              </a:lnSpc>
              <a:spcBef>
                <a:spcPts val="750"/>
              </a:spcBef>
              <a:spcAft>
                <a:spcPts val="0"/>
              </a:spcAft>
              <a:buSzPts val="1090"/>
              <a:buFont typeface="DM Sans"/>
              <a:buChar char="•"/>
            </a:pPr>
            <a:r>
              <a:rPr lang="es-CL" sz="1400" b="1" dirty="0">
                <a:solidFill>
                  <a:srgbClr val="FF029C"/>
                </a:solidFill>
                <a:latin typeface="DM Sans"/>
                <a:ea typeface="DM Sans"/>
                <a:cs typeface="DM Sans"/>
                <a:sym typeface="DM Sans"/>
              </a:rPr>
              <a:t>La</a:t>
            </a:r>
            <a:r>
              <a:rPr lang="es-CL" sz="1050" b="1" dirty="0">
                <a:solidFill>
                  <a:srgbClr val="FF029C"/>
                </a:solidFill>
                <a:latin typeface="DM Sans"/>
                <a:ea typeface="DM Sans"/>
                <a:cs typeface="DM Sans"/>
                <a:sym typeface="DM Sans"/>
              </a:rPr>
              <a:t> </a:t>
            </a:r>
            <a:r>
              <a:rPr lang="es-CL" sz="1400" b="1" dirty="0">
                <a:solidFill>
                  <a:srgbClr val="FF029C"/>
                </a:solidFill>
                <a:latin typeface="DM Sans"/>
                <a:ea typeface="DM Sans"/>
                <a:cs typeface="DM Sans"/>
                <a:sym typeface="DM Sans"/>
              </a:rPr>
              <a:t>zona norte</a:t>
            </a:r>
            <a:r>
              <a:rPr lang="es-CL" sz="1400" dirty="0">
                <a:latin typeface="DM Sans"/>
                <a:ea typeface="DM Sans"/>
                <a:cs typeface="DM Sans"/>
                <a:sym typeface="DM Sans"/>
              </a:rPr>
              <a:t> </a:t>
            </a:r>
            <a:r>
              <a:rPr lang="es-CL" sz="1050" dirty="0">
                <a:latin typeface="DM Sans"/>
                <a:ea typeface="DM Sans"/>
                <a:cs typeface="DM Sans"/>
                <a:sym typeface="DM Sans"/>
              </a:rPr>
              <a:t>prioriza la influencia de las </a:t>
            </a:r>
            <a:r>
              <a:rPr lang="es-CL" sz="1050" b="1" dirty="0">
                <a:solidFill>
                  <a:srgbClr val="FF029C"/>
                </a:solidFill>
                <a:latin typeface="DM Sans"/>
                <a:ea typeface="DM Sans"/>
                <a:cs typeface="DM Sans"/>
                <a:sym typeface="DM Sans"/>
              </a:rPr>
              <a:t>redes sociales</a:t>
            </a:r>
            <a:r>
              <a:rPr lang="es-CL" sz="1050" dirty="0">
                <a:latin typeface="DM Sans"/>
                <a:ea typeface="DM Sans"/>
                <a:cs typeface="DM Sans"/>
                <a:sym typeface="DM Sans"/>
              </a:rPr>
              <a:t> por sobre las otras zonas.</a:t>
            </a:r>
            <a:endParaRPr sz="1050" dirty="0">
              <a:latin typeface="DM Sans"/>
              <a:ea typeface="DM Sans"/>
              <a:cs typeface="DM Sans"/>
              <a:sym typeface="DM Sans"/>
            </a:endParaRPr>
          </a:p>
          <a:p>
            <a:pPr marL="171450" lvl="0" indent="-151765" algn="l" rtl="0">
              <a:lnSpc>
                <a:spcPct val="100000"/>
              </a:lnSpc>
              <a:spcBef>
                <a:spcPts val="750"/>
              </a:spcBef>
              <a:spcAft>
                <a:spcPts val="0"/>
              </a:spcAft>
              <a:buClr>
                <a:srgbClr val="753582"/>
              </a:buClr>
              <a:buSzPts val="1090"/>
              <a:buFont typeface="DM Sans"/>
              <a:buChar char="•"/>
            </a:pPr>
            <a:r>
              <a:rPr lang="es-CL" sz="1050" b="1" dirty="0">
                <a:solidFill>
                  <a:srgbClr val="FF029C"/>
                </a:solidFill>
                <a:latin typeface="DM Sans"/>
                <a:ea typeface="DM Sans"/>
                <a:cs typeface="DM Sans"/>
                <a:sym typeface="DM Sans"/>
              </a:rPr>
              <a:t>La zona centro y sur </a:t>
            </a:r>
            <a:r>
              <a:rPr lang="es-CL" sz="1050" dirty="0">
                <a:latin typeface="DM Sans"/>
                <a:ea typeface="DM Sans"/>
                <a:cs typeface="DM Sans"/>
                <a:sym typeface="DM Sans"/>
              </a:rPr>
              <a:t>relevan en </a:t>
            </a:r>
            <a:r>
              <a:rPr lang="es-CL" sz="1050" b="1" dirty="0">
                <a:solidFill>
                  <a:srgbClr val="FF029C"/>
                </a:solidFill>
                <a:latin typeface="DM Sans"/>
                <a:ea typeface="DM Sans"/>
                <a:cs typeface="DM Sans"/>
                <a:sym typeface="DM Sans"/>
              </a:rPr>
              <a:t>segundo lugar a la TV</a:t>
            </a:r>
            <a:r>
              <a:rPr lang="es-CL" sz="1050" dirty="0">
                <a:latin typeface="DM Sans"/>
                <a:ea typeface="DM Sans"/>
                <a:cs typeface="DM Sans"/>
                <a:sym typeface="DM Sans"/>
              </a:rPr>
              <a:t>, con un mayor porcentaje que la zona norte.</a:t>
            </a:r>
            <a:endParaRPr sz="1050" dirty="0">
              <a:latin typeface="DM Sans"/>
              <a:ea typeface="DM Sans"/>
              <a:cs typeface="DM Sans"/>
              <a:sym typeface="DM Sans"/>
            </a:endParaRPr>
          </a:p>
        </p:txBody>
      </p:sp>
      <p:sp>
        <p:nvSpPr>
          <p:cNvPr id="294" name="Google Shape;294;p20"/>
          <p:cNvSpPr txBox="1"/>
          <p:nvPr/>
        </p:nvSpPr>
        <p:spPr>
          <a:xfrm>
            <a:off x="8718698" y="4741476"/>
            <a:ext cx="425303" cy="338524"/>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50"/>
              <a:buFont typeface="Arial"/>
              <a:buNone/>
            </a:pPr>
            <a:fld id="{00000000-1234-1234-1234-123412341234}" type="slidenum">
              <a:rPr lang="es-CL" sz="1050" b="0" i="0" u="none" strike="noStrike" cap="none">
                <a:solidFill>
                  <a:srgbClr val="FFFFFF"/>
                </a:solidFill>
                <a:latin typeface="DM Sans Medium"/>
                <a:ea typeface="DM Sans Medium"/>
                <a:cs typeface="DM Sans Medium"/>
                <a:sym typeface="DM Sans Medium"/>
              </a:rPr>
              <a:t>21</a:t>
            </a:fld>
            <a:endParaRPr sz="1050" b="0" i="0" u="none" strike="noStrike" cap="none">
              <a:solidFill>
                <a:srgbClr val="FFFFFF"/>
              </a:solidFill>
              <a:latin typeface="DM Sans Medium"/>
              <a:ea typeface="DM Sans Medium"/>
              <a:cs typeface="DM Sans Medium"/>
              <a:sym typeface="DM Sans Medium"/>
            </a:endParaRPr>
          </a:p>
        </p:txBody>
      </p:sp>
      <p:grpSp>
        <p:nvGrpSpPr>
          <p:cNvPr id="295" name="Google Shape;295;p20"/>
          <p:cNvGrpSpPr/>
          <p:nvPr/>
        </p:nvGrpSpPr>
        <p:grpSpPr>
          <a:xfrm rot="10800000">
            <a:off x="6154184" y="853462"/>
            <a:ext cx="1266288" cy="3971490"/>
            <a:chOff x="7297838" y="1221129"/>
            <a:chExt cx="1481559" cy="3049929"/>
          </a:xfrm>
        </p:grpSpPr>
        <p:cxnSp>
          <p:nvCxnSpPr>
            <p:cNvPr id="296" name="Google Shape;296;p20"/>
            <p:cNvCxnSpPr/>
            <p:nvPr/>
          </p:nvCxnSpPr>
          <p:spPr>
            <a:xfrm>
              <a:off x="7297838" y="1221129"/>
              <a:ext cx="1481559" cy="0"/>
            </a:xfrm>
            <a:prstGeom prst="straightConnector1">
              <a:avLst/>
            </a:prstGeom>
            <a:noFill/>
            <a:ln w="15875" cap="flat" cmpd="sng">
              <a:solidFill>
                <a:srgbClr val="FF029C"/>
              </a:solidFill>
              <a:prstDash val="dash"/>
              <a:miter lim="800000"/>
              <a:headEnd type="none" w="sm" len="sm"/>
              <a:tailEnd type="none" w="sm" len="sm"/>
            </a:ln>
          </p:spPr>
        </p:cxnSp>
        <p:cxnSp>
          <p:nvCxnSpPr>
            <p:cNvPr id="297" name="Google Shape;297;p20"/>
            <p:cNvCxnSpPr/>
            <p:nvPr/>
          </p:nvCxnSpPr>
          <p:spPr>
            <a:xfrm>
              <a:off x="8779397" y="1221129"/>
              <a:ext cx="0" cy="3049929"/>
            </a:xfrm>
            <a:prstGeom prst="straightConnector1">
              <a:avLst/>
            </a:prstGeom>
            <a:noFill/>
            <a:ln w="15875" cap="flat" cmpd="sng">
              <a:solidFill>
                <a:srgbClr val="FF029C"/>
              </a:solidFill>
              <a:prstDash val="dash"/>
              <a:miter lim="800000"/>
              <a:headEnd type="none" w="sm" len="sm"/>
              <a:tailEnd type="none" w="sm" len="sm"/>
            </a:ln>
          </p:spPr>
        </p:cxnSp>
        <p:cxnSp>
          <p:nvCxnSpPr>
            <p:cNvPr id="298" name="Google Shape;298;p20"/>
            <p:cNvCxnSpPr/>
            <p:nvPr/>
          </p:nvCxnSpPr>
          <p:spPr>
            <a:xfrm>
              <a:off x="7297838" y="4271058"/>
              <a:ext cx="1481559" cy="0"/>
            </a:xfrm>
            <a:prstGeom prst="straightConnector1">
              <a:avLst/>
            </a:prstGeom>
            <a:noFill/>
            <a:ln w="15875" cap="flat" cmpd="sng">
              <a:solidFill>
                <a:srgbClr val="FF029C"/>
              </a:solidFill>
              <a:prstDash val="dash"/>
              <a:miter lim="800000"/>
              <a:headEnd type="none" w="sm" len="sm"/>
              <a:tailEnd type="none" w="sm" len="sm"/>
            </a:ln>
          </p:spPr>
        </p:cxnSp>
      </p:grpSp>
      <p:pic>
        <p:nvPicPr>
          <p:cNvPr id="299" name="Google Shape;299;p20"/>
          <p:cNvPicPr preferRelativeResize="0"/>
          <p:nvPr/>
        </p:nvPicPr>
        <p:blipFill rotWithShape="1">
          <a:blip r:embed="rId3">
            <a:alphaModFix/>
          </a:blip>
          <a:srcRect l="1083" r="1083"/>
          <a:stretch/>
        </p:blipFill>
        <p:spPr>
          <a:xfrm>
            <a:off x="834889" y="939248"/>
            <a:ext cx="3988904" cy="2664299"/>
          </a:xfrm>
          <a:prstGeom prst="rect">
            <a:avLst/>
          </a:prstGeom>
          <a:noFill/>
          <a:ln>
            <a:noFill/>
          </a:ln>
        </p:spPr>
      </p:pic>
      <p:graphicFrame>
        <p:nvGraphicFramePr>
          <p:cNvPr id="12" name="Gráfico 11">
            <a:extLst>
              <a:ext uri="{FF2B5EF4-FFF2-40B4-BE49-F238E27FC236}">
                <a16:creationId xmlns:a16="http://schemas.microsoft.com/office/drawing/2014/main" id="{9CECAE59-272E-BF4B-8670-1EB3BBB3EBF1}"/>
              </a:ext>
            </a:extLst>
          </p:cNvPr>
          <p:cNvGraphicFramePr/>
          <p:nvPr>
            <p:extLst>
              <p:ext uri="{D42A27DB-BD31-4B8C-83A1-F6EECF244321}">
                <p14:modId xmlns:p14="http://schemas.microsoft.com/office/powerpoint/2010/main" val="3486149170"/>
              </p:ext>
            </p:extLst>
          </p:nvPr>
        </p:nvGraphicFramePr>
        <p:xfrm>
          <a:off x="781878" y="3407173"/>
          <a:ext cx="4128051" cy="1334304"/>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ángulo 1"/>
          <p:cNvSpPr/>
          <p:nvPr/>
        </p:nvSpPr>
        <p:spPr>
          <a:xfrm>
            <a:off x="583096" y="2166730"/>
            <a:ext cx="4578626" cy="3776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3" name="Rectángulo 12"/>
          <p:cNvSpPr/>
          <p:nvPr/>
        </p:nvSpPr>
        <p:spPr>
          <a:xfrm>
            <a:off x="708992" y="3218329"/>
            <a:ext cx="4578626" cy="3776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4" name="Rectángulo 13"/>
          <p:cNvSpPr/>
          <p:nvPr/>
        </p:nvSpPr>
        <p:spPr>
          <a:xfrm>
            <a:off x="8439512" y="114346"/>
            <a:ext cx="644853" cy="8849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5" name="Imagen 14"/>
          <p:cNvPicPr>
            <a:picLocks noChangeAspect="1"/>
          </p:cNvPicPr>
          <p:nvPr/>
        </p:nvPicPr>
        <p:blipFill rotWithShape="1">
          <a:blip r:embed="rId5">
            <a:extLst>
              <a:ext uri="{28A0092B-C50C-407E-A947-70E740481C1C}">
                <a14:useLocalDpi xmlns:a14="http://schemas.microsoft.com/office/drawing/2010/main" val="0"/>
              </a:ext>
            </a:extLst>
          </a:blip>
          <a:srcRect l="21592" t="14363" r="22955" b="11924"/>
          <a:stretch/>
        </p:blipFill>
        <p:spPr>
          <a:xfrm>
            <a:off x="8473285" y="50430"/>
            <a:ext cx="590339" cy="789053"/>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pic>
        <p:nvPicPr>
          <p:cNvPr id="342" name="Google Shape;342;p24"/>
          <p:cNvPicPr preferRelativeResize="0"/>
          <p:nvPr/>
        </p:nvPicPr>
        <p:blipFill rotWithShape="1">
          <a:blip r:embed="rId3">
            <a:alphaModFix/>
          </a:blip>
          <a:srcRect/>
          <a:stretch/>
        </p:blipFill>
        <p:spPr>
          <a:xfrm>
            <a:off x="202557" y="1400536"/>
            <a:ext cx="4521852" cy="3586704"/>
          </a:xfrm>
          <a:prstGeom prst="rect">
            <a:avLst/>
          </a:prstGeom>
          <a:noFill/>
          <a:ln>
            <a:noFill/>
          </a:ln>
        </p:spPr>
      </p:pic>
      <p:sp>
        <p:nvSpPr>
          <p:cNvPr id="343" name="Google Shape;343;p24"/>
          <p:cNvSpPr txBox="1"/>
          <p:nvPr/>
        </p:nvSpPr>
        <p:spPr>
          <a:xfrm>
            <a:off x="64874" y="802718"/>
            <a:ext cx="7886700" cy="969377"/>
          </a:xfrm>
          <a:prstGeom prst="rect">
            <a:avLst/>
          </a:prstGeom>
          <a:noFill/>
          <a:ln>
            <a:noFill/>
          </a:ln>
        </p:spPr>
        <p:txBody>
          <a:bodyPr spcFirstLastPara="1" wrap="square" lIns="91425" tIns="45700" rIns="91425" bIns="45700" anchor="ctr" anchorCtr="0">
            <a:noAutofit/>
          </a:bodyPr>
          <a:lstStyle/>
          <a:p>
            <a:pPr marL="0" marR="0" lvl="0" indent="0" algn="r" rtl="0">
              <a:lnSpc>
                <a:spcPct val="160000"/>
              </a:lnSpc>
              <a:spcBef>
                <a:spcPts val="0"/>
              </a:spcBef>
              <a:spcAft>
                <a:spcPts val="0"/>
              </a:spcAft>
              <a:buClr>
                <a:schemeClr val="lt1"/>
              </a:buClr>
              <a:buSzPts val="3300"/>
              <a:buFont typeface="DM Sans"/>
              <a:buNone/>
            </a:pPr>
            <a:r>
              <a:rPr lang="es-CL" sz="3300" b="1" i="0" u="none" strike="noStrike" cap="none">
                <a:solidFill>
                  <a:schemeClr val="lt1"/>
                </a:solidFill>
                <a:highlight>
                  <a:srgbClr val="FF029C"/>
                </a:highlight>
                <a:latin typeface="DM Sans"/>
                <a:ea typeface="DM Sans"/>
                <a:cs typeface="DM Sans"/>
                <a:sym typeface="DM Sans"/>
              </a:rPr>
              <a:t>Medios de información</a:t>
            </a:r>
            <a:endParaRPr sz="1400" b="0" i="0" u="none" strike="noStrike" cap="none">
              <a:solidFill>
                <a:srgbClr val="000000"/>
              </a:solidFill>
              <a:latin typeface="Arial"/>
              <a:ea typeface="Arial"/>
              <a:cs typeface="Arial"/>
              <a:sym typeface="Arial"/>
            </a:endParaRPr>
          </a:p>
          <a:p>
            <a:pPr marL="0" marR="0" lvl="0" indent="0" algn="r" rtl="0">
              <a:lnSpc>
                <a:spcPct val="160000"/>
              </a:lnSpc>
              <a:spcBef>
                <a:spcPts val="0"/>
              </a:spcBef>
              <a:spcAft>
                <a:spcPts val="0"/>
              </a:spcAft>
              <a:buClr>
                <a:schemeClr val="lt1"/>
              </a:buClr>
              <a:buSzPts val="3300"/>
              <a:buFont typeface="DM Sans"/>
              <a:buNone/>
            </a:pPr>
            <a:r>
              <a:rPr lang="es-CL" sz="3300" b="1" i="0" u="none" strike="noStrike" cap="none">
                <a:solidFill>
                  <a:schemeClr val="lt1"/>
                </a:solidFill>
                <a:highlight>
                  <a:srgbClr val="FF029C"/>
                </a:highlight>
                <a:latin typeface="DM Sans"/>
                <a:ea typeface="DM Sans"/>
                <a:cs typeface="DM Sans"/>
                <a:sym typeface="DM Sans"/>
              </a:rPr>
              <a:t>y noticiarios</a:t>
            </a:r>
            <a:endParaRPr sz="1400" b="0" i="0" u="none" strike="noStrike" cap="none">
              <a:solidFill>
                <a:srgbClr val="000000"/>
              </a:solidFill>
              <a:latin typeface="Arial"/>
              <a:ea typeface="Arial"/>
              <a:cs typeface="Arial"/>
              <a:sym typeface="Arial"/>
            </a:endParaRPr>
          </a:p>
        </p:txBody>
      </p:sp>
      <p:sp>
        <p:nvSpPr>
          <p:cNvPr id="4" name="Google Shape;139;p18"/>
          <p:cNvSpPr txBox="1"/>
          <p:nvPr/>
        </p:nvSpPr>
        <p:spPr>
          <a:xfrm>
            <a:off x="8718698" y="4741476"/>
            <a:ext cx="425303" cy="338524"/>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s-CL" sz="1050" dirty="0" smtClean="0">
                <a:solidFill>
                  <a:schemeClr val="bg1">
                    <a:lumMod val="50000"/>
                  </a:schemeClr>
                </a:solidFill>
                <a:latin typeface="DM Sans Medium"/>
                <a:ea typeface="DM Sans Medium"/>
                <a:cs typeface="DM Sans Medium"/>
                <a:sym typeface="DM Sans Medium"/>
              </a:rPr>
              <a:t>23</a:t>
            </a:r>
            <a:endParaRPr sz="1050" b="0" i="0" u="none" strike="noStrike" cap="none" dirty="0">
              <a:solidFill>
                <a:schemeClr val="bg1">
                  <a:lumMod val="50000"/>
                </a:schemeClr>
              </a:solidFill>
              <a:latin typeface="DM Sans Medium"/>
              <a:ea typeface="DM Sans Medium"/>
              <a:cs typeface="DM Sans Medium"/>
              <a:sym typeface="DM Sans Medium"/>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25"/>
          <p:cNvSpPr txBox="1">
            <a:spLocks noGrp="1"/>
          </p:cNvSpPr>
          <p:nvPr>
            <p:ph type="title" idx="4294967295"/>
          </p:nvPr>
        </p:nvSpPr>
        <p:spPr>
          <a:xfrm>
            <a:off x="217749" y="181247"/>
            <a:ext cx="7886700" cy="66540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200"/>
              <a:buFont typeface="DM Sans"/>
              <a:buNone/>
            </a:pPr>
            <a:r>
              <a:rPr lang="es-CL" sz="2200" b="1">
                <a:solidFill>
                  <a:schemeClr val="lt1"/>
                </a:solidFill>
                <a:highlight>
                  <a:srgbClr val="FF029C"/>
                </a:highlight>
                <a:latin typeface="DM Sans"/>
                <a:ea typeface="DM Sans"/>
                <a:cs typeface="DM Sans"/>
                <a:sym typeface="DM Sans"/>
              </a:rPr>
              <a:t>Evolución medios utilizados para informarse</a:t>
            </a:r>
            <a:endParaRPr/>
          </a:p>
        </p:txBody>
      </p:sp>
      <p:sp>
        <p:nvSpPr>
          <p:cNvPr id="350" name="Google Shape;350;p25"/>
          <p:cNvSpPr/>
          <p:nvPr/>
        </p:nvSpPr>
        <p:spPr>
          <a:xfrm>
            <a:off x="6194488" y="1193392"/>
            <a:ext cx="2469008" cy="1251937"/>
          </a:xfrm>
          <a:prstGeom prst="rect">
            <a:avLst/>
          </a:prstGeom>
          <a:noFill/>
          <a:ln w="12700" cap="flat" cmpd="sng">
            <a:solidFill>
              <a:srgbClr val="7030A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51" name="Google Shape;351;p25"/>
          <p:cNvSpPr txBox="1"/>
          <p:nvPr/>
        </p:nvSpPr>
        <p:spPr>
          <a:xfrm>
            <a:off x="8718698" y="4741476"/>
            <a:ext cx="425303" cy="338524"/>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50"/>
              <a:buFont typeface="Arial"/>
              <a:buNone/>
            </a:pPr>
            <a:fld id="{00000000-1234-1234-1234-123412341234}" type="slidenum">
              <a:rPr lang="es-CL" sz="1050" b="0" i="0" u="none" strike="noStrike" cap="none">
                <a:solidFill>
                  <a:srgbClr val="FFFFFF"/>
                </a:solidFill>
                <a:latin typeface="DM Sans Medium"/>
                <a:ea typeface="DM Sans Medium"/>
                <a:cs typeface="DM Sans Medium"/>
                <a:sym typeface="DM Sans Medium"/>
              </a:rPr>
              <a:t>23</a:t>
            </a:fld>
            <a:endParaRPr sz="1050" b="0" i="0" u="none" strike="noStrike" cap="none">
              <a:solidFill>
                <a:srgbClr val="FFFFFF"/>
              </a:solidFill>
              <a:latin typeface="DM Sans Medium"/>
              <a:ea typeface="DM Sans Medium"/>
              <a:cs typeface="DM Sans Medium"/>
              <a:sym typeface="DM Sans Medium"/>
            </a:endParaRPr>
          </a:p>
        </p:txBody>
      </p:sp>
      <p:sp>
        <p:nvSpPr>
          <p:cNvPr id="352" name="Google Shape;352;p25"/>
          <p:cNvSpPr txBox="1">
            <a:spLocks noGrp="1"/>
          </p:cNvSpPr>
          <p:nvPr>
            <p:ph type="body" idx="4294967295"/>
          </p:nvPr>
        </p:nvSpPr>
        <p:spPr>
          <a:xfrm>
            <a:off x="6215269" y="1265952"/>
            <a:ext cx="2349307" cy="3561300"/>
          </a:xfrm>
          <a:prstGeom prst="rect">
            <a:avLst/>
          </a:prstGeom>
          <a:noFill/>
          <a:ln>
            <a:noFill/>
          </a:ln>
        </p:spPr>
        <p:txBody>
          <a:bodyPr spcFirstLastPara="1" wrap="square" lIns="91425" tIns="45700" rIns="91425" bIns="45700" anchor="t" anchorCtr="0">
            <a:normAutofit lnSpcReduction="10000"/>
          </a:bodyPr>
          <a:lstStyle/>
          <a:p>
            <a:pPr marL="171450" lvl="0" indent="-164337" algn="ctr" rtl="0">
              <a:lnSpc>
                <a:spcPct val="90000"/>
              </a:lnSpc>
              <a:spcBef>
                <a:spcPts val="0"/>
              </a:spcBef>
              <a:spcAft>
                <a:spcPts val="0"/>
              </a:spcAft>
              <a:buClr>
                <a:schemeClr val="dk1"/>
              </a:buClr>
              <a:buSzPct val="100000"/>
              <a:buChar char="•"/>
            </a:pPr>
            <a:r>
              <a:rPr lang="es-CL" sz="1100" dirty="0" smtClean="0">
                <a:latin typeface="DM Sans"/>
                <a:ea typeface="DM Sans"/>
                <a:cs typeface="DM Sans"/>
                <a:sym typeface="DM Sans"/>
              </a:rPr>
              <a:t>Los canales regionales, como fuente de información tiene alza significativa:</a:t>
            </a:r>
          </a:p>
          <a:p>
            <a:pPr marL="7113" lvl="0" indent="0" algn="ctr" rtl="0">
              <a:lnSpc>
                <a:spcPct val="90000"/>
              </a:lnSpc>
              <a:spcBef>
                <a:spcPts val="0"/>
              </a:spcBef>
              <a:spcAft>
                <a:spcPts val="0"/>
              </a:spcAft>
              <a:buClr>
                <a:schemeClr val="dk1"/>
              </a:buClr>
              <a:buSzPct val="100000"/>
              <a:buNone/>
            </a:pPr>
            <a:r>
              <a:rPr lang="es-CL" sz="1800" b="1" dirty="0" smtClean="0">
                <a:solidFill>
                  <a:srgbClr val="FF029C"/>
                </a:solidFill>
                <a:latin typeface="DM Sans"/>
                <a:ea typeface="DM Sans"/>
                <a:cs typeface="DM Sans"/>
                <a:sym typeface="DM Sans"/>
              </a:rPr>
              <a:t>2011:</a:t>
            </a:r>
            <a:r>
              <a:rPr lang="es-CL" sz="2200" b="1" dirty="0" smtClean="0">
                <a:solidFill>
                  <a:srgbClr val="763682"/>
                </a:solidFill>
                <a:latin typeface="DM Sans"/>
                <a:ea typeface="DM Sans"/>
                <a:cs typeface="DM Sans"/>
                <a:sym typeface="DM Sans"/>
              </a:rPr>
              <a:t> </a:t>
            </a:r>
            <a:r>
              <a:rPr lang="es-CL" sz="1300" dirty="0" smtClean="0">
                <a:solidFill>
                  <a:srgbClr val="763682"/>
                </a:solidFill>
                <a:latin typeface="DM Sans"/>
                <a:ea typeface="DM Sans"/>
                <a:cs typeface="DM Sans"/>
                <a:sym typeface="DM Sans"/>
              </a:rPr>
              <a:t>2%</a:t>
            </a:r>
          </a:p>
          <a:p>
            <a:pPr marL="7113" lvl="0" indent="0" algn="ctr" rtl="0">
              <a:lnSpc>
                <a:spcPct val="90000"/>
              </a:lnSpc>
              <a:spcBef>
                <a:spcPts val="0"/>
              </a:spcBef>
              <a:spcAft>
                <a:spcPts val="0"/>
              </a:spcAft>
              <a:buClr>
                <a:schemeClr val="dk1"/>
              </a:buClr>
              <a:buSzPct val="100000"/>
              <a:buNone/>
            </a:pPr>
            <a:r>
              <a:rPr lang="es-CL" sz="2400" b="1" dirty="0" smtClean="0">
                <a:solidFill>
                  <a:srgbClr val="FF029C"/>
                </a:solidFill>
                <a:latin typeface="DM Sans"/>
                <a:ea typeface="DM Sans"/>
                <a:cs typeface="DM Sans"/>
                <a:sym typeface="DM Sans"/>
              </a:rPr>
              <a:t>2021:</a:t>
            </a:r>
            <a:r>
              <a:rPr lang="es-CL" sz="3500" b="1" dirty="0" smtClean="0">
                <a:solidFill>
                  <a:srgbClr val="763682"/>
                </a:solidFill>
                <a:latin typeface="DM Sans"/>
                <a:ea typeface="DM Sans"/>
                <a:cs typeface="DM Sans"/>
                <a:sym typeface="DM Sans"/>
              </a:rPr>
              <a:t> </a:t>
            </a:r>
            <a:r>
              <a:rPr lang="es-CL" sz="1500" b="1" dirty="0" smtClean="0">
                <a:solidFill>
                  <a:srgbClr val="763682"/>
                </a:solidFill>
                <a:latin typeface="DM Sans"/>
                <a:ea typeface="DM Sans"/>
                <a:cs typeface="DM Sans"/>
                <a:sym typeface="DM Sans"/>
              </a:rPr>
              <a:t>16%</a:t>
            </a:r>
          </a:p>
          <a:p>
            <a:pPr marL="171450" lvl="0" indent="-164337" algn="ctr" rtl="0">
              <a:lnSpc>
                <a:spcPct val="90000"/>
              </a:lnSpc>
              <a:spcBef>
                <a:spcPts val="0"/>
              </a:spcBef>
              <a:spcAft>
                <a:spcPts val="0"/>
              </a:spcAft>
              <a:buClr>
                <a:schemeClr val="dk1"/>
              </a:buClr>
              <a:buSzPct val="100000"/>
              <a:buChar char="•"/>
            </a:pPr>
            <a:endParaRPr lang="es-CL" sz="1100" dirty="0" smtClean="0">
              <a:latin typeface="DM Sans"/>
              <a:ea typeface="DM Sans"/>
              <a:cs typeface="DM Sans"/>
              <a:sym typeface="DM Sans"/>
            </a:endParaRPr>
          </a:p>
          <a:p>
            <a:pPr marL="171450" lvl="0" indent="-164337" algn="ctr" rtl="0">
              <a:lnSpc>
                <a:spcPct val="90000"/>
              </a:lnSpc>
              <a:spcBef>
                <a:spcPts val="0"/>
              </a:spcBef>
              <a:spcAft>
                <a:spcPts val="0"/>
              </a:spcAft>
              <a:buClr>
                <a:schemeClr val="dk1"/>
              </a:buClr>
              <a:buSzPct val="100000"/>
              <a:buChar char="•"/>
            </a:pPr>
            <a:endParaRPr lang="es-CL" sz="1100" dirty="0">
              <a:latin typeface="DM Sans"/>
              <a:ea typeface="DM Sans"/>
              <a:cs typeface="DM Sans"/>
              <a:sym typeface="DM Sans"/>
            </a:endParaRPr>
          </a:p>
          <a:p>
            <a:pPr marL="171450" lvl="0" indent="-164337" algn="ctr" rtl="0">
              <a:lnSpc>
                <a:spcPct val="90000"/>
              </a:lnSpc>
              <a:spcBef>
                <a:spcPts val="0"/>
              </a:spcBef>
              <a:spcAft>
                <a:spcPts val="0"/>
              </a:spcAft>
              <a:buClr>
                <a:schemeClr val="dk1"/>
              </a:buClr>
              <a:buSzPct val="100000"/>
              <a:buChar char="•"/>
            </a:pPr>
            <a:r>
              <a:rPr lang="es-CL" sz="1100" dirty="0" smtClean="0">
                <a:latin typeface="DM Sans"/>
                <a:ea typeface="DM Sans"/>
                <a:cs typeface="DM Sans"/>
                <a:sym typeface="DM Sans"/>
              </a:rPr>
              <a:t>En general, </a:t>
            </a:r>
            <a:r>
              <a:rPr lang="es-CL" sz="1100" dirty="0">
                <a:latin typeface="DM Sans"/>
                <a:ea typeface="DM Sans"/>
                <a:cs typeface="DM Sans"/>
                <a:sym typeface="DM Sans"/>
              </a:rPr>
              <a:t/>
            </a:r>
            <a:br>
              <a:rPr lang="es-CL" sz="1100" dirty="0">
                <a:latin typeface="DM Sans"/>
                <a:ea typeface="DM Sans"/>
                <a:cs typeface="DM Sans"/>
                <a:sym typeface="DM Sans"/>
              </a:rPr>
            </a:br>
            <a:r>
              <a:rPr lang="es-CL" sz="1100" dirty="0">
                <a:latin typeface="DM Sans"/>
                <a:ea typeface="DM Sans"/>
                <a:cs typeface="DM Sans"/>
                <a:sym typeface="DM Sans"/>
              </a:rPr>
              <a:t>se </a:t>
            </a:r>
            <a:r>
              <a:rPr lang="es-CL" sz="1100" b="1" dirty="0">
                <a:solidFill>
                  <a:srgbClr val="FF029C"/>
                </a:solidFill>
                <a:latin typeface="DM Sans"/>
                <a:ea typeface="DM Sans"/>
                <a:cs typeface="DM Sans"/>
                <a:sym typeface="DM Sans"/>
              </a:rPr>
              <a:t>observa una dispersión de las preferencias y uso </a:t>
            </a:r>
            <a:br>
              <a:rPr lang="es-CL" sz="1100" b="1" dirty="0">
                <a:solidFill>
                  <a:srgbClr val="FF029C"/>
                </a:solidFill>
                <a:latin typeface="DM Sans"/>
                <a:ea typeface="DM Sans"/>
                <a:cs typeface="DM Sans"/>
                <a:sym typeface="DM Sans"/>
              </a:rPr>
            </a:br>
            <a:r>
              <a:rPr lang="es-CL" sz="1100" b="1" dirty="0">
                <a:solidFill>
                  <a:srgbClr val="FF029C"/>
                </a:solidFill>
                <a:latin typeface="DM Sans"/>
                <a:ea typeface="DM Sans"/>
                <a:cs typeface="DM Sans"/>
                <a:sym typeface="DM Sans"/>
              </a:rPr>
              <a:t>de fuentes de información.</a:t>
            </a:r>
            <a:endParaRPr sz="1600" dirty="0"/>
          </a:p>
          <a:p>
            <a:pPr marL="0" lvl="0" indent="0" algn="ctr" rtl="0">
              <a:lnSpc>
                <a:spcPct val="90000"/>
              </a:lnSpc>
              <a:spcBef>
                <a:spcPts val="750"/>
              </a:spcBef>
              <a:spcAft>
                <a:spcPts val="0"/>
              </a:spcAft>
              <a:buClr>
                <a:srgbClr val="FF029C"/>
              </a:buClr>
              <a:buSzPct val="100000"/>
              <a:buNone/>
            </a:pPr>
            <a:endParaRPr sz="1600" dirty="0"/>
          </a:p>
          <a:p>
            <a:pPr marL="171450" lvl="0" indent="-163830" algn="ctr" rtl="0">
              <a:lnSpc>
                <a:spcPct val="150000"/>
              </a:lnSpc>
              <a:spcBef>
                <a:spcPts val="750"/>
              </a:spcBef>
              <a:spcAft>
                <a:spcPts val="0"/>
              </a:spcAft>
              <a:buClr>
                <a:schemeClr val="lt1"/>
              </a:buClr>
              <a:buSzPct val="100000"/>
              <a:buChar char="•"/>
            </a:pPr>
            <a:r>
              <a:rPr lang="es-CL" sz="1200" b="1" dirty="0">
                <a:solidFill>
                  <a:schemeClr val="lt1"/>
                </a:solidFill>
                <a:highlight>
                  <a:srgbClr val="753582"/>
                </a:highlight>
                <a:latin typeface="DM Sans"/>
                <a:ea typeface="DM Sans"/>
                <a:cs typeface="DM Sans"/>
                <a:sym typeface="DM Sans"/>
              </a:rPr>
              <a:t>Las redes sociales muestran un gran avance.</a:t>
            </a:r>
            <a:endParaRPr sz="1200" b="1" dirty="0">
              <a:solidFill>
                <a:schemeClr val="lt1"/>
              </a:solidFill>
              <a:highlight>
                <a:srgbClr val="753582"/>
              </a:highlight>
              <a:latin typeface="DM Sans"/>
              <a:ea typeface="DM Sans"/>
              <a:cs typeface="DM Sans"/>
              <a:sym typeface="DM Sans"/>
            </a:endParaRPr>
          </a:p>
          <a:p>
            <a:pPr marL="171450" lvl="0" indent="0" algn="ctr" rtl="0">
              <a:lnSpc>
                <a:spcPct val="90000"/>
              </a:lnSpc>
              <a:spcBef>
                <a:spcPts val="750"/>
              </a:spcBef>
              <a:spcAft>
                <a:spcPts val="0"/>
              </a:spcAft>
              <a:buSzPct val="151351"/>
              <a:buNone/>
            </a:pPr>
            <a:r>
              <a:rPr lang="es-CL" sz="1100" dirty="0">
                <a:latin typeface="DM Sans"/>
                <a:ea typeface="DM Sans"/>
                <a:cs typeface="DM Sans"/>
                <a:sym typeface="DM Sans"/>
              </a:rPr>
              <a:t>La </a:t>
            </a:r>
            <a:r>
              <a:rPr lang="es-CL" sz="1100" b="1" dirty="0">
                <a:solidFill>
                  <a:srgbClr val="FF029C"/>
                </a:solidFill>
                <a:latin typeface="DM Sans"/>
                <a:ea typeface="DM Sans"/>
                <a:cs typeface="DM Sans"/>
                <a:sym typeface="DM Sans"/>
              </a:rPr>
              <a:t>demanda por inmediatez </a:t>
            </a:r>
            <a:r>
              <a:rPr lang="es-CL" sz="1100" dirty="0">
                <a:latin typeface="DM Sans"/>
                <a:ea typeface="DM Sans"/>
                <a:cs typeface="DM Sans"/>
                <a:sym typeface="DM Sans"/>
              </a:rPr>
              <a:t>también parece estar impulsando esta tendencia.</a:t>
            </a:r>
            <a:endParaRPr sz="1600" dirty="0"/>
          </a:p>
          <a:p>
            <a:pPr marL="171450" lvl="0" indent="-38100" algn="ctr" rtl="0">
              <a:lnSpc>
                <a:spcPct val="90000"/>
              </a:lnSpc>
              <a:spcBef>
                <a:spcPts val="750"/>
              </a:spcBef>
              <a:spcAft>
                <a:spcPts val="0"/>
              </a:spcAft>
              <a:buClr>
                <a:schemeClr val="dk1"/>
              </a:buClr>
              <a:buSzPct val="100000"/>
              <a:buNone/>
            </a:pPr>
            <a:endParaRPr sz="1600" b="1" dirty="0">
              <a:solidFill>
                <a:srgbClr val="7030A0"/>
              </a:solidFill>
              <a:latin typeface="DM Sans"/>
              <a:ea typeface="DM Sans"/>
              <a:cs typeface="DM Sans"/>
              <a:sym typeface="DM Sans"/>
            </a:endParaRPr>
          </a:p>
        </p:txBody>
      </p:sp>
      <p:pic>
        <p:nvPicPr>
          <p:cNvPr id="3" name="Gráfico 2">
            <a:extLst>
              <a:ext uri="{FF2B5EF4-FFF2-40B4-BE49-F238E27FC236}">
                <a16:creationId xmlns:a16="http://schemas.microsoft.com/office/drawing/2014/main" id="{787E9CA7-EA40-8D4C-B477-5B65A4FB7C76}"/>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616226" y="975075"/>
            <a:ext cx="4851246" cy="3215799"/>
          </a:xfrm>
          <a:prstGeom prst="rect">
            <a:avLst/>
          </a:prstGeom>
        </p:spPr>
      </p:pic>
      <p:sp>
        <p:nvSpPr>
          <p:cNvPr id="2" name="Elipse 1"/>
          <p:cNvSpPr/>
          <p:nvPr/>
        </p:nvSpPr>
        <p:spPr>
          <a:xfrm>
            <a:off x="4544291" y="2985655"/>
            <a:ext cx="1018309" cy="1253836"/>
          </a:xfrm>
          <a:prstGeom prst="ellipse">
            <a:avLst/>
          </a:prstGeom>
          <a:noFill/>
          <a:ln>
            <a:solidFill>
              <a:srgbClr val="FF3C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8" name="Rectángulo 7"/>
          <p:cNvSpPr/>
          <p:nvPr/>
        </p:nvSpPr>
        <p:spPr>
          <a:xfrm>
            <a:off x="8439512" y="114346"/>
            <a:ext cx="644853" cy="8849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9" name="Imagen 8"/>
          <p:cNvPicPr>
            <a:picLocks noChangeAspect="1"/>
          </p:cNvPicPr>
          <p:nvPr/>
        </p:nvPicPr>
        <p:blipFill rotWithShape="1">
          <a:blip r:embed="rId5">
            <a:extLst>
              <a:ext uri="{28A0092B-C50C-407E-A947-70E740481C1C}">
                <a14:useLocalDpi xmlns:a14="http://schemas.microsoft.com/office/drawing/2010/main" val="0"/>
              </a:ext>
            </a:extLst>
          </a:blip>
          <a:srcRect l="21592" t="14363" r="22955" b="11924"/>
          <a:stretch/>
        </p:blipFill>
        <p:spPr>
          <a:xfrm>
            <a:off x="8473285" y="50430"/>
            <a:ext cx="590339" cy="789053"/>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9" name="Google Shape;359;p26"/>
          <p:cNvSpPr txBox="1"/>
          <p:nvPr/>
        </p:nvSpPr>
        <p:spPr>
          <a:xfrm>
            <a:off x="217750" y="181252"/>
            <a:ext cx="8166000" cy="1000200"/>
          </a:xfrm>
          <a:prstGeom prst="rect">
            <a:avLst/>
          </a:prstGeom>
          <a:noFill/>
          <a:ln>
            <a:noFill/>
          </a:ln>
        </p:spPr>
        <p:txBody>
          <a:bodyPr spcFirstLastPara="1" wrap="square" lIns="91425" tIns="45700" rIns="91425" bIns="45700" anchor="ctr" anchorCtr="0">
            <a:noAutofit/>
          </a:bodyPr>
          <a:lstStyle/>
          <a:p>
            <a:pPr marL="0" marR="0" lvl="0" indent="0" algn="l" rtl="0">
              <a:lnSpc>
                <a:spcPct val="140000"/>
              </a:lnSpc>
              <a:spcBef>
                <a:spcPts val="0"/>
              </a:spcBef>
              <a:spcAft>
                <a:spcPts val="0"/>
              </a:spcAft>
              <a:buClr>
                <a:schemeClr val="lt1"/>
              </a:buClr>
              <a:buSzPts val="1540"/>
              <a:buFont typeface="DM Sans"/>
              <a:buNone/>
            </a:pPr>
            <a:r>
              <a:rPr lang="es-CL" sz="1600" b="1" i="0" u="none" strike="noStrike" cap="none" dirty="0">
                <a:solidFill>
                  <a:schemeClr val="lt1"/>
                </a:solidFill>
                <a:highlight>
                  <a:srgbClr val="FF029C"/>
                </a:highlight>
                <a:latin typeface="DM Sans"/>
                <a:ea typeface="DM Sans"/>
                <a:cs typeface="DM Sans"/>
                <a:sym typeface="DM Sans"/>
              </a:rPr>
              <a:t>Medios utilizados para informarse: </a:t>
            </a:r>
            <a:endParaRPr sz="1600" b="1" i="0" u="none" strike="noStrike" cap="none" dirty="0">
              <a:solidFill>
                <a:schemeClr val="lt1"/>
              </a:solidFill>
              <a:highlight>
                <a:srgbClr val="FF029C"/>
              </a:highlight>
              <a:latin typeface="DM Sans"/>
              <a:ea typeface="DM Sans"/>
              <a:cs typeface="DM Sans"/>
              <a:sym typeface="DM Sans"/>
            </a:endParaRPr>
          </a:p>
          <a:p>
            <a:pPr marL="0" marR="0" lvl="0" indent="0" algn="l" rtl="0">
              <a:lnSpc>
                <a:spcPct val="140000"/>
              </a:lnSpc>
              <a:spcBef>
                <a:spcPts val="0"/>
              </a:spcBef>
              <a:spcAft>
                <a:spcPts val="0"/>
              </a:spcAft>
              <a:buClr>
                <a:schemeClr val="lt1"/>
              </a:buClr>
              <a:buSzPts val="1540"/>
              <a:buFont typeface="DM Sans"/>
              <a:buNone/>
            </a:pPr>
            <a:r>
              <a:rPr lang="es-CL" sz="2000" b="1" i="0" u="none" strike="noStrike" cap="none" dirty="0">
                <a:solidFill>
                  <a:schemeClr val="lt1"/>
                </a:solidFill>
                <a:highlight>
                  <a:srgbClr val="FF029C"/>
                </a:highlight>
                <a:latin typeface="DM Sans"/>
                <a:ea typeface="DM Sans"/>
                <a:cs typeface="DM Sans"/>
                <a:sym typeface="DM Sans"/>
              </a:rPr>
              <a:t>Canales de TV regional</a:t>
            </a:r>
            <a:endParaRPr sz="2000" b="0" i="0" u="none" strike="noStrike" cap="none" dirty="0">
              <a:solidFill>
                <a:srgbClr val="000000"/>
              </a:solidFill>
              <a:sym typeface="Arial"/>
            </a:endParaRPr>
          </a:p>
        </p:txBody>
      </p:sp>
      <p:sp>
        <p:nvSpPr>
          <p:cNvPr id="360" name="Google Shape;360;p26"/>
          <p:cNvSpPr/>
          <p:nvPr/>
        </p:nvSpPr>
        <p:spPr>
          <a:xfrm>
            <a:off x="5083534" y="0"/>
            <a:ext cx="4060791" cy="5143500"/>
          </a:xfrm>
          <a:prstGeom prst="rect">
            <a:avLst/>
          </a:prstGeom>
          <a:solidFill>
            <a:srgbClr val="FF029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b="0" i="0" u="none" strike="noStrike" cap="none" dirty="0">
              <a:solidFill>
                <a:schemeClr val="dk1"/>
              </a:solidFill>
              <a:latin typeface="DM Sans" panose="020B0604020202020204" charset="0"/>
              <a:ea typeface="Calibri"/>
              <a:cs typeface="Calibri"/>
              <a:sym typeface="Calibri"/>
            </a:endParaRPr>
          </a:p>
        </p:txBody>
      </p:sp>
      <p:grpSp>
        <p:nvGrpSpPr>
          <p:cNvPr id="362" name="Google Shape;362;p26"/>
          <p:cNvGrpSpPr/>
          <p:nvPr/>
        </p:nvGrpSpPr>
        <p:grpSpPr>
          <a:xfrm>
            <a:off x="6691860" y="795131"/>
            <a:ext cx="2136790" cy="3631096"/>
            <a:chOff x="7297838" y="1221129"/>
            <a:chExt cx="1481700" cy="3049929"/>
          </a:xfrm>
        </p:grpSpPr>
        <p:cxnSp>
          <p:nvCxnSpPr>
            <p:cNvPr id="363" name="Google Shape;363;p26"/>
            <p:cNvCxnSpPr/>
            <p:nvPr/>
          </p:nvCxnSpPr>
          <p:spPr>
            <a:xfrm>
              <a:off x="7297838" y="1221129"/>
              <a:ext cx="1481700" cy="0"/>
            </a:xfrm>
            <a:prstGeom prst="straightConnector1">
              <a:avLst/>
            </a:prstGeom>
            <a:noFill/>
            <a:ln w="19050" cap="flat" cmpd="sng">
              <a:solidFill>
                <a:schemeClr val="lt1"/>
              </a:solidFill>
              <a:prstDash val="dash"/>
              <a:miter lim="800000"/>
              <a:headEnd type="none" w="sm" len="sm"/>
              <a:tailEnd type="none" w="sm" len="sm"/>
            </a:ln>
          </p:spPr>
        </p:cxnSp>
        <p:cxnSp>
          <p:nvCxnSpPr>
            <p:cNvPr id="364" name="Google Shape;364;p26"/>
            <p:cNvCxnSpPr/>
            <p:nvPr/>
          </p:nvCxnSpPr>
          <p:spPr>
            <a:xfrm>
              <a:off x="8779397" y="1221129"/>
              <a:ext cx="0" cy="3049800"/>
            </a:xfrm>
            <a:prstGeom prst="straightConnector1">
              <a:avLst/>
            </a:prstGeom>
            <a:noFill/>
            <a:ln w="19050" cap="flat" cmpd="sng">
              <a:solidFill>
                <a:schemeClr val="lt1"/>
              </a:solidFill>
              <a:prstDash val="dash"/>
              <a:miter lim="800000"/>
              <a:headEnd type="none" w="sm" len="sm"/>
              <a:tailEnd type="none" w="sm" len="sm"/>
            </a:ln>
          </p:spPr>
        </p:cxnSp>
        <p:cxnSp>
          <p:nvCxnSpPr>
            <p:cNvPr id="365" name="Google Shape;365;p26"/>
            <p:cNvCxnSpPr/>
            <p:nvPr/>
          </p:nvCxnSpPr>
          <p:spPr>
            <a:xfrm>
              <a:off x="7297838" y="4271058"/>
              <a:ext cx="1481700" cy="0"/>
            </a:xfrm>
            <a:prstGeom prst="straightConnector1">
              <a:avLst/>
            </a:prstGeom>
            <a:noFill/>
            <a:ln w="19050" cap="flat" cmpd="sng">
              <a:solidFill>
                <a:schemeClr val="lt1"/>
              </a:solidFill>
              <a:prstDash val="dash"/>
              <a:miter lim="800000"/>
              <a:headEnd type="none" w="sm" len="sm"/>
              <a:tailEnd type="none" w="sm" len="sm"/>
            </a:ln>
          </p:spPr>
        </p:cxnSp>
      </p:grpSp>
      <p:sp>
        <p:nvSpPr>
          <p:cNvPr id="366" name="Google Shape;366;p26"/>
          <p:cNvSpPr txBox="1">
            <a:spLocks noGrp="1"/>
          </p:cNvSpPr>
          <p:nvPr>
            <p:ph type="body" idx="4294967295"/>
          </p:nvPr>
        </p:nvSpPr>
        <p:spPr>
          <a:xfrm>
            <a:off x="5960501" y="1071370"/>
            <a:ext cx="2735364" cy="2983200"/>
          </a:xfrm>
          <a:prstGeom prst="rect">
            <a:avLst/>
          </a:prstGeom>
          <a:noFill/>
          <a:ln>
            <a:noFill/>
          </a:ln>
        </p:spPr>
        <p:txBody>
          <a:bodyPr spcFirstLastPara="1" wrap="square" lIns="91425" tIns="45700" rIns="91425" bIns="45700" anchor="t" anchorCtr="0">
            <a:noAutofit/>
          </a:bodyPr>
          <a:lstStyle/>
          <a:p>
            <a:pPr marL="12700" lvl="0" indent="0" algn="r" rtl="0">
              <a:lnSpc>
                <a:spcPct val="115000"/>
              </a:lnSpc>
              <a:spcBef>
                <a:spcPts val="0"/>
              </a:spcBef>
              <a:spcAft>
                <a:spcPts val="0"/>
              </a:spcAft>
              <a:buClr>
                <a:schemeClr val="lt1"/>
              </a:buClr>
              <a:buSzPts val="1200"/>
              <a:buNone/>
            </a:pPr>
            <a:r>
              <a:rPr lang="es-CL" sz="1050" b="1" dirty="0" smtClean="0">
                <a:solidFill>
                  <a:schemeClr val="lt1"/>
                </a:solidFill>
                <a:latin typeface="DM Sans"/>
                <a:ea typeface="DM Sans"/>
                <a:cs typeface="DM Sans"/>
                <a:sym typeface="DM Sans"/>
              </a:rPr>
              <a:t>La zona sur declara más uso de los canales regionales con el propósito de obtener información.</a:t>
            </a:r>
            <a:endParaRPr sz="1050" dirty="0">
              <a:solidFill>
                <a:schemeClr val="lt1"/>
              </a:solidFill>
              <a:latin typeface="DM Sans"/>
              <a:ea typeface="DM Sans"/>
              <a:cs typeface="DM Sans"/>
              <a:sym typeface="DM Sans"/>
            </a:endParaRPr>
          </a:p>
          <a:p>
            <a:pPr marL="12700" lvl="0" indent="0" algn="l" rtl="0">
              <a:lnSpc>
                <a:spcPct val="115000"/>
              </a:lnSpc>
              <a:spcBef>
                <a:spcPts val="0"/>
              </a:spcBef>
              <a:spcAft>
                <a:spcPts val="0"/>
              </a:spcAft>
              <a:buClr>
                <a:schemeClr val="lt1"/>
              </a:buClr>
              <a:buSzPts val="1200"/>
              <a:buNone/>
            </a:pPr>
            <a:endParaRPr lang="es-CL" sz="1050" dirty="0" smtClean="0">
              <a:solidFill>
                <a:schemeClr val="lt1"/>
              </a:solidFill>
              <a:latin typeface="DM Sans"/>
              <a:ea typeface="DM Sans"/>
              <a:cs typeface="DM Sans"/>
              <a:sym typeface="DM Sans"/>
            </a:endParaRPr>
          </a:p>
          <a:p>
            <a:pPr marL="12700" lvl="0" indent="0" algn="l" rtl="0">
              <a:lnSpc>
                <a:spcPct val="115000"/>
              </a:lnSpc>
              <a:spcBef>
                <a:spcPts val="0"/>
              </a:spcBef>
              <a:spcAft>
                <a:spcPts val="0"/>
              </a:spcAft>
              <a:buClr>
                <a:schemeClr val="lt1"/>
              </a:buClr>
              <a:buSzPts val="1200"/>
              <a:buNone/>
            </a:pPr>
            <a:r>
              <a:rPr lang="es-CL" sz="1050" b="1" dirty="0">
                <a:solidFill>
                  <a:srgbClr val="FF029C"/>
                </a:solidFill>
                <a:highlight>
                  <a:schemeClr val="lt1"/>
                </a:highlight>
                <a:latin typeface="DM Sans"/>
                <a:ea typeface="DM Sans"/>
                <a:cs typeface="DM Sans"/>
                <a:sym typeface="DM Sans"/>
              </a:rPr>
              <a:t>Público </a:t>
            </a:r>
            <a:r>
              <a:rPr lang="es-CL" sz="1050" b="1" dirty="0" smtClean="0">
                <a:solidFill>
                  <a:srgbClr val="FF029C"/>
                </a:solidFill>
                <a:highlight>
                  <a:schemeClr val="lt1"/>
                </a:highlight>
                <a:latin typeface="DM Sans"/>
                <a:ea typeface="DM Sans"/>
                <a:cs typeface="DM Sans"/>
                <a:sym typeface="DM Sans"/>
              </a:rPr>
              <a:t>Zona Norte</a:t>
            </a:r>
            <a:r>
              <a:rPr lang="es-CL" sz="1050" b="1" dirty="0">
                <a:solidFill>
                  <a:srgbClr val="FF029C"/>
                </a:solidFill>
                <a:highlight>
                  <a:schemeClr val="lt1"/>
                </a:highlight>
                <a:latin typeface="DM Sans"/>
                <a:ea typeface="DM Sans"/>
                <a:cs typeface="DM Sans"/>
                <a:sym typeface="DM Sans"/>
              </a:rPr>
              <a:t>:</a:t>
            </a:r>
          </a:p>
          <a:p>
            <a:pPr marL="12700" lvl="0" indent="0" algn="l" rtl="0">
              <a:lnSpc>
                <a:spcPct val="115000"/>
              </a:lnSpc>
              <a:spcBef>
                <a:spcPts val="0"/>
              </a:spcBef>
              <a:spcAft>
                <a:spcPts val="0"/>
              </a:spcAft>
              <a:buClr>
                <a:schemeClr val="lt1"/>
              </a:buClr>
              <a:buSzPts val="1200"/>
              <a:buNone/>
            </a:pPr>
            <a:r>
              <a:rPr lang="es-CL" sz="1050" dirty="0" smtClean="0">
                <a:solidFill>
                  <a:schemeClr val="lt1"/>
                </a:solidFill>
                <a:latin typeface="DM Sans"/>
                <a:ea typeface="DM Sans"/>
                <a:cs typeface="DM Sans"/>
                <a:sym typeface="DM Sans"/>
              </a:rPr>
              <a:t>Hombres y mujeres por igual</a:t>
            </a:r>
          </a:p>
          <a:p>
            <a:pPr marL="12700" lvl="0" indent="0" algn="l" rtl="0">
              <a:lnSpc>
                <a:spcPct val="115000"/>
              </a:lnSpc>
              <a:spcBef>
                <a:spcPts val="0"/>
              </a:spcBef>
              <a:spcAft>
                <a:spcPts val="0"/>
              </a:spcAft>
              <a:buClr>
                <a:schemeClr val="lt1"/>
              </a:buClr>
              <a:buSzPts val="1200"/>
              <a:buNone/>
            </a:pPr>
            <a:r>
              <a:rPr lang="es-CL" sz="1050" dirty="0" smtClean="0">
                <a:solidFill>
                  <a:schemeClr val="lt1"/>
                </a:solidFill>
                <a:latin typeface="DM Sans"/>
                <a:ea typeface="DM Sans"/>
                <a:cs typeface="DM Sans"/>
                <a:sym typeface="DM Sans"/>
              </a:rPr>
              <a:t>Mayoritariamente de 40 años o más.</a:t>
            </a:r>
          </a:p>
          <a:p>
            <a:pPr marL="12700" lvl="0" indent="0" algn="l" rtl="0">
              <a:lnSpc>
                <a:spcPct val="115000"/>
              </a:lnSpc>
              <a:spcBef>
                <a:spcPts val="0"/>
              </a:spcBef>
              <a:spcAft>
                <a:spcPts val="0"/>
              </a:spcAft>
              <a:buClr>
                <a:schemeClr val="lt1"/>
              </a:buClr>
              <a:buSzPts val="1200"/>
              <a:buNone/>
            </a:pPr>
            <a:endParaRPr lang="es-CL" sz="1050" dirty="0">
              <a:solidFill>
                <a:schemeClr val="lt1"/>
              </a:solidFill>
              <a:latin typeface="DM Sans"/>
              <a:ea typeface="DM Sans"/>
              <a:cs typeface="DM Sans"/>
              <a:sym typeface="DM Sans"/>
            </a:endParaRPr>
          </a:p>
          <a:p>
            <a:pPr marL="12700" indent="0">
              <a:lnSpc>
                <a:spcPct val="115000"/>
              </a:lnSpc>
              <a:spcBef>
                <a:spcPts val="0"/>
              </a:spcBef>
              <a:buClr>
                <a:schemeClr val="lt1"/>
              </a:buClr>
              <a:buSzPts val="1200"/>
              <a:buNone/>
            </a:pPr>
            <a:r>
              <a:rPr lang="es-CL" sz="1050" b="1" dirty="0">
                <a:solidFill>
                  <a:srgbClr val="FF029C"/>
                </a:solidFill>
                <a:highlight>
                  <a:schemeClr val="lt1"/>
                </a:highlight>
                <a:latin typeface="DM Sans"/>
                <a:ea typeface="DM Sans"/>
                <a:cs typeface="DM Sans"/>
                <a:sym typeface="DM Sans"/>
              </a:rPr>
              <a:t>Público </a:t>
            </a:r>
            <a:r>
              <a:rPr lang="es-CL" sz="1050" b="1" dirty="0" smtClean="0">
                <a:solidFill>
                  <a:srgbClr val="FF029C"/>
                </a:solidFill>
                <a:highlight>
                  <a:schemeClr val="lt1"/>
                </a:highlight>
                <a:latin typeface="DM Sans"/>
                <a:ea typeface="DM Sans"/>
                <a:cs typeface="DM Sans"/>
                <a:sym typeface="DM Sans"/>
              </a:rPr>
              <a:t>Zona Centro</a:t>
            </a:r>
            <a:r>
              <a:rPr lang="es-CL" sz="1050" b="1" dirty="0">
                <a:solidFill>
                  <a:srgbClr val="FF029C"/>
                </a:solidFill>
                <a:highlight>
                  <a:schemeClr val="lt1"/>
                </a:highlight>
                <a:latin typeface="DM Sans"/>
                <a:ea typeface="DM Sans"/>
                <a:cs typeface="DM Sans"/>
                <a:sym typeface="DM Sans"/>
              </a:rPr>
              <a:t>:</a:t>
            </a:r>
          </a:p>
          <a:p>
            <a:pPr marL="12700" lvl="0" indent="0" algn="l" rtl="0">
              <a:lnSpc>
                <a:spcPct val="115000"/>
              </a:lnSpc>
              <a:spcBef>
                <a:spcPts val="0"/>
              </a:spcBef>
              <a:spcAft>
                <a:spcPts val="0"/>
              </a:spcAft>
              <a:buClr>
                <a:schemeClr val="lt1"/>
              </a:buClr>
              <a:buSzPts val="1200"/>
              <a:buNone/>
            </a:pPr>
            <a:r>
              <a:rPr lang="es-CL" sz="1050" dirty="0" smtClean="0">
                <a:solidFill>
                  <a:schemeClr val="lt1"/>
                </a:solidFill>
                <a:latin typeface="DM Sans"/>
                <a:ea typeface="DM Sans"/>
                <a:cs typeface="DM Sans"/>
                <a:sym typeface="DM Sans"/>
              </a:rPr>
              <a:t>Hombres y mujeres por igual</a:t>
            </a:r>
          </a:p>
          <a:p>
            <a:pPr marL="12700" lvl="0" indent="0" algn="l" rtl="0">
              <a:lnSpc>
                <a:spcPct val="115000"/>
              </a:lnSpc>
              <a:spcBef>
                <a:spcPts val="0"/>
              </a:spcBef>
              <a:spcAft>
                <a:spcPts val="0"/>
              </a:spcAft>
              <a:buClr>
                <a:schemeClr val="lt1"/>
              </a:buClr>
              <a:buSzPts val="1200"/>
              <a:buNone/>
            </a:pPr>
            <a:r>
              <a:rPr lang="es-CL" sz="1050" dirty="0" smtClean="0">
                <a:solidFill>
                  <a:schemeClr val="lt1"/>
                </a:solidFill>
                <a:latin typeface="DM Sans"/>
                <a:ea typeface="DM Sans"/>
                <a:cs typeface="DM Sans"/>
                <a:sym typeface="DM Sans"/>
              </a:rPr>
              <a:t>Con menor consumo en personas de 25 a 39 años.</a:t>
            </a:r>
          </a:p>
          <a:p>
            <a:pPr marL="12700" lvl="0" indent="0" algn="l" rtl="0">
              <a:lnSpc>
                <a:spcPct val="115000"/>
              </a:lnSpc>
              <a:spcBef>
                <a:spcPts val="0"/>
              </a:spcBef>
              <a:spcAft>
                <a:spcPts val="0"/>
              </a:spcAft>
              <a:buClr>
                <a:schemeClr val="lt1"/>
              </a:buClr>
              <a:buSzPts val="1200"/>
              <a:buNone/>
            </a:pPr>
            <a:endParaRPr lang="es-CL" sz="1050" dirty="0">
              <a:solidFill>
                <a:schemeClr val="lt1"/>
              </a:solidFill>
              <a:latin typeface="DM Sans"/>
              <a:ea typeface="DM Sans"/>
              <a:cs typeface="DM Sans"/>
              <a:sym typeface="DM Sans"/>
            </a:endParaRPr>
          </a:p>
          <a:p>
            <a:pPr marL="12700" lvl="0" indent="0">
              <a:lnSpc>
                <a:spcPct val="115000"/>
              </a:lnSpc>
              <a:spcBef>
                <a:spcPts val="0"/>
              </a:spcBef>
              <a:buClr>
                <a:schemeClr val="lt1"/>
              </a:buClr>
              <a:buSzPts val="1200"/>
              <a:buNone/>
            </a:pPr>
            <a:r>
              <a:rPr lang="es-CL" sz="1050" b="1" dirty="0">
                <a:solidFill>
                  <a:srgbClr val="FF029C"/>
                </a:solidFill>
                <a:highlight>
                  <a:schemeClr val="lt1"/>
                </a:highlight>
                <a:latin typeface="DM Sans"/>
                <a:ea typeface="DM Sans"/>
                <a:cs typeface="DM Sans"/>
                <a:sym typeface="DM Sans"/>
              </a:rPr>
              <a:t>Público </a:t>
            </a:r>
            <a:r>
              <a:rPr lang="es-CL" sz="1050" b="1" dirty="0" smtClean="0">
                <a:solidFill>
                  <a:srgbClr val="FF029C"/>
                </a:solidFill>
                <a:highlight>
                  <a:schemeClr val="lt1"/>
                </a:highlight>
                <a:latin typeface="DM Sans"/>
                <a:ea typeface="DM Sans"/>
                <a:cs typeface="DM Sans"/>
                <a:sym typeface="DM Sans"/>
              </a:rPr>
              <a:t>Zona Sur</a:t>
            </a:r>
            <a:r>
              <a:rPr lang="es-CL" sz="1050" b="1" dirty="0">
                <a:solidFill>
                  <a:srgbClr val="FF029C"/>
                </a:solidFill>
                <a:highlight>
                  <a:schemeClr val="lt1"/>
                </a:highlight>
                <a:latin typeface="DM Sans"/>
                <a:ea typeface="DM Sans"/>
                <a:cs typeface="DM Sans"/>
                <a:sym typeface="DM Sans"/>
              </a:rPr>
              <a:t>:</a:t>
            </a:r>
          </a:p>
          <a:p>
            <a:pPr marL="12700" lvl="0" indent="0" algn="l" rtl="0">
              <a:lnSpc>
                <a:spcPct val="115000"/>
              </a:lnSpc>
              <a:spcBef>
                <a:spcPts val="0"/>
              </a:spcBef>
              <a:spcAft>
                <a:spcPts val="0"/>
              </a:spcAft>
              <a:buClr>
                <a:schemeClr val="lt1"/>
              </a:buClr>
              <a:buSzPts val="1200"/>
              <a:buNone/>
            </a:pPr>
            <a:r>
              <a:rPr lang="es-CL" sz="1050" dirty="0" smtClean="0">
                <a:solidFill>
                  <a:schemeClr val="lt1"/>
                </a:solidFill>
                <a:latin typeface="DM Sans"/>
                <a:ea typeface="DM Sans"/>
                <a:cs typeface="DM Sans"/>
                <a:sym typeface="DM Sans"/>
              </a:rPr>
              <a:t>Hombres y mujeres por igual</a:t>
            </a:r>
          </a:p>
          <a:p>
            <a:pPr marL="12700" lvl="0" indent="0" algn="l" rtl="0">
              <a:lnSpc>
                <a:spcPct val="115000"/>
              </a:lnSpc>
              <a:spcBef>
                <a:spcPts val="0"/>
              </a:spcBef>
              <a:spcAft>
                <a:spcPts val="0"/>
              </a:spcAft>
              <a:buClr>
                <a:schemeClr val="lt1"/>
              </a:buClr>
              <a:buSzPts val="1200"/>
              <a:buNone/>
            </a:pPr>
            <a:r>
              <a:rPr lang="es-CL" sz="1050" dirty="0" smtClean="0">
                <a:solidFill>
                  <a:schemeClr val="lt1"/>
                </a:solidFill>
                <a:latin typeface="DM Sans"/>
                <a:ea typeface="DM Sans"/>
                <a:cs typeface="DM Sans"/>
                <a:sym typeface="DM Sans"/>
              </a:rPr>
              <a:t>Mayoritariamente de 60 años o más.</a:t>
            </a:r>
            <a:endParaRPr sz="1050" dirty="0">
              <a:solidFill>
                <a:schemeClr val="lt1"/>
              </a:solidFill>
              <a:latin typeface="DM Sans"/>
              <a:ea typeface="DM Sans"/>
              <a:cs typeface="DM Sans"/>
              <a:sym typeface="DM Sans"/>
            </a:endParaRPr>
          </a:p>
        </p:txBody>
      </p:sp>
      <p:graphicFrame>
        <p:nvGraphicFramePr>
          <p:cNvPr id="16" name="Gráfico 15"/>
          <p:cNvGraphicFramePr/>
          <p:nvPr>
            <p:extLst>
              <p:ext uri="{D42A27DB-BD31-4B8C-83A1-F6EECF244321}">
                <p14:modId xmlns:p14="http://schemas.microsoft.com/office/powerpoint/2010/main" val="1498041244"/>
              </p:ext>
            </p:extLst>
          </p:nvPr>
        </p:nvGraphicFramePr>
        <p:xfrm>
          <a:off x="926329" y="2320201"/>
          <a:ext cx="4633719" cy="125254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Gráfico 16"/>
          <p:cNvGraphicFramePr/>
          <p:nvPr>
            <p:extLst>
              <p:ext uri="{D42A27DB-BD31-4B8C-83A1-F6EECF244321}">
                <p14:modId xmlns:p14="http://schemas.microsoft.com/office/powerpoint/2010/main" val="2466888298"/>
              </p:ext>
            </p:extLst>
          </p:nvPr>
        </p:nvGraphicFramePr>
        <p:xfrm>
          <a:off x="1013837" y="3410632"/>
          <a:ext cx="4546211" cy="1479067"/>
        </p:xfrm>
        <a:graphic>
          <a:graphicData uri="http://schemas.openxmlformats.org/drawingml/2006/chart">
            <c:chart xmlns:c="http://schemas.openxmlformats.org/drawingml/2006/chart" xmlns:r="http://schemas.openxmlformats.org/officeDocument/2006/relationships" r:id="rId4"/>
          </a:graphicData>
        </a:graphic>
      </p:graphicFrame>
      <p:grpSp>
        <p:nvGrpSpPr>
          <p:cNvPr id="8" name="Grupo 7">
            <a:extLst>
              <a:ext uri="{FF2B5EF4-FFF2-40B4-BE49-F238E27FC236}">
                <a16:creationId xmlns:a16="http://schemas.microsoft.com/office/drawing/2014/main" id="{C55F364D-D2DC-6A42-8FE5-20557F59E4A8}"/>
              </a:ext>
            </a:extLst>
          </p:cNvPr>
          <p:cNvGrpSpPr/>
          <p:nvPr/>
        </p:nvGrpSpPr>
        <p:grpSpPr>
          <a:xfrm>
            <a:off x="1133113" y="1550657"/>
            <a:ext cx="2225810" cy="528899"/>
            <a:chOff x="431597" y="1564555"/>
            <a:chExt cx="2796488" cy="709574"/>
          </a:xfrm>
        </p:grpSpPr>
        <p:cxnSp>
          <p:nvCxnSpPr>
            <p:cNvPr id="4" name="Conector recto 3">
              <a:extLst>
                <a:ext uri="{FF2B5EF4-FFF2-40B4-BE49-F238E27FC236}">
                  <a16:creationId xmlns:a16="http://schemas.microsoft.com/office/drawing/2014/main" id="{4E1FDED6-2C01-B84E-8013-DE946F83C2C2}"/>
                </a:ext>
              </a:extLst>
            </p:cNvPr>
            <p:cNvCxnSpPr/>
            <p:nvPr/>
          </p:nvCxnSpPr>
          <p:spPr>
            <a:xfrm>
              <a:off x="431597" y="2274129"/>
              <a:ext cx="2796488"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Conector recto 23">
              <a:extLst>
                <a:ext uri="{FF2B5EF4-FFF2-40B4-BE49-F238E27FC236}">
                  <a16:creationId xmlns:a16="http://schemas.microsoft.com/office/drawing/2014/main" id="{69D02830-06B0-6E46-8A3B-7F422ACD1168}"/>
                </a:ext>
              </a:extLst>
            </p:cNvPr>
            <p:cNvCxnSpPr/>
            <p:nvPr/>
          </p:nvCxnSpPr>
          <p:spPr>
            <a:xfrm>
              <a:off x="431597" y="2040043"/>
              <a:ext cx="2796488"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Conector recto 24">
              <a:extLst>
                <a:ext uri="{FF2B5EF4-FFF2-40B4-BE49-F238E27FC236}">
                  <a16:creationId xmlns:a16="http://schemas.microsoft.com/office/drawing/2014/main" id="{A8071453-8EE4-BA47-9544-5265EF08FA59}"/>
                </a:ext>
              </a:extLst>
            </p:cNvPr>
            <p:cNvCxnSpPr/>
            <p:nvPr/>
          </p:nvCxnSpPr>
          <p:spPr>
            <a:xfrm>
              <a:off x="431597" y="1791326"/>
              <a:ext cx="2796488"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Conector recto 25">
              <a:extLst>
                <a:ext uri="{FF2B5EF4-FFF2-40B4-BE49-F238E27FC236}">
                  <a16:creationId xmlns:a16="http://schemas.microsoft.com/office/drawing/2014/main" id="{53244AA2-C1C7-3A40-B54D-8372A1B6E3D2}"/>
                </a:ext>
              </a:extLst>
            </p:cNvPr>
            <p:cNvCxnSpPr/>
            <p:nvPr/>
          </p:nvCxnSpPr>
          <p:spPr>
            <a:xfrm>
              <a:off x="431597" y="1564555"/>
              <a:ext cx="2796488"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1" name="Rectángulo 20">
              <a:extLst>
                <a:ext uri="{FF2B5EF4-FFF2-40B4-BE49-F238E27FC236}">
                  <a16:creationId xmlns:a16="http://schemas.microsoft.com/office/drawing/2014/main" id="{45920DAE-D907-AA46-AFDB-B918226CB0CE}"/>
                </a:ext>
              </a:extLst>
            </p:cNvPr>
            <p:cNvSpPr/>
            <p:nvPr/>
          </p:nvSpPr>
          <p:spPr>
            <a:xfrm>
              <a:off x="2172208" y="1873930"/>
              <a:ext cx="431597" cy="400199"/>
            </a:xfrm>
            <a:prstGeom prst="rect">
              <a:avLst/>
            </a:prstGeom>
            <a:solidFill>
              <a:srgbClr val="7636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68" name="Google Shape;368;p26"/>
            <p:cNvSpPr txBox="1"/>
            <p:nvPr/>
          </p:nvSpPr>
          <p:spPr>
            <a:xfrm>
              <a:off x="1003373" y="1637435"/>
              <a:ext cx="566100" cy="37158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CL" sz="600" dirty="0">
                  <a:latin typeface="+mj-lt"/>
                  <a:ea typeface="Calibri"/>
                  <a:cs typeface="Calibri"/>
                  <a:sym typeface="Calibri"/>
                </a:rPr>
                <a:t>25%</a:t>
              </a:r>
              <a:endParaRPr sz="600" dirty="0">
                <a:latin typeface="+mj-lt"/>
                <a:ea typeface="Calibri"/>
                <a:cs typeface="Calibri"/>
                <a:sym typeface="Calibri"/>
              </a:endParaRPr>
            </a:p>
          </p:txBody>
        </p:sp>
        <p:sp>
          <p:nvSpPr>
            <p:cNvPr id="369" name="Google Shape;369;p26"/>
            <p:cNvSpPr txBox="1"/>
            <p:nvPr/>
          </p:nvSpPr>
          <p:spPr>
            <a:xfrm>
              <a:off x="1593226" y="1700626"/>
              <a:ext cx="566100" cy="37158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CL" sz="600" dirty="0">
                  <a:latin typeface="+mj-lt"/>
                  <a:ea typeface="Calibri"/>
                  <a:cs typeface="Calibri"/>
                  <a:sym typeface="Calibri"/>
                </a:rPr>
                <a:t>24%</a:t>
              </a:r>
              <a:endParaRPr sz="600" dirty="0">
                <a:latin typeface="+mj-lt"/>
                <a:ea typeface="Calibri"/>
                <a:cs typeface="Calibri"/>
                <a:sym typeface="Calibri"/>
              </a:endParaRPr>
            </a:p>
          </p:txBody>
        </p:sp>
        <p:sp>
          <p:nvSpPr>
            <p:cNvPr id="370" name="Google Shape;370;p26"/>
            <p:cNvSpPr txBox="1"/>
            <p:nvPr/>
          </p:nvSpPr>
          <p:spPr>
            <a:xfrm>
              <a:off x="2193810" y="1568511"/>
              <a:ext cx="566100" cy="37158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CL" sz="600" dirty="0">
                  <a:latin typeface="+mj-lt"/>
                  <a:ea typeface="Calibri"/>
                  <a:cs typeface="Calibri"/>
                  <a:sym typeface="Calibri"/>
                </a:rPr>
                <a:t>29%</a:t>
              </a:r>
              <a:endParaRPr sz="600" dirty="0">
                <a:latin typeface="+mj-lt"/>
                <a:ea typeface="Calibri"/>
                <a:cs typeface="Calibri"/>
                <a:sym typeface="Calibri"/>
              </a:endParaRPr>
            </a:p>
          </p:txBody>
        </p:sp>
        <p:sp>
          <p:nvSpPr>
            <p:cNvPr id="2" name="Rectángulo 1">
              <a:extLst>
                <a:ext uri="{FF2B5EF4-FFF2-40B4-BE49-F238E27FC236}">
                  <a16:creationId xmlns:a16="http://schemas.microsoft.com/office/drawing/2014/main" id="{A548882F-8035-374D-A81F-51A4258CF9C0}"/>
                </a:ext>
              </a:extLst>
            </p:cNvPr>
            <p:cNvSpPr/>
            <p:nvPr/>
          </p:nvSpPr>
          <p:spPr>
            <a:xfrm>
              <a:off x="940769" y="1930654"/>
              <a:ext cx="431597" cy="343475"/>
            </a:xfrm>
            <a:prstGeom prst="rect">
              <a:avLst/>
            </a:prstGeom>
            <a:solidFill>
              <a:srgbClr val="FF02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Rectángulo 18">
              <a:extLst>
                <a:ext uri="{FF2B5EF4-FFF2-40B4-BE49-F238E27FC236}">
                  <a16:creationId xmlns:a16="http://schemas.microsoft.com/office/drawing/2014/main" id="{B578AA0D-773A-3240-8FA4-0CA2538F27BB}"/>
                </a:ext>
              </a:extLst>
            </p:cNvPr>
            <p:cNvSpPr/>
            <p:nvPr/>
          </p:nvSpPr>
          <p:spPr>
            <a:xfrm>
              <a:off x="1547930" y="1990454"/>
              <a:ext cx="431597" cy="28367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3" name="CuadroTexto 2"/>
          <p:cNvSpPr txBox="1"/>
          <p:nvPr/>
        </p:nvSpPr>
        <p:spPr>
          <a:xfrm>
            <a:off x="2523639" y="2575759"/>
            <a:ext cx="346364" cy="184666"/>
          </a:xfrm>
          <a:prstGeom prst="rect">
            <a:avLst/>
          </a:prstGeom>
          <a:noFill/>
        </p:spPr>
        <p:txBody>
          <a:bodyPr wrap="square" rtlCol="0">
            <a:spAutoFit/>
          </a:bodyPr>
          <a:lstStyle/>
          <a:p>
            <a:r>
              <a:rPr lang="es-CL" sz="600" dirty="0" smtClean="0"/>
              <a:t>26%</a:t>
            </a:r>
            <a:endParaRPr lang="es-CL" sz="600" dirty="0"/>
          </a:p>
        </p:txBody>
      </p:sp>
      <p:sp>
        <p:nvSpPr>
          <p:cNvPr id="37" name="CuadroTexto 36"/>
          <p:cNvSpPr txBox="1"/>
          <p:nvPr/>
        </p:nvSpPr>
        <p:spPr>
          <a:xfrm>
            <a:off x="2439124" y="3052823"/>
            <a:ext cx="346364" cy="184666"/>
          </a:xfrm>
          <a:prstGeom prst="rect">
            <a:avLst/>
          </a:prstGeom>
          <a:noFill/>
        </p:spPr>
        <p:txBody>
          <a:bodyPr wrap="square" rtlCol="0">
            <a:spAutoFit/>
          </a:bodyPr>
          <a:lstStyle/>
          <a:p>
            <a:r>
              <a:rPr lang="es-CL" sz="600" dirty="0" smtClean="0"/>
              <a:t>24%</a:t>
            </a:r>
            <a:endParaRPr lang="es-CL" sz="600" dirty="0"/>
          </a:p>
        </p:txBody>
      </p:sp>
      <p:sp>
        <p:nvSpPr>
          <p:cNvPr id="38" name="CuadroTexto 37">
            <a:extLst>
              <a:ext uri="{FF2B5EF4-FFF2-40B4-BE49-F238E27FC236}">
                <a16:creationId xmlns:a16="http://schemas.microsoft.com/office/drawing/2014/main" id="{704C1D13-7397-8845-A070-645DC5C624B8}"/>
              </a:ext>
            </a:extLst>
          </p:cNvPr>
          <p:cNvSpPr txBox="1"/>
          <p:nvPr/>
        </p:nvSpPr>
        <p:spPr>
          <a:xfrm>
            <a:off x="1533566" y="2074465"/>
            <a:ext cx="373820" cy="184666"/>
          </a:xfrm>
          <a:prstGeom prst="rect">
            <a:avLst/>
          </a:prstGeom>
          <a:noFill/>
        </p:spPr>
        <p:txBody>
          <a:bodyPr wrap="none" rtlCol="0">
            <a:spAutoFit/>
          </a:bodyPr>
          <a:lstStyle/>
          <a:p>
            <a:r>
              <a:rPr lang="es-CL" sz="600" dirty="0">
                <a:solidFill>
                  <a:schemeClr val="tx1">
                    <a:lumMod val="65000"/>
                    <a:lumOff val="35000"/>
                  </a:schemeClr>
                </a:solidFill>
              </a:rPr>
              <a:t>Norte</a:t>
            </a:r>
          </a:p>
        </p:txBody>
      </p:sp>
      <p:sp>
        <p:nvSpPr>
          <p:cNvPr id="39" name="CuadroTexto 38">
            <a:extLst>
              <a:ext uri="{FF2B5EF4-FFF2-40B4-BE49-F238E27FC236}">
                <a16:creationId xmlns:a16="http://schemas.microsoft.com/office/drawing/2014/main" id="{E264A604-F9F2-DA45-B56B-177E34762246}"/>
              </a:ext>
            </a:extLst>
          </p:cNvPr>
          <p:cNvSpPr txBox="1"/>
          <p:nvPr/>
        </p:nvSpPr>
        <p:spPr>
          <a:xfrm>
            <a:off x="1992488" y="2074538"/>
            <a:ext cx="591379" cy="184666"/>
          </a:xfrm>
          <a:prstGeom prst="rect">
            <a:avLst/>
          </a:prstGeom>
          <a:noFill/>
        </p:spPr>
        <p:txBody>
          <a:bodyPr wrap="square" rtlCol="0">
            <a:spAutoFit/>
          </a:bodyPr>
          <a:lstStyle/>
          <a:p>
            <a:r>
              <a:rPr lang="es-CL" sz="600" dirty="0">
                <a:solidFill>
                  <a:schemeClr val="tx1">
                    <a:lumMod val="65000"/>
                    <a:lumOff val="35000"/>
                  </a:schemeClr>
                </a:solidFill>
              </a:rPr>
              <a:t>Centro</a:t>
            </a:r>
          </a:p>
        </p:txBody>
      </p:sp>
      <p:sp>
        <p:nvSpPr>
          <p:cNvPr id="40" name="CuadroTexto 39">
            <a:extLst>
              <a:ext uri="{FF2B5EF4-FFF2-40B4-BE49-F238E27FC236}">
                <a16:creationId xmlns:a16="http://schemas.microsoft.com/office/drawing/2014/main" id="{764CC057-31D1-3741-A237-5991B6C4DB71}"/>
              </a:ext>
            </a:extLst>
          </p:cNvPr>
          <p:cNvSpPr txBox="1"/>
          <p:nvPr/>
        </p:nvSpPr>
        <p:spPr>
          <a:xfrm>
            <a:off x="2538178" y="2082614"/>
            <a:ext cx="591379" cy="184666"/>
          </a:xfrm>
          <a:prstGeom prst="rect">
            <a:avLst/>
          </a:prstGeom>
          <a:noFill/>
        </p:spPr>
        <p:txBody>
          <a:bodyPr wrap="square" rtlCol="0">
            <a:spAutoFit/>
          </a:bodyPr>
          <a:lstStyle/>
          <a:p>
            <a:r>
              <a:rPr lang="es-CL" sz="600" dirty="0">
                <a:solidFill>
                  <a:schemeClr val="tx1">
                    <a:lumMod val="65000"/>
                    <a:lumOff val="35000"/>
                  </a:schemeClr>
                </a:solidFill>
              </a:rPr>
              <a:t>Sur</a:t>
            </a:r>
          </a:p>
        </p:txBody>
      </p:sp>
      <p:sp>
        <p:nvSpPr>
          <p:cNvPr id="42" name="CuadroTexto 41">
            <a:extLst>
              <a:ext uri="{FF2B5EF4-FFF2-40B4-BE49-F238E27FC236}">
                <a16:creationId xmlns:a16="http://schemas.microsoft.com/office/drawing/2014/main" id="{5C769214-C139-104B-BB26-C779D0974937}"/>
              </a:ext>
            </a:extLst>
          </p:cNvPr>
          <p:cNvSpPr txBox="1"/>
          <p:nvPr/>
        </p:nvSpPr>
        <p:spPr>
          <a:xfrm>
            <a:off x="495716" y="1242449"/>
            <a:ext cx="1636987" cy="292388"/>
          </a:xfrm>
          <a:prstGeom prst="rect">
            <a:avLst/>
          </a:prstGeom>
          <a:noFill/>
        </p:spPr>
        <p:txBody>
          <a:bodyPr wrap="none" rtlCol="0">
            <a:spAutoFit/>
          </a:bodyPr>
          <a:lstStyle/>
          <a:p>
            <a:r>
              <a:rPr lang="es-CL" sz="700" dirty="0" smtClean="0">
                <a:solidFill>
                  <a:schemeClr val="tx1"/>
                </a:solidFill>
              </a:rPr>
              <a:t>¿Qué medio utiliza para informarse?</a:t>
            </a:r>
          </a:p>
          <a:p>
            <a:r>
              <a:rPr lang="es-CL" sz="600" dirty="0" smtClean="0">
                <a:solidFill>
                  <a:schemeClr val="tx1"/>
                </a:solidFill>
              </a:rPr>
              <a:t>Respuesta “Canales </a:t>
            </a:r>
            <a:r>
              <a:rPr lang="es-CL" sz="600" dirty="0">
                <a:solidFill>
                  <a:schemeClr val="tx1"/>
                </a:solidFill>
              </a:rPr>
              <a:t>de TV </a:t>
            </a:r>
            <a:r>
              <a:rPr lang="es-CL" sz="600" dirty="0" smtClean="0">
                <a:solidFill>
                  <a:schemeClr val="tx1"/>
                </a:solidFill>
              </a:rPr>
              <a:t>Regional”</a:t>
            </a:r>
            <a:endParaRPr lang="es-CL" sz="600" dirty="0">
              <a:solidFill>
                <a:schemeClr val="tx1"/>
              </a:solidFill>
            </a:endParaRPr>
          </a:p>
        </p:txBody>
      </p:sp>
      <p:sp>
        <p:nvSpPr>
          <p:cNvPr id="29" name="Rectángulo 28"/>
          <p:cNvSpPr/>
          <p:nvPr/>
        </p:nvSpPr>
        <p:spPr>
          <a:xfrm>
            <a:off x="3585084" y="2355202"/>
            <a:ext cx="1446756" cy="24350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0" name="Rectángulo 29"/>
          <p:cNvSpPr/>
          <p:nvPr/>
        </p:nvSpPr>
        <p:spPr>
          <a:xfrm>
            <a:off x="3147824" y="2505588"/>
            <a:ext cx="392329" cy="20664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 name="Anillo 4"/>
          <p:cNvSpPr/>
          <p:nvPr/>
        </p:nvSpPr>
        <p:spPr>
          <a:xfrm>
            <a:off x="5611742" y="1829052"/>
            <a:ext cx="252822" cy="252039"/>
          </a:xfrm>
          <a:prstGeom prst="donut">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endParaRPr>
          </a:p>
        </p:txBody>
      </p:sp>
      <p:sp>
        <p:nvSpPr>
          <p:cNvPr id="32" name="Anillo 31"/>
          <p:cNvSpPr/>
          <p:nvPr/>
        </p:nvSpPr>
        <p:spPr>
          <a:xfrm>
            <a:off x="5611742" y="2551308"/>
            <a:ext cx="252822" cy="252039"/>
          </a:xfrm>
          <a:prstGeom prst="donut">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endParaRPr>
          </a:p>
        </p:txBody>
      </p:sp>
      <p:sp>
        <p:nvSpPr>
          <p:cNvPr id="33" name="Anillo 32"/>
          <p:cNvSpPr/>
          <p:nvPr/>
        </p:nvSpPr>
        <p:spPr>
          <a:xfrm>
            <a:off x="5606232" y="3461416"/>
            <a:ext cx="252822" cy="252039"/>
          </a:xfrm>
          <a:prstGeom prst="donut">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endParaRPr>
          </a:p>
        </p:txBody>
      </p:sp>
      <p:sp>
        <p:nvSpPr>
          <p:cNvPr id="34" name="Google Shape;139;p18"/>
          <p:cNvSpPr txBox="1"/>
          <p:nvPr/>
        </p:nvSpPr>
        <p:spPr>
          <a:xfrm>
            <a:off x="8718698" y="4741476"/>
            <a:ext cx="425303" cy="338524"/>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s-CL" sz="1050" dirty="0" smtClean="0">
                <a:solidFill>
                  <a:srgbClr val="FFFFFF"/>
                </a:solidFill>
                <a:latin typeface="DM Sans Medium"/>
                <a:ea typeface="DM Sans Medium"/>
                <a:cs typeface="DM Sans Medium"/>
                <a:sym typeface="DM Sans Medium"/>
              </a:rPr>
              <a:t>25</a:t>
            </a:r>
            <a:endParaRPr sz="1050" b="0" i="0" u="none" strike="noStrike" cap="none" dirty="0">
              <a:solidFill>
                <a:srgbClr val="FFFFFF"/>
              </a:solidFill>
              <a:latin typeface="DM Sans Medium"/>
              <a:ea typeface="DM Sans Medium"/>
              <a:cs typeface="DM Sans Medium"/>
              <a:sym typeface="DM Sans Medium"/>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27"/>
          <p:cNvSpPr txBox="1">
            <a:spLocks noGrp="1"/>
          </p:cNvSpPr>
          <p:nvPr>
            <p:ph type="title" idx="4294967295"/>
          </p:nvPr>
        </p:nvSpPr>
        <p:spPr>
          <a:xfrm>
            <a:off x="333745" y="244977"/>
            <a:ext cx="7886700" cy="66540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200"/>
              <a:buFont typeface="DM Sans"/>
              <a:buNone/>
            </a:pPr>
            <a:r>
              <a:rPr lang="es-CL" sz="2200" b="1">
                <a:solidFill>
                  <a:schemeClr val="lt1"/>
                </a:solidFill>
                <a:highlight>
                  <a:srgbClr val="FF029C"/>
                </a:highlight>
                <a:latin typeface="DM Sans"/>
                <a:ea typeface="DM Sans"/>
                <a:cs typeface="DM Sans"/>
                <a:sym typeface="DM Sans"/>
              </a:rPr>
              <a:t>Confianza en medios utilizados para informarse</a:t>
            </a:r>
            <a:endParaRPr/>
          </a:p>
        </p:txBody>
      </p:sp>
      <p:pic>
        <p:nvPicPr>
          <p:cNvPr id="377" name="Google Shape;377;p27"/>
          <p:cNvPicPr preferRelativeResize="0"/>
          <p:nvPr/>
        </p:nvPicPr>
        <p:blipFill rotWithShape="1">
          <a:blip r:embed="rId3">
            <a:alphaModFix/>
          </a:blip>
          <a:srcRect/>
          <a:stretch/>
        </p:blipFill>
        <p:spPr>
          <a:xfrm>
            <a:off x="848139" y="910380"/>
            <a:ext cx="3896263" cy="3052401"/>
          </a:xfrm>
          <a:prstGeom prst="rect">
            <a:avLst/>
          </a:prstGeom>
          <a:noFill/>
          <a:ln>
            <a:noFill/>
          </a:ln>
        </p:spPr>
      </p:pic>
      <p:sp>
        <p:nvSpPr>
          <p:cNvPr id="378" name="Google Shape;378;p27"/>
          <p:cNvSpPr txBox="1"/>
          <p:nvPr/>
        </p:nvSpPr>
        <p:spPr>
          <a:xfrm>
            <a:off x="8718698" y="4741476"/>
            <a:ext cx="425303" cy="338524"/>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50"/>
              <a:buFont typeface="Arial"/>
              <a:buNone/>
            </a:pPr>
            <a:fld id="{00000000-1234-1234-1234-123412341234}" type="slidenum">
              <a:rPr lang="es-CL" sz="1050" b="0" i="0" u="none" strike="noStrike" cap="none">
                <a:solidFill>
                  <a:srgbClr val="FFFFFF"/>
                </a:solidFill>
                <a:latin typeface="DM Sans Medium"/>
                <a:ea typeface="DM Sans Medium"/>
                <a:cs typeface="DM Sans Medium"/>
                <a:sym typeface="DM Sans Medium"/>
              </a:rPr>
              <a:t>25</a:t>
            </a:fld>
            <a:endParaRPr sz="1050" b="0" i="0" u="none" strike="noStrike" cap="none">
              <a:solidFill>
                <a:srgbClr val="FFFFFF"/>
              </a:solidFill>
              <a:latin typeface="DM Sans Medium"/>
              <a:ea typeface="DM Sans Medium"/>
              <a:cs typeface="DM Sans Medium"/>
              <a:sym typeface="DM Sans Medium"/>
            </a:endParaRPr>
          </a:p>
        </p:txBody>
      </p:sp>
      <p:sp>
        <p:nvSpPr>
          <p:cNvPr id="379" name="Google Shape;379;p27"/>
          <p:cNvSpPr txBox="1">
            <a:spLocks noGrp="1"/>
          </p:cNvSpPr>
          <p:nvPr>
            <p:ph type="body" idx="4294967295"/>
          </p:nvPr>
        </p:nvSpPr>
        <p:spPr>
          <a:xfrm>
            <a:off x="1073427" y="4151300"/>
            <a:ext cx="3180521" cy="772800"/>
          </a:xfrm>
          <a:prstGeom prst="rect">
            <a:avLst/>
          </a:prstGeom>
          <a:noFill/>
          <a:ln>
            <a:noFill/>
          </a:ln>
        </p:spPr>
        <p:txBody>
          <a:bodyPr spcFirstLastPara="1" wrap="square" lIns="91425" tIns="45700" rIns="91425" bIns="45700" anchor="t" anchorCtr="0">
            <a:normAutofit/>
          </a:bodyPr>
          <a:lstStyle/>
          <a:p>
            <a:pPr marL="171450" lvl="0" indent="-171450" algn="l" rtl="0">
              <a:lnSpc>
                <a:spcPct val="80000"/>
              </a:lnSpc>
              <a:spcBef>
                <a:spcPts val="0"/>
              </a:spcBef>
              <a:spcAft>
                <a:spcPts val="0"/>
              </a:spcAft>
              <a:buClr>
                <a:schemeClr val="dk1"/>
              </a:buClr>
              <a:buSzPts val="1400"/>
              <a:buChar char="•"/>
            </a:pPr>
            <a:r>
              <a:rPr lang="es-CL" sz="1100" dirty="0">
                <a:latin typeface="DM Sans"/>
                <a:ea typeface="DM Sans"/>
                <a:cs typeface="DM Sans"/>
                <a:sym typeface="DM Sans"/>
              </a:rPr>
              <a:t>Si bien los canales de TV nacional son los más mencionados para informarse, </a:t>
            </a:r>
            <a:r>
              <a:rPr lang="es-CL" sz="1100" b="1" dirty="0">
                <a:solidFill>
                  <a:srgbClr val="FF029C"/>
                </a:solidFill>
                <a:latin typeface="DM Sans"/>
                <a:ea typeface="DM Sans"/>
                <a:cs typeface="DM Sans"/>
                <a:sym typeface="DM Sans"/>
              </a:rPr>
              <a:t>muestran bajos niveles de confianza, ya que </a:t>
            </a:r>
            <a:r>
              <a:rPr lang="es-CL" sz="1200" b="1" dirty="0">
                <a:solidFill>
                  <a:srgbClr val="FF029C"/>
                </a:solidFill>
                <a:latin typeface="DM Sans"/>
                <a:ea typeface="DM Sans"/>
                <a:cs typeface="DM Sans"/>
                <a:sym typeface="DM Sans"/>
              </a:rPr>
              <a:t>solo 23%</a:t>
            </a:r>
            <a:r>
              <a:rPr lang="es-CL" sz="1100" dirty="0">
                <a:latin typeface="DM Sans"/>
                <a:ea typeface="DM Sans"/>
                <a:cs typeface="DM Sans"/>
                <a:sym typeface="DM Sans"/>
              </a:rPr>
              <a:t> confía en ellos.</a:t>
            </a:r>
            <a:endParaRPr sz="1100" b="1" dirty="0">
              <a:solidFill>
                <a:srgbClr val="FF029C"/>
              </a:solidFill>
              <a:latin typeface="DM Sans"/>
              <a:ea typeface="DM Sans"/>
              <a:cs typeface="DM Sans"/>
              <a:sym typeface="DM Sans"/>
            </a:endParaRPr>
          </a:p>
        </p:txBody>
      </p:sp>
      <p:sp>
        <p:nvSpPr>
          <p:cNvPr id="380" name="Google Shape;380;p27"/>
          <p:cNvSpPr/>
          <p:nvPr/>
        </p:nvSpPr>
        <p:spPr>
          <a:xfrm>
            <a:off x="907309" y="2437947"/>
            <a:ext cx="2745000" cy="199500"/>
          </a:xfrm>
          <a:prstGeom prst="rect">
            <a:avLst/>
          </a:prstGeom>
          <a:noFill/>
          <a:ln w="19050" cap="flat" cmpd="sng">
            <a:solidFill>
              <a:srgbClr val="FF029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381" name="Google Shape;381;p27"/>
          <p:cNvCxnSpPr>
            <a:stCxn id="380" idx="3"/>
            <a:endCxn id="53" idx="1"/>
          </p:cNvCxnSpPr>
          <p:nvPr/>
        </p:nvCxnSpPr>
        <p:spPr>
          <a:xfrm>
            <a:off x="3652309" y="2537697"/>
            <a:ext cx="1871541" cy="2928"/>
          </a:xfrm>
          <a:prstGeom prst="straightConnector1">
            <a:avLst/>
          </a:prstGeom>
          <a:noFill/>
          <a:ln w="19050" cap="flat" cmpd="sng">
            <a:solidFill>
              <a:srgbClr val="FF029C"/>
            </a:solidFill>
            <a:prstDash val="solid"/>
            <a:round/>
            <a:headEnd type="none" w="sm" len="sm"/>
            <a:tailEnd type="triangle" w="med" len="med"/>
          </a:ln>
        </p:spPr>
      </p:cxnSp>
      <p:sp>
        <p:nvSpPr>
          <p:cNvPr id="386" name="Google Shape;386;p27"/>
          <p:cNvSpPr txBox="1">
            <a:spLocks noGrp="1"/>
          </p:cNvSpPr>
          <p:nvPr>
            <p:ph type="body" idx="4294967295"/>
          </p:nvPr>
        </p:nvSpPr>
        <p:spPr>
          <a:xfrm>
            <a:off x="6152523" y="3557480"/>
            <a:ext cx="2362000" cy="822147"/>
          </a:xfrm>
          <a:prstGeom prst="rect">
            <a:avLst/>
          </a:prstGeom>
          <a:noFill/>
          <a:ln>
            <a:noFill/>
          </a:ln>
        </p:spPr>
        <p:txBody>
          <a:bodyPr spcFirstLastPara="1" wrap="square" lIns="91425" tIns="45700" rIns="91425" bIns="45700" anchor="t" anchorCtr="0">
            <a:normAutofit fontScale="92500" lnSpcReduction="10000"/>
          </a:bodyPr>
          <a:lstStyle/>
          <a:p>
            <a:pPr marL="171450" lvl="0" indent="-171450" algn="l" rtl="0">
              <a:lnSpc>
                <a:spcPct val="80000"/>
              </a:lnSpc>
              <a:spcBef>
                <a:spcPts val="0"/>
              </a:spcBef>
              <a:spcAft>
                <a:spcPts val="0"/>
              </a:spcAft>
              <a:buClr>
                <a:schemeClr val="dk1"/>
              </a:buClr>
              <a:buSzPts val="1400"/>
              <a:buChar char="•"/>
            </a:pPr>
            <a:r>
              <a:rPr lang="es-CL" sz="1200" dirty="0" smtClean="0">
                <a:solidFill>
                  <a:schemeClr val="tx1"/>
                </a:solidFill>
                <a:latin typeface="DM Sans"/>
                <a:ea typeface="DM Sans"/>
                <a:cs typeface="DM Sans"/>
                <a:sym typeface="DM Sans"/>
              </a:rPr>
              <a:t>Zoom en regiones: </a:t>
            </a:r>
          </a:p>
          <a:p>
            <a:pPr marL="0" lvl="0" indent="0" algn="l" rtl="0">
              <a:lnSpc>
                <a:spcPct val="80000"/>
              </a:lnSpc>
              <a:spcBef>
                <a:spcPts val="0"/>
              </a:spcBef>
              <a:spcAft>
                <a:spcPts val="0"/>
              </a:spcAft>
              <a:buClr>
                <a:schemeClr val="dk1"/>
              </a:buClr>
              <a:buSzPts val="1400"/>
              <a:buNone/>
            </a:pPr>
            <a:r>
              <a:rPr lang="es-CL" sz="1200" dirty="0">
                <a:latin typeface="DM Sans"/>
                <a:ea typeface="DM Sans"/>
                <a:cs typeface="DM Sans"/>
                <a:sym typeface="DM Sans"/>
              </a:rPr>
              <a:t>La </a:t>
            </a:r>
            <a:r>
              <a:rPr lang="es-CL" sz="1400" b="1" dirty="0" smtClean="0">
                <a:solidFill>
                  <a:srgbClr val="FF029C"/>
                </a:solidFill>
                <a:latin typeface="DM Sans"/>
                <a:ea typeface="DM Sans"/>
                <a:cs typeface="DM Sans"/>
                <a:sym typeface="DM Sans"/>
              </a:rPr>
              <a:t>zona sur </a:t>
            </a:r>
            <a:r>
              <a:rPr lang="es-CL" sz="1200" dirty="0" smtClean="0">
                <a:latin typeface="DM Sans"/>
                <a:ea typeface="DM Sans"/>
                <a:cs typeface="DM Sans"/>
                <a:sym typeface="DM Sans"/>
              </a:rPr>
              <a:t>presenta </a:t>
            </a:r>
            <a:r>
              <a:rPr lang="es-CL" sz="1700" b="1" dirty="0" smtClean="0">
                <a:solidFill>
                  <a:srgbClr val="763682"/>
                </a:solidFill>
                <a:latin typeface="DM Sans"/>
                <a:ea typeface="DM Sans"/>
                <a:cs typeface="DM Sans"/>
                <a:sym typeface="DM Sans"/>
              </a:rPr>
              <a:t>mayor nivel de confianza</a:t>
            </a:r>
            <a:r>
              <a:rPr lang="es-CL" sz="1200" dirty="0" smtClean="0">
                <a:latin typeface="DM Sans"/>
                <a:ea typeface="DM Sans"/>
                <a:cs typeface="DM Sans"/>
                <a:sym typeface="DM Sans"/>
              </a:rPr>
              <a:t> en canales locales, que las zonas norte y centro.</a:t>
            </a:r>
            <a:endParaRPr sz="1200" b="1" dirty="0">
              <a:solidFill>
                <a:srgbClr val="FF029C"/>
              </a:solidFill>
              <a:latin typeface="DM Sans"/>
              <a:ea typeface="DM Sans"/>
              <a:cs typeface="DM Sans"/>
              <a:sym typeface="DM Sans"/>
            </a:endParaRPr>
          </a:p>
        </p:txBody>
      </p:sp>
      <p:grpSp>
        <p:nvGrpSpPr>
          <p:cNvPr id="8" name="Grupo 7">
            <a:extLst>
              <a:ext uri="{FF2B5EF4-FFF2-40B4-BE49-F238E27FC236}">
                <a16:creationId xmlns:a16="http://schemas.microsoft.com/office/drawing/2014/main" id="{72A5A863-1992-6746-AB26-042AC253D799}"/>
              </a:ext>
            </a:extLst>
          </p:cNvPr>
          <p:cNvGrpSpPr/>
          <p:nvPr/>
        </p:nvGrpSpPr>
        <p:grpSpPr>
          <a:xfrm>
            <a:off x="5523850" y="1597337"/>
            <a:ext cx="2705203" cy="1678476"/>
            <a:chOff x="4983486" y="617355"/>
            <a:chExt cx="3140513" cy="2681385"/>
          </a:xfrm>
        </p:grpSpPr>
        <p:cxnSp>
          <p:nvCxnSpPr>
            <p:cNvPr id="35" name="Conector recto 34">
              <a:extLst>
                <a:ext uri="{FF2B5EF4-FFF2-40B4-BE49-F238E27FC236}">
                  <a16:creationId xmlns:a16="http://schemas.microsoft.com/office/drawing/2014/main" id="{A2245508-688A-7D4A-9040-A43451840E79}"/>
                </a:ext>
              </a:extLst>
            </p:cNvPr>
            <p:cNvCxnSpPr>
              <a:cxnSpLocks/>
            </p:cNvCxnSpPr>
            <p:nvPr/>
          </p:nvCxnSpPr>
          <p:spPr>
            <a:xfrm flipH="1">
              <a:off x="5713323" y="3100273"/>
              <a:ext cx="2410676"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Conector recto 45">
              <a:extLst>
                <a:ext uri="{FF2B5EF4-FFF2-40B4-BE49-F238E27FC236}">
                  <a16:creationId xmlns:a16="http://schemas.microsoft.com/office/drawing/2014/main" id="{5BCEA6A6-95C2-5E41-A3BD-C406011F93EF}"/>
                </a:ext>
              </a:extLst>
            </p:cNvPr>
            <p:cNvCxnSpPr>
              <a:cxnSpLocks/>
            </p:cNvCxnSpPr>
            <p:nvPr/>
          </p:nvCxnSpPr>
          <p:spPr>
            <a:xfrm>
              <a:off x="7512711" y="1177747"/>
              <a:ext cx="7314" cy="1865376"/>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Conector recto 46">
              <a:extLst>
                <a:ext uri="{FF2B5EF4-FFF2-40B4-BE49-F238E27FC236}">
                  <a16:creationId xmlns:a16="http://schemas.microsoft.com/office/drawing/2014/main" id="{50EA784C-F5C9-DD46-A1D8-DC1F5C38D6A0}"/>
                </a:ext>
              </a:extLst>
            </p:cNvPr>
            <p:cNvCxnSpPr>
              <a:cxnSpLocks/>
            </p:cNvCxnSpPr>
            <p:nvPr/>
          </p:nvCxnSpPr>
          <p:spPr>
            <a:xfrm>
              <a:off x="7754113" y="1177747"/>
              <a:ext cx="7314" cy="1865376"/>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Google Shape;368;p26">
              <a:extLst>
                <a:ext uri="{FF2B5EF4-FFF2-40B4-BE49-F238E27FC236}">
                  <a16:creationId xmlns:a16="http://schemas.microsoft.com/office/drawing/2014/main" id="{309684CD-B735-B44D-812A-9458B2FF9DC4}"/>
                </a:ext>
              </a:extLst>
            </p:cNvPr>
            <p:cNvSpPr txBox="1"/>
            <p:nvPr/>
          </p:nvSpPr>
          <p:spPr>
            <a:xfrm>
              <a:off x="6104947" y="1789413"/>
              <a:ext cx="566100" cy="27696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CL" sz="600" dirty="0">
                  <a:latin typeface="DM Sans" pitchFamily="2" charset="77"/>
                  <a:ea typeface="Calibri"/>
                  <a:cs typeface="Calibri"/>
                  <a:sym typeface="Calibri"/>
                </a:rPr>
                <a:t>39%</a:t>
              </a:r>
              <a:endParaRPr sz="600" dirty="0">
                <a:latin typeface="DM Sans" pitchFamily="2" charset="77"/>
                <a:ea typeface="Calibri"/>
                <a:cs typeface="Calibri"/>
                <a:sym typeface="Calibri"/>
              </a:endParaRPr>
            </a:p>
          </p:txBody>
        </p:sp>
        <p:grpSp>
          <p:nvGrpSpPr>
            <p:cNvPr id="7" name="Grupo 6">
              <a:extLst>
                <a:ext uri="{FF2B5EF4-FFF2-40B4-BE49-F238E27FC236}">
                  <a16:creationId xmlns:a16="http://schemas.microsoft.com/office/drawing/2014/main" id="{1A79EAD5-6A7B-3847-80C4-2FA964A6EDEB}"/>
                </a:ext>
              </a:extLst>
            </p:cNvPr>
            <p:cNvGrpSpPr/>
            <p:nvPr/>
          </p:nvGrpSpPr>
          <p:grpSpPr>
            <a:xfrm>
              <a:off x="6067306" y="3107151"/>
              <a:ext cx="1977551" cy="191589"/>
              <a:chOff x="6317238" y="4621109"/>
              <a:chExt cx="1977551" cy="191589"/>
            </a:xfrm>
          </p:grpSpPr>
          <p:sp>
            <p:nvSpPr>
              <p:cNvPr id="27" name="CuadroTexto 26">
                <a:extLst>
                  <a:ext uri="{FF2B5EF4-FFF2-40B4-BE49-F238E27FC236}">
                    <a16:creationId xmlns:a16="http://schemas.microsoft.com/office/drawing/2014/main" id="{316448AA-093C-C241-AF19-EC1032844DA1}"/>
                  </a:ext>
                </a:extLst>
              </p:cNvPr>
              <p:cNvSpPr txBox="1"/>
              <p:nvPr/>
            </p:nvSpPr>
            <p:spPr>
              <a:xfrm>
                <a:off x="6317238" y="4628032"/>
                <a:ext cx="373820" cy="184666"/>
              </a:xfrm>
              <a:prstGeom prst="rect">
                <a:avLst/>
              </a:prstGeom>
              <a:noFill/>
            </p:spPr>
            <p:txBody>
              <a:bodyPr wrap="none" rtlCol="0">
                <a:spAutoFit/>
              </a:bodyPr>
              <a:lstStyle/>
              <a:p>
                <a:r>
                  <a:rPr lang="es-CL" sz="600" dirty="0">
                    <a:solidFill>
                      <a:schemeClr val="tx1">
                        <a:lumMod val="65000"/>
                        <a:lumOff val="35000"/>
                      </a:schemeClr>
                    </a:solidFill>
                  </a:rPr>
                  <a:t>Norte</a:t>
                </a:r>
              </a:p>
            </p:txBody>
          </p:sp>
          <p:sp>
            <p:nvSpPr>
              <p:cNvPr id="29" name="CuadroTexto 28">
                <a:extLst>
                  <a:ext uri="{FF2B5EF4-FFF2-40B4-BE49-F238E27FC236}">
                    <a16:creationId xmlns:a16="http://schemas.microsoft.com/office/drawing/2014/main" id="{73A39832-451C-7746-931B-B3A4B6928079}"/>
                  </a:ext>
                </a:extLst>
              </p:cNvPr>
              <p:cNvSpPr txBox="1"/>
              <p:nvPr/>
            </p:nvSpPr>
            <p:spPr>
              <a:xfrm>
                <a:off x="6978328" y="4621109"/>
                <a:ext cx="591379" cy="184666"/>
              </a:xfrm>
              <a:prstGeom prst="rect">
                <a:avLst/>
              </a:prstGeom>
              <a:noFill/>
            </p:spPr>
            <p:txBody>
              <a:bodyPr wrap="square" rtlCol="0">
                <a:spAutoFit/>
              </a:bodyPr>
              <a:lstStyle/>
              <a:p>
                <a:r>
                  <a:rPr lang="es-CL" sz="600" dirty="0">
                    <a:solidFill>
                      <a:schemeClr val="tx1">
                        <a:lumMod val="65000"/>
                        <a:lumOff val="35000"/>
                      </a:schemeClr>
                    </a:solidFill>
                  </a:rPr>
                  <a:t>Centro</a:t>
                </a:r>
                <a:endParaRPr lang="es-CL" sz="800" dirty="0">
                  <a:solidFill>
                    <a:schemeClr val="tx1">
                      <a:lumMod val="65000"/>
                      <a:lumOff val="35000"/>
                    </a:schemeClr>
                  </a:solidFill>
                </a:endParaRPr>
              </a:p>
            </p:txBody>
          </p:sp>
          <p:sp>
            <p:nvSpPr>
              <p:cNvPr id="31" name="CuadroTexto 30">
                <a:extLst>
                  <a:ext uri="{FF2B5EF4-FFF2-40B4-BE49-F238E27FC236}">
                    <a16:creationId xmlns:a16="http://schemas.microsoft.com/office/drawing/2014/main" id="{A5A93F0F-C6A5-BB42-9D0A-1D43A1943438}"/>
                  </a:ext>
                </a:extLst>
              </p:cNvPr>
              <p:cNvSpPr txBox="1"/>
              <p:nvPr/>
            </p:nvSpPr>
            <p:spPr>
              <a:xfrm>
                <a:off x="7703410" y="4621109"/>
                <a:ext cx="591379" cy="184666"/>
              </a:xfrm>
              <a:prstGeom prst="rect">
                <a:avLst/>
              </a:prstGeom>
              <a:noFill/>
            </p:spPr>
            <p:txBody>
              <a:bodyPr wrap="square" rtlCol="0">
                <a:spAutoFit/>
              </a:bodyPr>
              <a:lstStyle/>
              <a:p>
                <a:r>
                  <a:rPr lang="es-CL" sz="600" dirty="0">
                    <a:solidFill>
                      <a:schemeClr val="tx1">
                        <a:lumMod val="65000"/>
                        <a:lumOff val="35000"/>
                      </a:schemeClr>
                    </a:solidFill>
                  </a:rPr>
                  <a:t>Sur</a:t>
                </a:r>
              </a:p>
            </p:txBody>
          </p:sp>
        </p:grpSp>
        <p:sp>
          <p:nvSpPr>
            <p:cNvPr id="2" name="Rectángulo 1">
              <a:extLst>
                <a:ext uri="{FF2B5EF4-FFF2-40B4-BE49-F238E27FC236}">
                  <a16:creationId xmlns:a16="http://schemas.microsoft.com/office/drawing/2014/main" id="{C61E2FE7-A6B7-F941-A975-F752CE92D9E2}"/>
                </a:ext>
              </a:extLst>
            </p:cNvPr>
            <p:cNvSpPr/>
            <p:nvPr/>
          </p:nvSpPr>
          <p:spPr>
            <a:xfrm rot="16200000">
              <a:off x="5761240" y="2399247"/>
              <a:ext cx="1001852" cy="400200"/>
            </a:xfrm>
            <a:prstGeom prst="rect">
              <a:avLst/>
            </a:prstGeom>
            <a:solidFill>
              <a:srgbClr val="FF02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3" name="Rectángulo 32">
              <a:extLst>
                <a:ext uri="{FF2B5EF4-FFF2-40B4-BE49-F238E27FC236}">
                  <a16:creationId xmlns:a16="http://schemas.microsoft.com/office/drawing/2014/main" id="{D820A2A5-69C2-C44A-A42C-CD558EDE2774}"/>
                </a:ext>
              </a:extLst>
            </p:cNvPr>
            <p:cNvSpPr/>
            <p:nvPr/>
          </p:nvSpPr>
          <p:spPr>
            <a:xfrm rot="16200000">
              <a:off x="6327911" y="2289668"/>
              <a:ext cx="1221009" cy="4002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0" name="Google Shape;368;p26">
              <a:extLst>
                <a:ext uri="{FF2B5EF4-FFF2-40B4-BE49-F238E27FC236}">
                  <a16:creationId xmlns:a16="http://schemas.microsoft.com/office/drawing/2014/main" id="{AB532F2B-2115-C742-A3E3-9BA648BB70C5}"/>
                </a:ext>
              </a:extLst>
            </p:cNvPr>
            <p:cNvSpPr txBox="1"/>
            <p:nvPr/>
          </p:nvSpPr>
          <p:spPr>
            <a:xfrm>
              <a:off x="6764965" y="1553468"/>
              <a:ext cx="566100" cy="27696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CL" sz="600" dirty="0">
                  <a:latin typeface="DM Sans" pitchFamily="2" charset="77"/>
                  <a:ea typeface="Calibri"/>
                  <a:cs typeface="Calibri"/>
                  <a:sym typeface="Calibri"/>
                </a:rPr>
                <a:t>40%</a:t>
              </a:r>
              <a:endParaRPr sz="600" dirty="0">
                <a:latin typeface="DM Sans" pitchFamily="2" charset="77"/>
                <a:ea typeface="Calibri"/>
                <a:cs typeface="Calibri"/>
                <a:sym typeface="Calibri"/>
              </a:endParaRPr>
            </a:p>
          </p:txBody>
        </p:sp>
        <p:sp>
          <p:nvSpPr>
            <p:cNvPr id="51" name="Google Shape;368;p26">
              <a:extLst>
                <a:ext uri="{FF2B5EF4-FFF2-40B4-BE49-F238E27FC236}">
                  <a16:creationId xmlns:a16="http://schemas.microsoft.com/office/drawing/2014/main" id="{799041B6-3D78-6241-88D4-722C896F48C0}"/>
                </a:ext>
              </a:extLst>
            </p:cNvPr>
            <p:cNvSpPr txBox="1"/>
            <p:nvPr/>
          </p:nvSpPr>
          <p:spPr>
            <a:xfrm>
              <a:off x="7436510" y="617355"/>
              <a:ext cx="566100" cy="27696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CL" sz="600" dirty="0">
                  <a:latin typeface="DM Sans" pitchFamily="2" charset="77"/>
                  <a:ea typeface="Calibri"/>
                  <a:cs typeface="Calibri"/>
                  <a:sym typeface="Calibri"/>
                </a:rPr>
                <a:t>45%</a:t>
              </a:r>
              <a:endParaRPr sz="600" dirty="0">
                <a:latin typeface="DM Sans" pitchFamily="2" charset="77"/>
                <a:ea typeface="Calibri"/>
                <a:cs typeface="Calibri"/>
                <a:sym typeface="Calibri"/>
              </a:endParaRPr>
            </a:p>
          </p:txBody>
        </p:sp>
        <p:sp>
          <p:nvSpPr>
            <p:cNvPr id="53" name="CuadroTexto 52">
              <a:extLst>
                <a:ext uri="{FF2B5EF4-FFF2-40B4-BE49-F238E27FC236}">
                  <a16:creationId xmlns:a16="http://schemas.microsoft.com/office/drawing/2014/main" id="{E4A84BA1-3B57-3443-BF79-D0321723C7D6}"/>
                </a:ext>
              </a:extLst>
            </p:cNvPr>
            <p:cNvSpPr txBox="1"/>
            <p:nvPr/>
          </p:nvSpPr>
          <p:spPr>
            <a:xfrm>
              <a:off x="4983486" y="1853847"/>
              <a:ext cx="756430" cy="540844"/>
            </a:xfrm>
            <a:prstGeom prst="rect">
              <a:avLst/>
            </a:prstGeom>
            <a:noFill/>
          </p:spPr>
          <p:txBody>
            <a:bodyPr wrap="square">
              <a:spAutoFit/>
            </a:bodyPr>
            <a:lstStyle/>
            <a:p>
              <a:pPr algn="ctr"/>
              <a:r>
                <a:rPr lang="es-CL" sz="800" dirty="0">
                  <a:solidFill>
                    <a:schemeClr val="tx1">
                      <a:lumMod val="65000"/>
                      <a:lumOff val="35000"/>
                    </a:schemeClr>
                  </a:solidFill>
                </a:rPr>
                <a:t>TV Regional</a:t>
              </a:r>
            </a:p>
          </p:txBody>
        </p:sp>
        <p:sp>
          <p:nvSpPr>
            <p:cNvPr id="34" name="Rectángulo 33">
              <a:extLst>
                <a:ext uri="{FF2B5EF4-FFF2-40B4-BE49-F238E27FC236}">
                  <a16:creationId xmlns:a16="http://schemas.microsoft.com/office/drawing/2014/main" id="{13DFCE72-D86C-2949-93F1-EEF259E3F4DF}"/>
                </a:ext>
              </a:extLst>
            </p:cNvPr>
            <p:cNvSpPr/>
            <p:nvPr/>
          </p:nvSpPr>
          <p:spPr>
            <a:xfrm rot="16200000">
              <a:off x="6515145" y="1827632"/>
              <a:ext cx="2158832" cy="400200"/>
            </a:xfrm>
            <a:prstGeom prst="rect">
              <a:avLst/>
            </a:prstGeom>
            <a:solidFill>
              <a:srgbClr val="7636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24" name="Rectángulo 23"/>
          <p:cNvSpPr/>
          <p:nvPr/>
        </p:nvSpPr>
        <p:spPr>
          <a:xfrm>
            <a:off x="8439512" y="114346"/>
            <a:ext cx="644853" cy="8849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25" name="Imagen 24"/>
          <p:cNvPicPr>
            <a:picLocks noChangeAspect="1"/>
          </p:cNvPicPr>
          <p:nvPr/>
        </p:nvPicPr>
        <p:blipFill rotWithShape="1">
          <a:blip r:embed="rId4">
            <a:extLst>
              <a:ext uri="{28A0092B-C50C-407E-A947-70E740481C1C}">
                <a14:useLocalDpi xmlns:a14="http://schemas.microsoft.com/office/drawing/2010/main" val="0"/>
              </a:ext>
            </a:extLst>
          </a:blip>
          <a:srcRect l="21592" t="14363" r="22955" b="11924"/>
          <a:stretch/>
        </p:blipFill>
        <p:spPr>
          <a:xfrm>
            <a:off x="8473285" y="50430"/>
            <a:ext cx="590339" cy="789053"/>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28"/>
          <p:cNvSpPr txBox="1">
            <a:spLocks noGrp="1"/>
          </p:cNvSpPr>
          <p:nvPr>
            <p:ph type="title" idx="4294967295"/>
          </p:nvPr>
        </p:nvSpPr>
        <p:spPr>
          <a:xfrm>
            <a:off x="298772" y="287561"/>
            <a:ext cx="7886700" cy="665403"/>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Clr>
                <a:schemeClr val="lt1"/>
              </a:buClr>
              <a:buSzPts val="2200"/>
              <a:buFont typeface="DM Sans"/>
              <a:buNone/>
            </a:pPr>
            <a:r>
              <a:rPr lang="es-CL" sz="2200" b="1">
                <a:solidFill>
                  <a:schemeClr val="lt1"/>
                </a:solidFill>
                <a:highlight>
                  <a:srgbClr val="FF029C"/>
                </a:highlight>
                <a:latin typeface="DM Sans"/>
                <a:ea typeface="DM Sans"/>
                <a:cs typeface="DM Sans"/>
                <a:sym typeface="DM Sans"/>
              </a:rPr>
              <a:t>Percepción poder de influencia </a:t>
            </a:r>
            <a:endParaRPr sz="2200" b="1">
              <a:solidFill>
                <a:schemeClr val="lt1"/>
              </a:solidFill>
              <a:highlight>
                <a:srgbClr val="FF029C"/>
              </a:highlight>
              <a:latin typeface="DM Sans"/>
              <a:ea typeface="DM Sans"/>
              <a:cs typeface="DM Sans"/>
              <a:sym typeface="DM Sans"/>
            </a:endParaRPr>
          </a:p>
          <a:p>
            <a:pPr marL="0" lvl="0" indent="0" algn="l" rtl="0">
              <a:lnSpc>
                <a:spcPct val="115000"/>
              </a:lnSpc>
              <a:spcBef>
                <a:spcPts val="0"/>
              </a:spcBef>
              <a:spcAft>
                <a:spcPts val="0"/>
              </a:spcAft>
              <a:buClr>
                <a:schemeClr val="lt1"/>
              </a:buClr>
              <a:buSzPts val="2200"/>
              <a:buFont typeface="DM Sans"/>
              <a:buNone/>
            </a:pPr>
            <a:r>
              <a:rPr lang="es-CL" sz="2200" b="1">
                <a:solidFill>
                  <a:schemeClr val="lt1"/>
                </a:solidFill>
                <a:highlight>
                  <a:srgbClr val="FF029C"/>
                </a:highlight>
                <a:latin typeface="DM Sans"/>
                <a:ea typeface="DM Sans"/>
                <a:cs typeface="DM Sans"/>
                <a:sym typeface="DM Sans"/>
              </a:rPr>
              <a:t>de medios de comunicación</a:t>
            </a:r>
            <a:endParaRPr sz="2200"/>
          </a:p>
        </p:txBody>
      </p:sp>
      <p:sp>
        <p:nvSpPr>
          <p:cNvPr id="392" name="Google Shape;392;p28"/>
          <p:cNvSpPr txBox="1">
            <a:spLocks noGrp="1"/>
          </p:cNvSpPr>
          <p:nvPr>
            <p:ph type="body" idx="4294967295"/>
          </p:nvPr>
        </p:nvSpPr>
        <p:spPr>
          <a:xfrm>
            <a:off x="5446830" y="952964"/>
            <a:ext cx="3224627" cy="3355897"/>
          </a:xfrm>
          <a:prstGeom prst="rect">
            <a:avLst/>
          </a:prstGeom>
          <a:noFill/>
          <a:ln>
            <a:noFill/>
          </a:ln>
        </p:spPr>
        <p:txBody>
          <a:bodyPr spcFirstLastPara="1" wrap="square" lIns="91425" tIns="45700" rIns="91425" bIns="45700" anchor="ctr" anchorCtr="0">
            <a:normAutofit/>
          </a:bodyPr>
          <a:lstStyle/>
          <a:p>
            <a:pPr marL="171450" lvl="0" indent="-171450" algn="l" rtl="0">
              <a:lnSpc>
                <a:spcPct val="90000"/>
              </a:lnSpc>
              <a:spcBef>
                <a:spcPts val="0"/>
              </a:spcBef>
              <a:spcAft>
                <a:spcPts val="0"/>
              </a:spcAft>
              <a:buClr>
                <a:schemeClr val="dk1"/>
              </a:buClr>
              <a:buSzPts val="1400"/>
              <a:buChar char="•"/>
            </a:pPr>
            <a:r>
              <a:rPr lang="es-CL" sz="1100" dirty="0">
                <a:latin typeface="DM Sans"/>
                <a:ea typeface="DM Sans"/>
                <a:cs typeface="DM Sans"/>
                <a:sym typeface="DM Sans"/>
              </a:rPr>
              <a:t>Los tres grupos o actores que consideran con mayor influencia son </a:t>
            </a:r>
            <a:r>
              <a:rPr lang="es-CL" sz="1800" b="1" dirty="0">
                <a:solidFill>
                  <a:srgbClr val="8D8D8D"/>
                </a:solidFill>
                <a:latin typeface="DM Sans"/>
                <a:ea typeface="DM Sans"/>
                <a:cs typeface="DM Sans"/>
                <a:sym typeface="DM Sans"/>
              </a:rPr>
              <a:t>los dueños de los canales de televisión (70%), </a:t>
            </a:r>
            <a:r>
              <a:rPr lang="es-CL" sz="1800" b="1" dirty="0">
                <a:solidFill>
                  <a:srgbClr val="FF029C"/>
                </a:solidFill>
                <a:latin typeface="DM Sans"/>
                <a:ea typeface="DM Sans"/>
                <a:cs typeface="DM Sans"/>
                <a:sym typeface="DM Sans"/>
              </a:rPr>
              <a:t>las empresas que ponen publicidad en televisión </a:t>
            </a:r>
            <a:r>
              <a:rPr lang="es-CL" sz="1800" b="1" dirty="0">
                <a:solidFill>
                  <a:srgbClr val="753582"/>
                </a:solidFill>
                <a:latin typeface="DM Sans"/>
                <a:ea typeface="DM Sans"/>
                <a:cs typeface="DM Sans"/>
                <a:sym typeface="DM Sans"/>
              </a:rPr>
              <a:t>y el presidente y sus ministros, ambos con 61%.</a:t>
            </a:r>
            <a:endParaRPr sz="1800" b="1" dirty="0">
              <a:solidFill>
                <a:srgbClr val="753582"/>
              </a:solidFill>
              <a:latin typeface="DM Sans"/>
              <a:ea typeface="DM Sans"/>
              <a:cs typeface="DM Sans"/>
              <a:sym typeface="DM Sans"/>
            </a:endParaRPr>
          </a:p>
        </p:txBody>
      </p:sp>
      <p:pic>
        <p:nvPicPr>
          <p:cNvPr id="393" name="Google Shape;393;p28"/>
          <p:cNvPicPr preferRelativeResize="0"/>
          <p:nvPr/>
        </p:nvPicPr>
        <p:blipFill rotWithShape="1">
          <a:blip r:embed="rId3">
            <a:alphaModFix/>
          </a:blip>
          <a:srcRect/>
          <a:stretch/>
        </p:blipFill>
        <p:spPr>
          <a:xfrm>
            <a:off x="748748" y="1464365"/>
            <a:ext cx="3962400" cy="2844497"/>
          </a:xfrm>
          <a:prstGeom prst="rect">
            <a:avLst/>
          </a:prstGeom>
          <a:noFill/>
          <a:ln>
            <a:noFill/>
          </a:ln>
        </p:spPr>
      </p:pic>
      <p:sp>
        <p:nvSpPr>
          <p:cNvPr id="394" name="Google Shape;394;p28"/>
          <p:cNvSpPr txBox="1"/>
          <p:nvPr/>
        </p:nvSpPr>
        <p:spPr>
          <a:xfrm>
            <a:off x="8718698" y="4741476"/>
            <a:ext cx="425303" cy="338524"/>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50"/>
              <a:buFont typeface="Arial"/>
              <a:buNone/>
            </a:pPr>
            <a:fld id="{00000000-1234-1234-1234-123412341234}" type="slidenum">
              <a:rPr lang="es-CL" sz="1050" b="0" i="0" u="none" strike="noStrike" cap="none">
                <a:solidFill>
                  <a:srgbClr val="FFFFFF"/>
                </a:solidFill>
                <a:latin typeface="DM Sans Medium"/>
                <a:ea typeface="DM Sans Medium"/>
                <a:cs typeface="DM Sans Medium"/>
                <a:sym typeface="DM Sans Medium"/>
              </a:rPr>
              <a:t>26</a:t>
            </a:fld>
            <a:endParaRPr sz="1050" b="0" i="0" u="none" strike="noStrike" cap="none">
              <a:solidFill>
                <a:srgbClr val="FFFFFF"/>
              </a:solidFill>
              <a:latin typeface="DM Sans Medium"/>
              <a:ea typeface="DM Sans Medium"/>
              <a:cs typeface="DM Sans Medium"/>
              <a:sym typeface="DM Sans Medium"/>
            </a:endParaRPr>
          </a:p>
        </p:txBody>
      </p:sp>
      <p:sp>
        <p:nvSpPr>
          <p:cNvPr id="395" name="Google Shape;395;p28"/>
          <p:cNvSpPr/>
          <p:nvPr/>
        </p:nvSpPr>
        <p:spPr>
          <a:xfrm>
            <a:off x="5446830" y="1398105"/>
            <a:ext cx="3271868" cy="2405270"/>
          </a:xfrm>
          <a:prstGeom prst="rect">
            <a:avLst/>
          </a:prstGeom>
          <a:noFill/>
          <a:ln w="12700" cap="flat" cmpd="sng">
            <a:solidFill>
              <a:srgbClr val="7030A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 name="Rectángulo 6"/>
          <p:cNvSpPr/>
          <p:nvPr/>
        </p:nvSpPr>
        <p:spPr>
          <a:xfrm>
            <a:off x="8439512" y="114346"/>
            <a:ext cx="644853" cy="8849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8" name="Imagen 7"/>
          <p:cNvPicPr>
            <a:picLocks noChangeAspect="1"/>
          </p:cNvPicPr>
          <p:nvPr/>
        </p:nvPicPr>
        <p:blipFill rotWithShape="1">
          <a:blip r:embed="rId4">
            <a:extLst>
              <a:ext uri="{28A0092B-C50C-407E-A947-70E740481C1C}">
                <a14:useLocalDpi xmlns:a14="http://schemas.microsoft.com/office/drawing/2010/main" val="0"/>
              </a:ext>
            </a:extLst>
          </a:blip>
          <a:srcRect l="21592" t="14363" r="22955" b="11924"/>
          <a:stretch/>
        </p:blipFill>
        <p:spPr>
          <a:xfrm>
            <a:off x="8473285" y="50430"/>
            <a:ext cx="590339" cy="789053"/>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g102b574c0e1_0_61"/>
          <p:cNvSpPr txBox="1">
            <a:spLocks noGrp="1"/>
          </p:cNvSpPr>
          <p:nvPr>
            <p:ph type="title" idx="4294967295"/>
          </p:nvPr>
        </p:nvSpPr>
        <p:spPr>
          <a:xfrm>
            <a:off x="404983" y="395599"/>
            <a:ext cx="7886700" cy="665400"/>
          </a:xfrm>
          <a:prstGeom prst="rect">
            <a:avLst/>
          </a:prstGeom>
          <a:noFill/>
          <a:ln>
            <a:noFill/>
          </a:ln>
        </p:spPr>
        <p:txBody>
          <a:bodyPr spcFirstLastPara="1" wrap="square" lIns="91425" tIns="45700" rIns="91425" bIns="45700" anchor="ctr" anchorCtr="0">
            <a:noAutofit/>
          </a:bodyPr>
          <a:lstStyle/>
          <a:p>
            <a:pPr marL="0" lvl="0" indent="0" algn="l" rtl="0">
              <a:lnSpc>
                <a:spcPct val="150000"/>
              </a:lnSpc>
              <a:spcBef>
                <a:spcPts val="0"/>
              </a:spcBef>
              <a:spcAft>
                <a:spcPts val="0"/>
              </a:spcAft>
              <a:buClr>
                <a:schemeClr val="lt1"/>
              </a:buClr>
              <a:buSzPts val="2200"/>
              <a:buFont typeface="DM Sans"/>
              <a:buNone/>
            </a:pPr>
            <a:r>
              <a:rPr lang="es-CL" sz="2200" b="1">
                <a:solidFill>
                  <a:schemeClr val="lt1"/>
                </a:solidFill>
                <a:highlight>
                  <a:srgbClr val="FF029C"/>
                </a:highlight>
                <a:latin typeface="DM Sans"/>
                <a:ea typeface="DM Sans"/>
                <a:cs typeface="DM Sans"/>
                <a:sym typeface="DM Sans"/>
              </a:rPr>
              <a:t>Percepciones rol de TV abierta en contexto de pandemia</a:t>
            </a:r>
            <a:endParaRPr/>
          </a:p>
        </p:txBody>
      </p:sp>
      <p:sp>
        <p:nvSpPr>
          <p:cNvPr id="401" name="Google Shape;401;g102b574c0e1_0_61"/>
          <p:cNvSpPr txBox="1">
            <a:spLocks noGrp="1"/>
          </p:cNvSpPr>
          <p:nvPr>
            <p:ph type="body" idx="4294967295"/>
          </p:nvPr>
        </p:nvSpPr>
        <p:spPr>
          <a:xfrm>
            <a:off x="6147098" y="1876451"/>
            <a:ext cx="2095754" cy="2229402"/>
          </a:xfrm>
          <a:prstGeom prst="rect">
            <a:avLst/>
          </a:prstGeom>
          <a:noFill/>
          <a:ln>
            <a:noFill/>
          </a:ln>
        </p:spPr>
        <p:txBody>
          <a:bodyPr spcFirstLastPara="1" wrap="square" lIns="91425" tIns="45700" rIns="91425" bIns="45700" anchor="ctr" anchorCtr="0">
            <a:normAutofit/>
          </a:bodyPr>
          <a:lstStyle/>
          <a:p>
            <a:pPr marL="171450" lvl="0" indent="-171450" algn="l" rtl="0">
              <a:lnSpc>
                <a:spcPct val="90000"/>
              </a:lnSpc>
              <a:spcBef>
                <a:spcPts val="0"/>
              </a:spcBef>
              <a:spcAft>
                <a:spcPts val="0"/>
              </a:spcAft>
              <a:buClr>
                <a:schemeClr val="dk1"/>
              </a:buClr>
              <a:buSzPts val="1400"/>
              <a:buChar char="•"/>
            </a:pPr>
            <a:r>
              <a:rPr lang="es-CL" sz="1200" dirty="0">
                <a:latin typeface="DM Sans Medium"/>
                <a:ea typeface="DM Sans Medium"/>
                <a:cs typeface="DM Sans Medium"/>
                <a:sym typeface="DM Sans Medium"/>
              </a:rPr>
              <a:t>Entre quienes </a:t>
            </a:r>
            <a:r>
              <a:rPr lang="es-CL" sz="1200" dirty="0" smtClean="0">
                <a:latin typeface="DM Sans Medium"/>
                <a:ea typeface="DM Sans Medium"/>
                <a:cs typeface="DM Sans Medium"/>
                <a:sym typeface="DM Sans Medium"/>
              </a:rPr>
              <a:t>declaran ver </a:t>
            </a:r>
            <a:r>
              <a:rPr lang="es-CL" sz="1200" dirty="0">
                <a:latin typeface="DM Sans Medium"/>
                <a:ea typeface="DM Sans Medium"/>
                <a:cs typeface="DM Sans Medium"/>
                <a:sym typeface="DM Sans Medium"/>
              </a:rPr>
              <a:t>televisión abierta, </a:t>
            </a:r>
            <a:br>
              <a:rPr lang="es-CL" sz="1200" dirty="0">
                <a:latin typeface="DM Sans Medium"/>
                <a:ea typeface="DM Sans Medium"/>
                <a:cs typeface="DM Sans Medium"/>
                <a:sym typeface="DM Sans Medium"/>
              </a:rPr>
            </a:br>
            <a:r>
              <a:rPr lang="es-CL" sz="1200" dirty="0">
                <a:latin typeface="DM Sans Medium"/>
                <a:ea typeface="DM Sans Medium"/>
                <a:cs typeface="DM Sans Medium"/>
                <a:sym typeface="DM Sans Medium"/>
              </a:rPr>
              <a:t>un </a:t>
            </a:r>
            <a:r>
              <a:rPr lang="es-CL" sz="2000" b="1" dirty="0">
                <a:solidFill>
                  <a:srgbClr val="FF029C"/>
                </a:solidFill>
                <a:latin typeface="DM Sans"/>
                <a:ea typeface="DM Sans"/>
                <a:cs typeface="DM Sans"/>
                <a:sym typeface="DM Sans"/>
              </a:rPr>
              <a:t>67%</a:t>
            </a:r>
            <a:r>
              <a:rPr lang="es-CL" sz="1200" b="1" dirty="0">
                <a:latin typeface="DM Sans"/>
                <a:ea typeface="DM Sans"/>
                <a:cs typeface="DM Sans"/>
                <a:sym typeface="DM Sans"/>
              </a:rPr>
              <a:t> </a:t>
            </a:r>
            <a:r>
              <a:rPr lang="es-CL" sz="1200" dirty="0">
                <a:latin typeface="DM Sans Medium"/>
                <a:ea typeface="DM Sans Medium"/>
                <a:cs typeface="DM Sans Medium"/>
                <a:sym typeface="DM Sans Medium"/>
              </a:rPr>
              <a:t>dice estar </a:t>
            </a:r>
            <a:br>
              <a:rPr lang="es-CL" sz="1200" dirty="0">
                <a:latin typeface="DM Sans Medium"/>
                <a:ea typeface="DM Sans Medium"/>
                <a:cs typeface="DM Sans Medium"/>
                <a:sym typeface="DM Sans Medium"/>
              </a:rPr>
            </a:br>
            <a:r>
              <a:rPr lang="es-CL" sz="1200" dirty="0">
                <a:latin typeface="DM Sans Medium"/>
                <a:ea typeface="DM Sans Medium"/>
                <a:cs typeface="DM Sans Medium"/>
                <a:sym typeface="DM Sans Medium"/>
              </a:rPr>
              <a:t>de acuerdo con que los canales de televisión </a:t>
            </a:r>
            <a:br>
              <a:rPr lang="es-CL" sz="1200" dirty="0">
                <a:latin typeface="DM Sans Medium"/>
                <a:ea typeface="DM Sans Medium"/>
                <a:cs typeface="DM Sans Medium"/>
                <a:sym typeface="DM Sans Medium"/>
              </a:rPr>
            </a:br>
            <a:r>
              <a:rPr lang="es-CL" sz="1200" b="1" dirty="0">
                <a:solidFill>
                  <a:srgbClr val="FF029C"/>
                </a:solidFill>
                <a:latin typeface="DM Sans"/>
                <a:ea typeface="DM Sans"/>
                <a:cs typeface="DM Sans"/>
                <a:sym typeface="DM Sans"/>
              </a:rPr>
              <a:t>dan a conocer información útil sobre la pandemia.</a:t>
            </a:r>
            <a:endParaRPr sz="1200" b="1" dirty="0">
              <a:solidFill>
                <a:srgbClr val="FF029C"/>
              </a:solidFill>
              <a:latin typeface="DM Sans"/>
              <a:ea typeface="DM Sans"/>
              <a:cs typeface="DM Sans"/>
              <a:sym typeface="DM Sans"/>
            </a:endParaRPr>
          </a:p>
        </p:txBody>
      </p:sp>
      <p:pic>
        <p:nvPicPr>
          <p:cNvPr id="402" name="Google Shape;402;g102b574c0e1_0_61"/>
          <p:cNvPicPr preferRelativeResize="0">
            <a:picLocks noGrp="1"/>
          </p:cNvPicPr>
          <p:nvPr>
            <p:ph type="pic" idx="2"/>
          </p:nvPr>
        </p:nvPicPr>
        <p:blipFill rotWithShape="1">
          <a:blip r:embed="rId3">
            <a:alphaModFix/>
          </a:blip>
          <a:srcRect t="-150" b="-179"/>
          <a:stretch/>
        </p:blipFill>
        <p:spPr>
          <a:xfrm>
            <a:off x="901147" y="1536298"/>
            <a:ext cx="4147930" cy="2909806"/>
          </a:xfrm>
          <a:prstGeom prst="rect">
            <a:avLst/>
          </a:prstGeom>
          <a:noFill/>
          <a:ln>
            <a:noFill/>
          </a:ln>
        </p:spPr>
      </p:pic>
      <p:sp>
        <p:nvSpPr>
          <p:cNvPr id="403" name="Google Shape;403;g102b574c0e1_0_61"/>
          <p:cNvSpPr txBox="1"/>
          <p:nvPr/>
        </p:nvSpPr>
        <p:spPr>
          <a:xfrm>
            <a:off x="8718698" y="4741476"/>
            <a:ext cx="425400" cy="338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50"/>
              <a:buFont typeface="Arial"/>
              <a:buNone/>
            </a:pPr>
            <a:fld id="{00000000-1234-1234-1234-123412341234}" type="slidenum">
              <a:rPr lang="es-CL" sz="1050" b="0" i="0" u="none" strike="noStrike" cap="none">
                <a:solidFill>
                  <a:srgbClr val="FFFFFF"/>
                </a:solidFill>
                <a:latin typeface="DM Sans Medium"/>
                <a:ea typeface="DM Sans Medium"/>
                <a:cs typeface="DM Sans Medium"/>
                <a:sym typeface="DM Sans Medium"/>
              </a:rPr>
              <a:t>27</a:t>
            </a:fld>
            <a:endParaRPr sz="1050" b="0" i="0" u="none" strike="noStrike" cap="none">
              <a:solidFill>
                <a:srgbClr val="FFFFFF"/>
              </a:solidFill>
              <a:latin typeface="DM Sans Medium"/>
              <a:ea typeface="DM Sans Medium"/>
              <a:cs typeface="DM Sans Medium"/>
              <a:sym typeface="DM Sans Medium"/>
            </a:endParaRPr>
          </a:p>
        </p:txBody>
      </p:sp>
      <p:grpSp>
        <p:nvGrpSpPr>
          <p:cNvPr id="404" name="Google Shape;404;g102b574c0e1_0_61"/>
          <p:cNvGrpSpPr/>
          <p:nvPr/>
        </p:nvGrpSpPr>
        <p:grpSpPr>
          <a:xfrm rot="10800000">
            <a:off x="6001638" y="1981200"/>
            <a:ext cx="1587493" cy="2047461"/>
            <a:chOff x="7297838" y="1221129"/>
            <a:chExt cx="1481700" cy="3049929"/>
          </a:xfrm>
        </p:grpSpPr>
        <p:cxnSp>
          <p:nvCxnSpPr>
            <p:cNvPr id="405" name="Google Shape;405;g102b574c0e1_0_61"/>
            <p:cNvCxnSpPr/>
            <p:nvPr/>
          </p:nvCxnSpPr>
          <p:spPr>
            <a:xfrm>
              <a:off x="7297838" y="1221129"/>
              <a:ext cx="1481700" cy="0"/>
            </a:xfrm>
            <a:prstGeom prst="straightConnector1">
              <a:avLst/>
            </a:prstGeom>
            <a:noFill/>
            <a:ln w="15875" cap="flat" cmpd="sng">
              <a:solidFill>
                <a:srgbClr val="753582"/>
              </a:solidFill>
              <a:prstDash val="dash"/>
              <a:miter lim="800000"/>
              <a:headEnd type="none" w="sm" len="sm"/>
              <a:tailEnd type="none" w="sm" len="sm"/>
            </a:ln>
          </p:spPr>
        </p:cxnSp>
        <p:cxnSp>
          <p:nvCxnSpPr>
            <p:cNvPr id="406" name="Google Shape;406;g102b574c0e1_0_61"/>
            <p:cNvCxnSpPr/>
            <p:nvPr/>
          </p:nvCxnSpPr>
          <p:spPr>
            <a:xfrm>
              <a:off x="8779397" y="1221129"/>
              <a:ext cx="0" cy="3049800"/>
            </a:xfrm>
            <a:prstGeom prst="straightConnector1">
              <a:avLst/>
            </a:prstGeom>
            <a:noFill/>
            <a:ln w="15875" cap="flat" cmpd="sng">
              <a:solidFill>
                <a:srgbClr val="753582"/>
              </a:solidFill>
              <a:prstDash val="dash"/>
              <a:miter lim="800000"/>
              <a:headEnd type="none" w="sm" len="sm"/>
              <a:tailEnd type="none" w="sm" len="sm"/>
            </a:ln>
          </p:spPr>
        </p:cxnSp>
        <p:cxnSp>
          <p:nvCxnSpPr>
            <p:cNvPr id="407" name="Google Shape;407;g102b574c0e1_0_61"/>
            <p:cNvCxnSpPr/>
            <p:nvPr/>
          </p:nvCxnSpPr>
          <p:spPr>
            <a:xfrm>
              <a:off x="7297838" y="4271058"/>
              <a:ext cx="1481700" cy="0"/>
            </a:xfrm>
            <a:prstGeom prst="straightConnector1">
              <a:avLst/>
            </a:prstGeom>
            <a:noFill/>
            <a:ln w="15875" cap="flat" cmpd="sng">
              <a:solidFill>
                <a:srgbClr val="753582"/>
              </a:solidFill>
              <a:prstDash val="dash"/>
              <a:miter lim="800000"/>
              <a:headEnd type="none" w="sm" len="sm"/>
              <a:tailEnd type="none" w="sm" len="sm"/>
            </a:ln>
          </p:spPr>
        </p:cxnSp>
      </p:grpSp>
      <p:sp>
        <p:nvSpPr>
          <p:cNvPr id="10" name="Rectángulo 9"/>
          <p:cNvSpPr/>
          <p:nvPr/>
        </p:nvSpPr>
        <p:spPr>
          <a:xfrm>
            <a:off x="8439512" y="114346"/>
            <a:ext cx="644853" cy="8849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1" name="Imagen 10"/>
          <p:cNvPicPr>
            <a:picLocks noChangeAspect="1"/>
          </p:cNvPicPr>
          <p:nvPr/>
        </p:nvPicPr>
        <p:blipFill rotWithShape="1">
          <a:blip r:embed="rId4">
            <a:extLst>
              <a:ext uri="{28A0092B-C50C-407E-A947-70E740481C1C}">
                <a14:useLocalDpi xmlns:a14="http://schemas.microsoft.com/office/drawing/2010/main" val="0"/>
              </a:ext>
            </a:extLst>
          </a:blip>
          <a:srcRect l="21592" t="14363" r="22955" b="11924"/>
          <a:stretch/>
        </p:blipFill>
        <p:spPr>
          <a:xfrm>
            <a:off x="8473285" y="50430"/>
            <a:ext cx="590339" cy="789053"/>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30"/>
          <p:cNvSpPr txBox="1">
            <a:spLocks noGrp="1"/>
          </p:cNvSpPr>
          <p:nvPr>
            <p:ph type="title" idx="4294967295"/>
          </p:nvPr>
        </p:nvSpPr>
        <p:spPr>
          <a:xfrm>
            <a:off x="258260" y="256483"/>
            <a:ext cx="7886700" cy="665403"/>
          </a:xfrm>
          <a:prstGeom prst="rect">
            <a:avLst/>
          </a:prstGeom>
          <a:noFill/>
          <a:ln>
            <a:noFill/>
          </a:ln>
        </p:spPr>
        <p:txBody>
          <a:bodyPr spcFirstLastPara="1" wrap="square" lIns="91425" tIns="45700" rIns="91425" bIns="45700" anchor="ctr" anchorCtr="0">
            <a:noAutofit/>
          </a:bodyPr>
          <a:lstStyle/>
          <a:p>
            <a:pPr marL="0" lvl="0" indent="0" algn="l" rtl="0">
              <a:lnSpc>
                <a:spcPct val="150000"/>
              </a:lnSpc>
              <a:spcBef>
                <a:spcPts val="0"/>
              </a:spcBef>
              <a:spcAft>
                <a:spcPts val="0"/>
              </a:spcAft>
              <a:buClr>
                <a:schemeClr val="lt1"/>
              </a:buClr>
              <a:buSzPts val="2200"/>
              <a:buFont typeface="DM Sans"/>
              <a:buNone/>
            </a:pPr>
            <a:r>
              <a:rPr lang="es-CL" sz="2200" b="1">
                <a:solidFill>
                  <a:schemeClr val="lt1"/>
                </a:solidFill>
                <a:highlight>
                  <a:srgbClr val="FF029C"/>
                </a:highlight>
                <a:latin typeface="DM Sans"/>
                <a:ea typeface="DM Sans"/>
                <a:cs typeface="DM Sans"/>
                <a:sym typeface="DM Sans"/>
              </a:rPr>
              <a:t>Evaluación TV en información </a:t>
            </a:r>
            <a:br>
              <a:rPr lang="es-CL" sz="2200" b="1">
                <a:solidFill>
                  <a:schemeClr val="lt1"/>
                </a:solidFill>
                <a:highlight>
                  <a:srgbClr val="FF029C"/>
                </a:highlight>
                <a:latin typeface="DM Sans"/>
                <a:ea typeface="DM Sans"/>
                <a:cs typeface="DM Sans"/>
                <a:sym typeface="DM Sans"/>
              </a:rPr>
            </a:br>
            <a:r>
              <a:rPr lang="es-CL" sz="2200" b="1">
                <a:solidFill>
                  <a:schemeClr val="lt1"/>
                </a:solidFill>
                <a:highlight>
                  <a:srgbClr val="FF029C"/>
                </a:highlight>
                <a:latin typeface="DM Sans"/>
                <a:ea typeface="DM Sans"/>
                <a:cs typeface="DM Sans"/>
                <a:sym typeface="DM Sans"/>
              </a:rPr>
              <a:t>del proceso constituyente</a:t>
            </a:r>
            <a:endParaRPr/>
          </a:p>
        </p:txBody>
      </p:sp>
      <p:sp>
        <p:nvSpPr>
          <p:cNvPr id="413" name="Google Shape;413;p30"/>
          <p:cNvSpPr txBox="1">
            <a:spLocks noGrp="1"/>
          </p:cNvSpPr>
          <p:nvPr>
            <p:ph type="body" idx="4294967295"/>
          </p:nvPr>
        </p:nvSpPr>
        <p:spPr>
          <a:xfrm>
            <a:off x="5796758" y="1384237"/>
            <a:ext cx="2419591" cy="3476895"/>
          </a:xfrm>
          <a:prstGeom prst="rect">
            <a:avLst/>
          </a:prstGeom>
          <a:noFill/>
          <a:ln>
            <a:noFill/>
          </a:ln>
        </p:spPr>
        <p:txBody>
          <a:bodyPr spcFirstLastPara="1" wrap="square" lIns="91425" tIns="45700" rIns="91425" bIns="45700" anchor="t" anchorCtr="0">
            <a:normAutofit/>
          </a:bodyPr>
          <a:lstStyle/>
          <a:p>
            <a:pPr marL="171450" lvl="0" indent="-171450" algn="l" rtl="0">
              <a:lnSpc>
                <a:spcPct val="90000"/>
              </a:lnSpc>
              <a:spcBef>
                <a:spcPts val="0"/>
              </a:spcBef>
              <a:spcAft>
                <a:spcPts val="0"/>
              </a:spcAft>
              <a:buClr>
                <a:schemeClr val="dk1"/>
              </a:buClr>
              <a:buSzPts val="1400"/>
              <a:buChar char="•"/>
            </a:pPr>
            <a:r>
              <a:rPr lang="es-CL" sz="1200" dirty="0">
                <a:latin typeface="DM Sans"/>
                <a:ea typeface="DM Sans"/>
                <a:cs typeface="DM Sans"/>
                <a:sym typeface="DM Sans"/>
              </a:rPr>
              <a:t>El </a:t>
            </a:r>
            <a:r>
              <a:rPr lang="es-CL" sz="2000" b="1" dirty="0">
                <a:solidFill>
                  <a:srgbClr val="FF029C"/>
                </a:solidFill>
                <a:latin typeface="DM Sans"/>
                <a:ea typeface="DM Sans"/>
                <a:cs typeface="DM Sans"/>
                <a:sym typeface="DM Sans"/>
              </a:rPr>
              <a:t>24% </a:t>
            </a:r>
            <a:r>
              <a:rPr lang="es-CL" sz="1200" dirty="0">
                <a:latin typeface="DM Sans"/>
                <a:ea typeface="DM Sans"/>
                <a:cs typeface="DM Sans"/>
                <a:sym typeface="DM Sans"/>
              </a:rPr>
              <a:t>de las personas evalúa con </a:t>
            </a:r>
            <a:r>
              <a:rPr lang="es-CL" sz="1200" b="1" dirty="0">
                <a:latin typeface="DM Sans"/>
                <a:ea typeface="DM Sans"/>
                <a:cs typeface="DM Sans"/>
                <a:sym typeface="DM Sans"/>
              </a:rPr>
              <a:t>notas 6 y 7 el rol que ha tenido la televisión informando sobre el proceso constituyente. </a:t>
            </a:r>
            <a:endParaRPr sz="1800" dirty="0"/>
          </a:p>
          <a:p>
            <a:pPr marL="171450" lvl="0" indent="-171450" algn="l" rtl="0">
              <a:lnSpc>
                <a:spcPct val="90000"/>
              </a:lnSpc>
              <a:spcBef>
                <a:spcPts val="750"/>
              </a:spcBef>
              <a:spcAft>
                <a:spcPts val="0"/>
              </a:spcAft>
              <a:buClr>
                <a:schemeClr val="dk1"/>
              </a:buClr>
              <a:buSzPts val="1400"/>
              <a:buChar char="•"/>
            </a:pPr>
            <a:r>
              <a:rPr lang="es-CL" sz="1200" dirty="0">
                <a:latin typeface="DM Sans"/>
                <a:ea typeface="DM Sans"/>
                <a:cs typeface="DM Sans"/>
                <a:sym typeface="DM Sans"/>
              </a:rPr>
              <a:t>Un </a:t>
            </a:r>
            <a:r>
              <a:rPr lang="es-CL" sz="2000" b="1" dirty="0">
                <a:solidFill>
                  <a:srgbClr val="FF029C"/>
                </a:solidFill>
                <a:latin typeface="DM Sans"/>
                <a:ea typeface="DM Sans"/>
                <a:cs typeface="DM Sans"/>
                <a:sym typeface="DM Sans"/>
              </a:rPr>
              <a:t>45%</a:t>
            </a:r>
            <a:r>
              <a:rPr lang="es-CL" sz="1200" dirty="0">
                <a:latin typeface="DM Sans"/>
                <a:ea typeface="DM Sans"/>
                <a:cs typeface="DM Sans"/>
                <a:sym typeface="DM Sans"/>
              </a:rPr>
              <a:t> le </a:t>
            </a:r>
            <a:r>
              <a:rPr lang="es-CL" sz="1200" b="1" dirty="0">
                <a:latin typeface="DM Sans"/>
                <a:ea typeface="DM Sans"/>
                <a:cs typeface="DM Sans"/>
                <a:sym typeface="DM Sans"/>
              </a:rPr>
              <a:t>pone notas 4 a 5 </a:t>
            </a:r>
            <a:r>
              <a:rPr lang="es-CL" sz="1200" dirty="0">
                <a:latin typeface="DM Sans"/>
                <a:ea typeface="DM Sans"/>
                <a:cs typeface="DM Sans"/>
                <a:sym typeface="DM Sans"/>
              </a:rPr>
              <a:t>y un </a:t>
            </a:r>
            <a:r>
              <a:rPr lang="es-CL" sz="2000" b="1" dirty="0">
                <a:solidFill>
                  <a:srgbClr val="FF029C"/>
                </a:solidFill>
                <a:latin typeface="DM Sans"/>
                <a:ea typeface="DM Sans"/>
                <a:cs typeface="DM Sans"/>
                <a:sym typeface="DM Sans"/>
              </a:rPr>
              <a:t>25%</a:t>
            </a:r>
            <a:r>
              <a:rPr lang="es-CL" sz="1200" dirty="0">
                <a:solidFill>
                  <a:srgbClr val="FF029C"/>
                </a:solidFill>
                <a:latin typeface="DM Sans"/>
                <a:ea typeface="DM Sans"/>
                <a:cs typeface="DM Sans"/>
                <a:sym typeface="DM Sans"/>
              </a:rPr>
              <a:t> </a:t>
            </a:r>
            <a:r>
              <a:rPr lang="es-CL" sz="1200" b="1" dirty="0">
                <a:latin typeface="DM Sans"/>
                <a:ea typeface="DM Sans"/>
                <a:cs typeface="DM Sans"/>
                <a:sym typeface="DM Sans"/>
              </a:rPr>
              <a:t>“reprueba” o encuentra que la televisión ha tenido un mal rol informativo. </a:t>
            </a:r>
            <a:endParaRPr sz="1800" dirty="0"/>
          </a:p>
          <a:p>
            <a:pPr marL="171450" lvl="0" indent="-82550" algn="l" rtl="0">
              <a:lnSpc>
                <a:spcPct val="90000"/>
              </a:lnSpc>
              <a:spcBef>
                <a:spcPts val="750"/>
              </a:spcBef>
              <a:spcAft>
                <a:spcPts val="0"/>
              </a:spcAft>
              <a:buClr>
                <a:schemeClr val="dk1"/>
              </a:buClr>
              <a:buSzPts val="1400"/>
              <a:buNone/>
            </a:pPr>
            <a:endParaRPr sz="1200" b="1" dirty="0">
              <a:latin typeface="DM Sans"/>
              <a:ea typeface="DM Sans"/>
              <a:cs typeface="DM Sans"/>
              <a:sym typeface="DM Sans"/>
            </a:endParaRPr>
          </a:p>
          <a:p>
            <a:pPr marL="171450" lvl="0" indent="-165100" algn="l" rtl="0">
              <a:lnSpc>
                <a:spcPct val="90000"/>
              </a:lnSpc>
              <a:spcBef>
                <a:spcPts val="750"/>
              </a:spcBef>
              <a:spcAft>
                <a:spcPts val="0"/>
              </a:spcAft>
              <a:buClr>
                <a:schemeClr val="dk1"/>
              </a:buClr>
              <a:buSzPts val="1300"/>
              <a:buChar char="•"/>
            </a:pPr>
            <a:r>
              <a:rPr lang="es-CL" sz="1200" i="1" dirty="0">
                <a:latin typeface="DM Sans"/>
                <a:ea typeface="DM Sans"/>
                <a:cs typeface="DM Sans"/>
                <a:sym typeface="DM Sans"/>
              </a:rPr>
              <a:t>No hay diferencias por sexo</a:t>
            </a:r>
            <a:endParaRPr sz="1200" i="1" dirty="0">
              <a:latin typeface="DM Sans"/>
              <a:ea typeface="DM Sans"/>
              <a:cs typeface="DM Sans"/>
              <a:sym typeface="DM Sans"/>
            </a:endParaRPr>
          </a:p>
        </p:txBody>
      </p:sp>
      <p:pic>
        <p:nvPicPr>
          <p:cNvPr id="414" name="Google Shape;414;p30"/>
          <p:cNvPicPr preferRelativeResize="0">
            <a:picLocks noGrp="1"/>
          </p:cNvPicPr>
          <p:nvPr>
            <p:ph type="pic" idx="2"/>
          </p:nvPr>
        </p:nvPicPr>
        <p:blipFill rotWithShape="1">
          <a:blip r:embed="rId3">
            <a:alphaModFix/>
          </a:blip>
          <a:srcRect t="-113" b="-416"/>
          <a:stretch/>
        </p:blipFill>
        <p:spPr>
          <a:xfrm>
            <a:off x="901148" y="1610139"/>
            <a:ext cx="3972888" cy="2919064"/>
          </a:xfrm>
          <a:prstGeom prst="rect">
            <a:avLst/>
          </a:prstGeom>
          <a:noFill/>
          <a:ln>
            <a:noFill/>
          </a:ln>
        </p:spPr>
      </p:pic>
      <p:sp>
        <p:nvSpPr>
          <p:cNvPr id="415" name="Google Shape;415;p30"/>
          <p:cNvSpPr txBox="1"/>
          <p:nvPr/>
        </p:nvSpPr>
        <p:spPr>
          <a:xfrm>
            <a:off x="8718698" y="4741476"/>
            <a:ext cx="425303" cy="338524"/>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50"/>
              <a:buFont typeface="Arial"/>
              <a:buNone/>
            </a:pPr>
            <a:fld id="{00000000-1234-1234-1234-123412341234}" type="slidenum">
              <a:rPr lang="es-CL" sz="1050" b="0" i="0" u="none" strike="noStrike" cap="none">
                <a:solidFill>
                  <a:srgbClr val="FFFFFF"/>
                </a:solidFill>
                <a:latin typeface="DM Sans Medium"/>
                <a:ea typeface="DM Sans Medium"/>
                <a:cs typeface="DM Sans Medium"/>
                <a:sym typeface="DM Sans Medium"/>
              </a:rPr>
              <a:t>28</a:t>
            </a:fld>
            <a:endParaRPr sz="1050" b="0" i="0" u="none" strike="noStrike" cap="none">
              <a:solidFill>
                <a:srgbClr val="FFFFFF"/>
              </a:solidFill>
              <a:latin typeface="DM Sans Medium"/>
              <a:ea typeface="DM Sans Medium"/>
              <a:cs typeface="DM Sans Medium"/>
              <a:sym typeface="DM Sans Medium"/>
            </a:endParaRPr>
          </a:p>
        </p:txBody>
      </p:sp>
      <p:grpSp>
        <p:nvGrpSpPr>
          <p:cNvPr id="416" name="Google Shape;416;p30"/>
          <p:cNvGrpSpPr/>
          <p:nvPr/>
        </p:nvGrpSpPr>
        <p:grpSpPr>
          <a:xfrm rot="10800000">
            <a:off x="5735007" y="1265581"/>
            <a:ext cx="1587342" cy="3081131"/>
            <a:chOff x="7297838" y="1221129"/>
            <a:chExt cx="1481559" cy="3049929"/>
          </a:xfrm>
        </p:grpSpPr>
        <p:cxnSp>
          <p:nvCxnSpPr>
            <p:cNvPr id="417" name="Google Shape;417;p30"/>
            <p:cNvCxnSpPr/>
            <p:nvPr/>
          </p:nvCxnSpPr>
          <p:spPr>
            <a:xfrm>
              <a:off x="7297838" y="1221129"/>
              <a:ext cx="1481559" cy="0"/>
            </a:xfrm>
            <a:prstGeom prst="straightConnector1">
              <a:avLst/>
            </a:prstGeom>
            <a:noFill/>
            <a:ln w="15875" cap="flat" cmpd="sng">
              <a:solidFill>
                <a:srgbClr val="753582"/>
              </a:solidFill>
              <a:prstDash val="dash"/>
              <a:miter lim="800000"/>
              <a:headEnd type="none" w="sm" len="sm"/>
              <a:tailEnd type="none" w="sm" len="sm"/>
            </a:ln>
          </p:spPr>
        </p:cxnSp>
        <p:cxnSp>
          <p:nvCxnSpPr>
            <p:cNvPr id="418" name="Google Shape;418;p30"/>
            <p:cNvCxnSpPr/>
            <p:nvPr/>
          </p:nvCxnSpPr>
          <p:spPr>
            <a:xfrm>
              <a:off x="8779397" y="1221129"/>
              <a:ext cx="0" cy="3049929"/>
            </a:xfrm>
            <a:prstGeom prst="straightConnector1">
              <a:avLst/>
            </a:prstGeom>
            <a:noFill/>
            <a:ln w="15875" cap="flat" cmpd="sng">
              <a:solidFill>
                <a:srgbClr val="753582"/>
              </a:solidFill>
              <a:prstDash val="dash"/>
              <a:miter lim="800000"/>
              <a:headEnd type="none" w="sm" len="sm"/>
              <a:tailEnd type="none" w="sm" len="sm"/>
            </a:ln>
          </p:spPr>
        </p:cxnSp>
        <p:cxnSp>
          <p:nvCxnSpPr>
            <p:cNvPr id="419" name="Google Shape;419;p30"/>
            <p:cNvCxnSpPr/>
            <p:nvPr/>
          </p:nvCxnSpPr>
          <p:spPr>
            <a:xfrm>
              <a:off x="7297838" y="4271058"/>
              <a:ext cx="1481559" cy="0"/>
            </a:xfrm>
            <a:prstGeom prst="straightConnector1">
              <a:avLst/>
            </a:prstGeom>
            <a:noFill/>
            <a:ln w="15875" cap="flat" cmpd="sng">
              <a:solidFill>
                <a:srgbClr val="753582"/>
              </a:solidFill>
              <a:prstDash val="dash"/>
              <a:miter lim="800000"/>
              <a:headEnd type="none" w="sm" len="sm"/>
              <a:tailEnd type="none" w="sm" len="sm"/>
            </a:ln>
          </p:spPr>
        </p:cxnSp>
      </p:grpSp>
      <p:sp>
        <p:nvSpPr>
          <p:cNvPr id="10" name="Rectángulo 9"/>
          <p:cNvSpPr/>
          <p:nvPr/>
        </p:nvSpPr>
        <p:spPr>
          <a:xfrm>
            <a:off x="8439512" y="114346"/>
            <a:ext cx="644853" cy="8849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1" name="Imagen 10"/>
          <p:cNvPicPr>
            <a:picLocks noChangeAspect="1"/>
          </p:cNvPicPr>
          <p:nvPr/>
        </p:nvPicPr>
        <p:blipFill rotWithShape="1">
          <a:blip r:embed="rId4">
            <a:extLst>
              <a:ext uri="{28A0092B-C50C-407E-A947-70E740481C1C}">
                <a14:useLocalDpi xmlns:a14="http://schemas.microsoft.com/office/drawing/2010/main" val="0"/>
              </a:ext>
            </a:extLst>
          </a:blip>
          <a:srcRect l="21592" t="14363" r="22955" b="11924"/>
          <a:stretch/>
        </p:blipFill>
        <p:spPr>
          <a:xfrm>
            <a:off x="8473285" y="50430"/>
            <a:ext cx="590339" cy="789053"/>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pic>
        <p:nvPicPr>
          <p:cNvPr id="424" name="Google Shape;424;p31"/>
          <p:cNvPicPr preferRelativeResize="0"/>
          <p:nvPr/>
        </p:nvPicPr>
        <p:blipFill rotWithShape="1">
          <a:blip r:embed="rId3">
            <a:alphaModFix/>
          </a:blip>
          <a:srcRect/>
          <a:stretch/>
        </p:blipFill>
        <p:spPr>
          <a:xfrm>
            <a:off x="1568143" y="896618"/>
            <a:ext cx="5418135" cy="4029794"/>
          </a:xfrm>
          <a:prstGeom prst="rect">
            <a:avLst/>
          </a:prstGeom>
          <a:noFill/>
          <a:ln>
            <a:noFill/>
          </a:ln>
        </p:spPr>
      </p:pic>
      <p:sp>
        <p:nvSpPr>
          <p:cNvPr id="425" name="Google Shape;425;p31"/>
          <p:cNvSpPr txBox="1"/>
          <p:nvPr/>
        </p:nvSpPr>
        <p:spPr>
          <a:xfrm>
            <a:off x="4129061" y="726650"/>
            <a:ext cx="7886700" cy="969377"/>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3300"/>
              <a:buFont typeface="DM Sans"/>
              <a:buNone/>
            </a:pPr>
            <a:r>
              <a:rPr lang="es-CL" sz="3300" b="1" i="0" u="none" strike="noStrike" cap="none">
                <a:solidFill>
                  <a:schemeClr val="lt1"/>
                </a:solidFill>
                <a:highlight>
                  <a:srgbClr val="FF029C"/>
                </a:highlight>
                <a:latin typeface="DM Sans"/>
                <a:ea typeface="DM Sans"/>
                <a:cs typeface="DM Sans"/>
                <a:sym typeface="DM Sans"/>
              </a:rPr>
              <a:t>Síntesis</a:t>
            </a:r>
            <a:endParaRPr sz="1400" b="0" i="0" u="none" strike="noStrike" cap="none">
              <a:solidFill>
                <a:srgbClr val="000000"/>
              </a:solidFill>
              <a:latin typeface="Arial"/>
              <a:ea typeface="Arial"/>
              <a:cs typeface="Arial"/>
              <a:sym typeface="Arial"/>
            </a:endParaRPr>
          </a:p>
        </p:txBody>
      </p:sp>
      <p:sp>
        <p:nvSpPr>
          <p:cNvPr id="4" name="Google Shape;139;p18"/>
          <p:cNvSpPr txBox="1"/>
          <p:nvPr/>
        </p:nvSpPr>
        <p:spPr>
          <a:xfrm>
            <a:off x="8718698" y="4741476"/>
            <a:ext cx="425303" cy="338524"/>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s-CL" sz="1050" dirty="0" smtClean="0">
                <a:solidFill>
                  <a:schemeClr val="bg1">
                    <a:lumMod val="50000"/>
                  </a:schemeClr>
                </a:solidFill>
                <a:latin typeface="DM Sans Medium"/>
                <a:ea typeface="DM Sans Medium"/>
                <a:cs typeface="DM Sans Medium"/>
                <a:sym typeface="DM Sans Medium"/>
              </a:rPr>
              <a:t>30</a:t>
            </a:r>
            <a:endParaRPr sz="1050" b="0" i="0" u="none" strike="noStrike" cap="none" dirty="0">
              <a:solidFill>
                <a:schemeClr val="bg1">
                  <a:lumMod val="50000"/>
                </a:schemeClr>
              </a:solidFill>
              <a:latin typeface="DM Sans Medium"/>
              <a:ea typeface="DM Sans Medium"/>
              <a:cs typeface="DM Sans Medium"/>
              <a:sym typeface="DM Sans Medium"/>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029C"/>
        </a:solidFill>
        <a:effectLst/>
      </p:bgPr>
    </p:bg>
    <p:spTree>
      <p:nvGrpSpPr>
        <p:cNvPr id="1" name="Shape 100"/>
        <p:cNvGrpSpPr/>
        <p:nvPr/>
      </p:nvGrpSpPr>
      <p:grpSpPr>
        <a:xfrm>
          <a:off x="0" y="0"/>
          <a:ext cx="0" cy="0"/>
          <a:chOff x="0" y="0"/>
          <a:chExt cx="0" cy="0"/>
        </a:xfrm>
      </p:grpSpPr>
      <p:sp>
        <p:nvSpPr>
          <p:cNvPr id="101" name="Google Shape;101;p3"/>
          <p:cNvSpPr txBox="1">
            <a:spLocks noGrp="1"/>
          </p:cNvSpPr>
          <p:nvPr>
            <p:ph type="title" idx="4294967295"/>
          </p:nvPr>
        </p:nvSpPr>
        <p:spPr>
          <a:xfrm>
            <a:off x="-209141" y="465562"/>
            <a:ext cx="7886700" cy="66540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7200"/>
              <a:buFont typeface="DM Sans"/>
              <a:buNone/>
            </a:pPr>
            <a:r>
              <a:rPr lang="es-CL" sz="7200" b="1">
                <a:solidFill>
                  <a:schemeClr val="lt1"/>
                </a:solidFill>
                <a:latin typeface="DM Sans"/>
                <a:ea typeface="DM Sans"/>
                <a:cs typeface="DM Sans"/>
                <a:sym typeface="DM Sans"/>
              </a:rPr>
              <a:t>Objetivo</a:t>
            </a:r>
            <a:endParaRPr/>
          </a:p>
        </p:txBody>
      </p:sp>
      <p:sp>
        <p:nvSpPr>
          <p:cNvPr id="102" name="Google Shape;102;p3"/>
          <p:cNvSpPr txBox="1">
            <a:spLocks noGrp="1"/>
          </p:cNvSpPr>
          <p:nvPr>
            <p:ph type="body" idx="4294967295"/>
          </p:nvPr>
        </p:nvSpPr>
        <p:spPr>
          <a:xfrm>
            <a:off x="2093661" y="1782806"/>
            <a:ext cx="6552251" cy="2760353"/>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chemeClr val="lt1"/>
              </a:buClr>
              <a:buSzPts val="2400"/>
              <a:buNone/>
            </a:pPr>
            <a:r>
              <a:rPr lang="es-CL" sz="2200" b="1" dirty="0">
                <a:solidFill>
                  <a:schemeClr val="lt1"/>
                </a:solidFill>
                <a:highlight>
                  <a:srgbClr val="000000"/>
                </a:highlight>
                <a:latin typeface="DM Sans"/>
                <a:ea typeface="DM Sans"/>
                <a:cs typeface="DM Sans"/>
                <a:sym typeface="DM Sans"/>
              </a:rPr>
              <a:t>Contar con información </a:t>
            </a:r>
            <a:r>
              <a:rPr lang="es-CL" sz="2200" dirty="0">
                <a:solidFill>
                  <a:schemeClr val="lt1"/>
                </a:solidFill>
                <a:latin typeface="DM Sans"/>
                <a:ea typeface="DM Sans"/>
                <a:cs typeface="DM Sans"/>
                <a:sym typeface="DM Sans"/>
              </a:rPr>
              <a:t>que dé cuenta </a:t>
            </a:r>
            <a:br>
              <a:rPr lang="es-CL" sz="2200" dirty="0">
                <a:solidFill>
                  <a:schemeClr val="lt1"/>
                </a:solidFill>
                <a:latin typeface="DM Sans"/>
                <a:ea typeface="DM Sans"/>
                <a:cs typeface="DM Sans"/>
                <a:sym typeface="DM Sans"/>
              </a:rPr>
            </a:br>
            <a:r>
              <a:rPr lang="es-CL" sz="2200" dirty="0">
                <a:solidFill>
                  <a:schemeClr val="lt1"/>
                </a:solidFill>
                <a:latin typeface="DM Sans"/>
                <a:ea typeface="DM Sans"/>
                <a:cs typeface="DM Sans"/>
                <a:sym typeface="DM Sans"/>
              </a:rPr>
              <a:t>del </a:t>
            </a:r>
            <a:r>
              <a:rPr lang="es-CL" sz="2200" b="1" dirty="0">
                <a:solidFill>
                  <a:schemeClr val="lt1"/>
                </a:solidFill>
                <a:highlight>
                  <a:srgbClr val="000000"/>
                </a:highlight>
                <a:latin typeface="DM Sans"/>
                <a:ea typeface="DM Sans"/>
                <a:cs typeface="DM Sans"/>
                <a:sym typeface="DM Sans"/>
              </a:rPr>
              <a:t>acceso y estado de la opinión pública </a:t>
            </a:r>
            <a:r>
              <a:rPr lang="es-CL" sz="2200" dirty="0">
                <a:solidFill>
                  <a:schemeClr val="lt1"/>
                </a:solidFill>
                <a:latin typeface="DM Sans"/>
                <a:ea typeface="DM Sans"/>
                <a:cs typeface="DM Sans"/>
                <a:sym typeface="DM Sans"/>
              </a:rPr>
              <a:t>sobre la </a:t>
            </a:r>
            <a:r>
              <a:rPr lang="es-CL" sz="2200" b="1" dirty="0">
                <a:solidFill>
                  <a:schemeClr val="lt1"/>
                </a:solidFill>
                <a:highlight>
                  <a:srgbClr val="000000"/>
                </a:highlight>
                <a:latin typeface="DM Sans"/>
                <a:ea typeface="DM Sans"/>
                <a:cs typeface="DM Sans"/>
                <a:sym typeface="DM Sans"/>
              </a:rPr>
              <a:t>televisión abierta y pagada </a:t>
            </a:r>
            <a:r>
              <a:rPr lang="es-CL" sz="2200" b="1" dirty="0" smtClean="0">
                <a:solidFill>
                  <a:schemeClr val="lt1"/>
                </a:solidFill>
                <a:highlight>
                  <a:srgbClr val="000000"/>
                </a:highlight>
                <a:latin typeface="DM Sans"/>
                <a:ea typeface="DM Sans"/>
                <a:cs typeface="DM Sans"/>
                <a:sym typeface="DM Sans"/>
              </a:rPr>
              <a:t>en Chile.</a:t>
            </a:r>
            <a:endParaRPr sz="2200" b="1" dirty="0">
              <a:solidFill>
                <a:schemeClr val="lt1"/>
              </a:solidFill>
              <a:highlight>
                <a:srgbClr val="000000"/>
              </a:highlight>
              <a:latin typeface="DM Sans"/>
              <a:ea typeface="DM Sans"/>
              <a:cs typeface="DM Sans"/>
              <a:sym typeface="DM Sans"/>
            </a:endParaRPr>
          </a:p>
        </p:txBody>
      </p:sp>
      <p:sp>
        <p:nvSpPr>
          <p:cNvPr id="5" name="Google Shape;139;p18"/>
          <p:cNvSpPr txBox="1"/>
          <p:nvPr/>
        </p:nvSpPr>
        <p:spPr>
          <a:xfrm>
            <a:off x="8718698" y="4741476"/>
            <a:ext cx="425303" cy="338524"/>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s-CL" sz="1050" dirty="0">
                <a:solidFill>
                  <a:schemeClr val="bg1"/>
                </a:solidFill>
                <a:latin typeface="DM Sans Medium"/>
                <a:ea typeface="DM Sans Medium"/>
                <a:cs typeface="DM Sans Medium"/>
                <a:sym typeface="DM Sans Medium"/>
              </a:rPr>
              <a:t>3</a:t>
            </a:r>
            <a:endParaRPr sz="1050" b="0" i="0" u="none" strike="noStrike" cap="none" dirty="0">
              <a:solidFill>
                <a:schemeClr val="bg1"/>
              </a:solidFill>
              <a:latin typeface="DM Sans Medium"/>
              <a:ea typeface="DM Sans Medium"/>
              <a:cs typeface="DM Sans Medium"/>
              <a:sym typeface="DM Sans Medium"/>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029C"/>
        </a:solidFill>
        <a:effectLst/>
      </p:bgPr>
    </p:bg>
    <p:spTree>
      <p:nvGrpSpPr>
        <p:cNvPr id="1" name="Shape 429"/>
        <p:cNvGrpSpPr/>
        <p:nvPr/>
      </p:nvGrpSpPr>
      <p:grpSpPr>
        <a:xfrm>
          <a:off x="0" y="0"/>
          <a:ext cx="0" cy="0"/>
          <a:chOff x="0" y="0"/>
          <a:chExt cx="0" cy="0"/>
        </a:xfrm>
      </p:grpSpPr>
      <p:sp>
        <p:nvSpPr>
          <p:cNvPr id="430" name="Google Shape;430;p32"/>
          <p:cNvSpPr txBox="1"/>
          <p:nvPr/>
        </p:nvSpPr>
        <p:spPr>
          <a:xfrm>
            <a:off x="8718698" y="4741476"/>
            <a:ext cx="425303" cy="338524"/>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50"/>
              <a:buFont typeface="Arial"/>
              <a:buNone/>
            </a:pPr>
            <a:fld id="{00000000-1234-1234-1234-123412341234}" type="slidenum">
              <a:rPr lang="es-CL" sz="1050" b="0" i="0" u="none" strike="noStrike" cap="none">
                <a:solidFill>
                  <a:srgbClr val="FFFFFF"/>
                </a:solidFill>
                <a:latin typeface="DM Sans Medium"/>
                <a:ea typeface="DM Sans Medium"/>
                <a:cs typeface="DM Sans Medium"/>
                <a:sym typeface="DM Sans Medium"/>
              </a:rPr>
              <a:t>30</a:t>
            </a:fld>
            <a:endParaRPr sz="1050" b="0" i="0" u="none" strike="noStrike" cap="none">
              <a:solidFill>
                <a:srgbClr val="FFFFFF"/>
              </a:solidFill>
              <a:latin typeface="DM Sans Medium"/>
              <a:ea typeface="DM Sans Medium"/>
              <a:cs typeface="DM Sans Medium"/>
              <a:sym typeface="DM Sans Medium"/>
            </a:endParaRPr>
          </a:p>
        </p:txBody>
      </p:sp>
      <p:sp>
        <p:nvSpPr>
          <p:cNvPr id="431" name="Google Shape;431;p32"/>
          <p:cNvSpPr txBox="1">
            <a:spLocks noGrp="1"/>
          </p:cNvSpPr>
          <p:nvPr>
            <p:ph type="title" idx="4294967295"/>
          </p:nvPr>
        </p:nvSpPr>
        <p:spPr>
          <a:xfrm>
            <a:off x="-184196" y="274788"/>
            <a:ext cx="7886700" cy="66540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7200"/>
              <a:buFont typeface="DM Sans"/>
              <a:buNone/>
            </a:pPr>
            <a:r>
              <a:rPr lang="es-CL" sz="6000" b="1" dirty="0">
                <a:solidFill>
                  <a:schemeClr val="lt1"/>
                </a:solidFill>
                <a:latin typeface="DM Sans"/>
                <a:ea typeface="DM Sans"/>
                <a:cs typeface="DM Sans"/>
                <a:sym typeface="DM Sans"/>
              </a:rPr>
              <a:t>Síntesis</a:t>
            </a:r>
            <a:endParaRPr sz="2800" dirty="0"/>
          </a:p>
        </p:txBody>
      </p:sp>
      <p:sp>
        <p:nvSpPr>
          <p:cNvPr id="432" name="Google Shape;432;p32"/>
          <p:cNvSpPr txBox="1"/>
          <p:nvPr/>
        </p:nvSpPr>
        <p:spPr>
          <a:xfrm>
            <a:off x="528568" y="1341162"/>
            <a:ext cx="8190130" cy="354554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200"/>
              <a:buFont typeface="Arial"/>
              <a:buNone/>
            </a:pPr>
            <a:r>
              <a:rPr lang="es-CL" sz="1200" b="1" dirty="0" smtClean="0">
                <a:solidFill>
                  <a:schemeClr val="bg1"/>
                </a:solidFill>
                <a:latin typeface="DM Sans"/>
                <a:ea typeface="DM Sans"/>
                <a:cs typeface="DM Sans"/>
                <a:sym typeface="DM Sans"/>
              </a:rPr>
              <a:t>	CONCLUSIONES </a:t>
            </a:r>
            <a:r>
              <a:rPr lang="es-CL" sz="1200" b="1" dirty="0">
                <a:solidFill>
                  <a:schemeClr val="bg1"/>
                </a:solidFill>
                <a:latin typeface="DM Sans"/>
                <a:ea typeface="DM Sans"/>
                <a:cs typeface="DM Sans"/>
                <a:sym typeface="DM Sans"/>
              </a:rPr>
              <a:t>GENERALES</a:t>
            </a:r>
          </a:p>
          <a:p>
            <a:pPr marL="0" marR="0" lvl="0" indent="0" algn="l" rtl="0">
              <a:lnSpc>
                <a:spcPct val="150000"/>
              </a:lnSpc>
              <a:spcBef>
                <a:spcPts val="0"/>
              </a:spcBef>
              <a:spcAft>
                <a:spcPts val="0"/>
              </a:spcAft>
              <a:buClr>
                <a:srgbClr val="000000"/>
              </a:buClr>
              <a:buSzPts val="1200"/>
              <a:buFont typeface="Arial"/>
              <a:buNone/>
            </a:pPr>
            <a:r>
              <a:rPr lang="es-CL" sz="1200" b="1" i="0" u="none" strike="noStrike" cap="none" dirty="0" smtClean="0">
                <a:solidFill>
                  <a:schemeClr val="lt1"/>
                </a:solidFill>
                <a:highlight>
                  <a:srgbClr val="000000"/>
                </a:highlight>
                <a:latin typeface="DM Sans"/>
                <a:ea typeface="DM Sans"/>
                <a:cs typeface="DM Sans"/>
                <a:sym typeface="DM Sans"/>
              </a:rPr>
              <a:t>1. Consumo </a:t>
            </a:r>
            <a:r>
              <a:rPr lang="es-CL" sz="1200" b="1" i="0" u="none" strike="noStrike" cap="none" dirty="0">
                <a:solidFill>
                  <a:schemeClr val="lt1"/>
                </a:solidFill>
                <a:highlight>
                  <a:srgbClr val="000000"/>
                </a:highlight>
                <a:latin typeface="DM Sans"/>
                <a:ea typeface="DM Sans"/>
                <a:cs typeface="DM Sans"/>
                <a:sym typeface="DM Sans"/>
              </a:rPr>
              <a:t>audiovisual extendido, con rol particular de internet: </a:t>
            </a:r>
            <a:endParaRPr sz="1200" b="0" i="0" u="none" strike="noStrike" cap="none" dirty="0">
              <a:solidFill>
                <a:srgbClr val="000000"/>
              </a:solidFill>
              <a:sym typeface="Arial"/>
            </a:endParaRPr>
          </a:p>
          <a:p>
            <a:pPr marL="0" marR="0" lvl="0" indent="0" algn="l" rtl="0">
              <a:lnSpc>
                <a:spcPct val="150000"/>
              </a:lnSpc>
              <a:spcBef>
                <a:spcPts val="0"/>
              </a:spcBef>
              <a:spcAft>
                <a:spcPts val="0"/>
              </a:spcAft>
              <a:buClr>
                <a:srgbClr val="000000"/>
              </a:buClr>
              <a:buSzPts val="1200"/>
              <a:buFont typeface="Arial"/>
              <a:buNone/>
            </a:pPr>
            <a:r>
              <a:rPr lang="es-CL" sz="1200" b="0" i="0" u="none" strike="noStrike" cap="none" dirty="0">
                <a:solidFill>
                  <a:schemeClr val="dk1"/>
                </a:solidFill>
                <a:latin typeface="DM Sans"/>
                <a:ea typeface="DM Sans"/>
                <a:cs typeface="DM Sans"/>
                <a:sym typeface="DM Sans"/>
              </a:rPr>
              <a:t>Consumo audiovisual es </a:t>
            </a:r>
            <a:r>
              <a:rPr lang="es-CL" sz="1200" b="1" i="0" u="none" strike="noStrike" cap="none" dirty="0">
                <a:solidFill>
                  <a:schemeClr val="dk1"/>
                </a:solidFill>
                <a:latin typeface="DM Sans"/>
                <a:ea typeface="DM Sans"/>
                <a:cs typeface="DM Sans"/>
                <a:sym typeface="DM Sans"/>
              </a:rPr>
              <a:t>transversal en Chile</a:t>
            </a:r>
            <a:r>
              <a:rPr lang="es-CL" sz="1200" b="0" i="0" u="none" strike="noStrike" cap="none" dirty="0">
                <a:solidFill>
                  <a:schemeClr val="dk1"/>
                </a:solidFill>
                <a:latin typeface="DM Sans"/>
                <a:ea typeface="DM Sans"/>
                <a:cs typeface="DM Sans"/>
                <a:sym typeface="DM Sans"/>
              </a:rPr>
              <a:t>, dándose tanto por medios pagados y gratuitos. Internet se posiciona como vía de consumo </a:t>
            </a:r>
            <a:r>
              <a:rPr lang="es-CL" sz="1200" i="0" u="none" strike="noStrike" cap="none" dirty="0">
                <a:solidFill>
                  <a:schemeClr val="dk1"/>
                </a:solidFill>
                <a:latin typeface="DM Sans"/>
                <a:ea typeface="DM Sans"/>
                <a:cs typeface="DM Sans"/>
                <a:sym typeface="DM Sans"/>
              </a:rPr>
              <a:t>con fuerte componente etario y socioeconómico, </a:t>
            </a:r>
            <a:r>
              <a:rPr lang="es-CL" sz="1200" b="0" i="0" u="none" strike="noStrike" cap="none" dirty="0">
                <a:solidFill>
                  <a:schemeClr val="dk1"/>
                </a:solidFill>
                <a:latin typeface="DM Sans"/>
                <a:ea typeface="DM Sans"/>
                <a:cs typeface="DM Sans"/>
                <a:sym typeface="DM Sans"/>
              </a:rPr>
              <a:t>donde especialmente personas jóvenes y de estratos altos son quienes utilizan este canal para el consumo audiovisual</a:t>
            </a:r>
            <a:r>
              <a:rPr lang="es-CL" sz="1200" b="0" i="0" u="none" strike="noStrike" cap="none" dirty="0" smtClean="0">
                <a:solidFill>
                  <a:schemeClr val="dk1"/>
                </a:solidFill>
                <a:latin typeface="DM Sans"/>
                <a:ea typeface="DM Sans"/>
                <a:cs typeface="DM Sans"/>
                <a:sym typeface="DM Sans"/>
              </a:rPr>
              <a:t>.</a:t>
            </a:r>
          </a:p>
          <a:p>
            <a:pPr marL="0" marR="0" lvl="0" indent="0" algn="l" rtl="0">
              <a:lnSpc>
                <a:spcPct val="150000"/>
              </a:lnSpc>
              <a:spcBef>
                <a:spcPts val="0"/>
              </a:spcBef>
              <a:spcAft>
                <a:spcPts val="0"/>
              </a:spcAft>
              <a:buClr>
                <a:srgbClr val="000000"/>
              </a:buClr>
              <a:buSzPts val="1200"/>
              <a:buFont typeface="Arial"/>
              <a:buNone/>
            </a:pPr>
            <a:endParaRPr lang="es-CL" sz="1200" dirty="0">
              <a:solidFill>
                <a:schemeClr val="dk1"/>
              </a:solidFill>
              <a:latin typeface="DM Sans"/>
              <a:sym typeface="DM Sans"/>
            </a:endParaRPr>
          </a:p>
          <a:p>
            <a:pPr lvl="0">
              <a:lnSpc>
                <a:spcPct val="130000"/>
              </a:lnSpc>
              <a:buSzPts val="1200"/>
            </a:pPr>
            <a:r>
              <a:rPr lang="es-ES" sz="1200" b="1" dirty="0" smtClean="0">
                <a:solidFill>
                  <a:schemeClr val="lt1"/>
                </a:solidFill>
                <a:highlight>
                  <a:srgbClr val="000000"/>
                </a:highlight>
                <a:latin typeface="DM Sans"/>
                <a:ea typeface="DM Sans"/>
                <a:cs typeface="DM Sans"/>
                <a:sym typeface="DM Sans"/>
              </a:rPr>
              <a:t>2. Mirada </a:t>
            </a:r>
            <a:r>
              <a:rPr lang="es-ES" sz="1200" b="1" dirty="0">
                <a:solidFill>
                  <a:schemeClr val="lt1"/>
                </a:solidFill>
                <a:highlight>
                  <a:srgbClr val="000000"/>
                </a:highlight>
                <a:latin typeface="DM Sans"/>
                <a:ea typeface="DM Sans"/>
                <a:cs typeface="DM Sans"/>
                <a:sym typeface="DM Sans"/>
              </a:rPr>
              <a:t>crítica respecto </a:t>
            </a:r>
            <a:r>
              <a:rPr lang="es-ES" sz="1200" b="1" dirty="0" smtClean="0">
                <a:solidFill>
                  <a:schemeClr val="lt1"/>
                </a:solidFill>
                <a:highlight>
                  <a:srgbClr val="000000"/>
                </a:highlight>
                <a:latin typeface="DM Sans"/>
                <a:ea typeface="DM Sans"/>
                <a:cs typeface="DM Sans"/>
                <a:sym typeface="DM Sans"/>
              </a:rPr>
              <a:t>a la </a:t>
            </a:r>
            <a:r>
              <a:rPr lang="es-ES" sz="1200" b="1" dirty="0">
                <a:solidFill>
                  <a:schemeClr val="lt1"/>
                </a:solidFill>
                <a:highlight>
                  <a:srgbClr val="000000"/>
                </a:highlight>
                <a:latin typeface="DM Sans"/>
                <a:ea typeface="DM Sans"/>
                <a:cs typeface="DM Sans"/>
                <a:sym typeface="DM Sans"/>
              </a:rPr>
              <a:t>televisión abierta nacional: </a:t>
            </a:r>
            <a:endParaRPr lang="es-ES" sz="1200" dirty="0"/>
          </a:p>
          <a:p>
            <a:pPr lvl="0">
              <a:lnSpc>
                <a:spcPct val="130000"/>
              </a:lnSpc>
              <a:buSzPts val="1200"/>
            </a:pPr>
            <a:r>
              <a:rPr lang="es-ES" sz="1200" dirty="0">
                <a:solidFill>
                  <a:schemeClr val="dk1"/>
                </a:solidFill>
                <a:latin typeface="DM Sans"/>
                <a:ea typeface="DM Sans"/>
                <a:cs typeface="DM Sans"/>
                <a:sym typeface="DM Sans"/>
              </a:rPr>
              <a:t>Los datos relevaron importantes </a:t>
            </a:r>
            <a:r>
              <a:rPr lang="es-ES" sz="1200" b="1" dirty="0">
                <a:solidFill>
                  <a:schemeClr val="dk1"/>
                </a:solidFill>
                <a:latin typeface="DM Sans"/>
                <a:ea typeface="DM Sans"/>
                <a:cs typeface="DM Sans"/>
                <a:sym typeface="DM Sans"/>
              </a:rPr>
              <a:t>niveles de insatisfacción con la televisión abierta</a:t>
            </a:r>
            <a:r>
              <a:rPr lang="es-ES" sz="1200" dirty="0">
                <a:solidFill>
                  <a:schemeClr val="dk1"/>
                </a:solidFill>
                <a:latin typeface="DM Sans"/>
                <a:ea typeface="DM Sans"/>
                <a:cs typeface="DM Sans"/>
                <a:sym typeface="DM Sans"/>
              </a:rPr>
              <a:t>, siendo los aspectos más criticados los relativos a la oferta programática. Esta percepción se encuentra mediada por edad y NSE. </a:t>
            </a:r>
          </a:p>
          <a:p>
            <a:pPr lvl="0">
              <a:lnSpc>
                <a:spcPct val="130000"/>
              </a:lnSpc>
              <a:buSzPts val="1200"/>
            </a:pPr>
            <a:r>
              <a:rPr lang="es-ES" sz="1200" dirty="0">
                <a:solidFill>
                  <a:schemeClr val="dk1"/>
                </a:solidFill>
                <a:latin typeface="DM Sans"/>
                <a:ea typeface="DM Sans"/>
                <a:cs typeface="DM Sans"/>
                <a:sym typeface="DM Sans"/>
              </a:rPr>
              <a:t>Por otro lado, </a:t>
            </a:r>
            <a:r>
              <a:rPr lang="es-ES" sz="1200" b="1" dirty="0">
                <a:solidFill>
                  <a:schemeClr val="dk1"/>
                </a:solidFill>
                <a:latin typeface="DM Sans"/>
                <a:ea typeface="DM Sans"/>
                <a:cs typeface="DM Sans"/>
                <a:sym typeface="DM Sans"/>
              </a:rPr>
              <a:t>personas de estratos bajos y de mayor edad </a:t>
            </a:r>
            <a:r>
              <a:rPr lang="es-ES" sz="1200" dirty="0">
                <a:solidFill>
                  <a:schemeClr val="dk1"/>
                </a:solidFill>
                <a:latin typeface="DM Sans"/>
                <a:ea typeface="DM Sans"/>
                <a:cs typeface="DM Sans"/>
                <a:sym typeface="DM Sans"/>
              </a:rPr>
              <a:t>presentan mayor satisfacción que otros grupos.</a:t>
            </a:r>
          </a:p>
          <a:p>
            <a:pPr marL="0" marR="0" lvl="0" indent="0" algn="l" rtl="0">
              <a:lnSpc>
                <a:spcPct val="150000"/>
              </a:lnSpc>
              <a:spcBef>
                <a:spcPts val="0"/>
              </a:spcBef>
              <a:spcAft>
                <a:spcPts val="0"/>
              </a:spcAft>
              <a:buClr>
                <a:srgbClr val="000000"/>
              </a:buClr>
              <a:buSzPts val="1200"/>
              <a:buFont typeface="Arial"/>
              <a:buNone/>
            </a:pPr>
            <a:endParaRPr sz="1200" b="0" i="0" u="none" strike="noStrike" cap="none" dirty="0">
              <a:solidFill>
                <a:srgbClr val="000000"/>
              </a:solidFill>
              <a:sym typeface="Arial"/>
            </a:endParaRPr>
          </a:p>
          <a:p>
            <a:pPr marL="0" marR="0" lvl="0" indent="0" algn="l" rtl="0">
              <a:lnSpc>
                <a:spcPct val="150000"/>
              </a:lnSpc>
              <a:spcBef>
                <a:spcPts val="0"/>
              </a:spcBef>
              <a:spcAft>
                <a:spcPts val="0"/>
              </a:spcAft>
              <a:buClr>
                <a:srgbClr val="000000"/>
              </a:buClr>
              <a:buSzPts val="1200"/>
              <a:buFont typeface="Arial"/>
              <a:buNone/>
            </a:pPr>
            <a:endParaRPr lang="es-CL" sz="1200" b="0" i="0" u="none" strike="noStrike" cap="none" dirty="0" smtClean="0">
              <a:solidFill>
                <a:schemeClr val="dk1"/>
              </a:solidFill>
              <a:latin typeface="DM Sans"/>
              <a:ea typeface="DM Sans"/>
              <a:cs typeface="DM Sans"/>
              <a:sym typeface="DM Sans"/>
            </a:endParaRPr>
          </a:p>
          <a:p>
            <a:pPr marL="0" marR="0" lvl="0" indent="0" algn="l" rtl="0">
              <a:lnSpc>
                <a:spcPct val="150000"/>
              </a:lnSpc>
              <a:spcBef>
                <a:spcPts val="0"/>
              </a:spcBef>
              <a:spcAft>
                <a:spcPts val="0"/>
              </a:spcAft>
              <a:buClr>
                <a:srgbClr val="000000"/>
              </a:buClr>
              <a:buSzPts val="1200"/>
              <a:buFont typeface="Arial"/>
              <a:buNone/>
            </a:pPr>
            <a:endParaRPr lang="es-CL" sz="1200" b="0" i="0" u="none" strike="noStrike" cap="none" dirty="0" smtClean="0">
              <a:solidFill>
                <a:schemeClr val="dk1"/>
              </a:solidFill>
              <a:latin typeface="DM Sans"/>
              <a:ea typeface="DM Sans"/>
              <a:cs typeface="DM Sans"/>
              <a:sym typeface="DM San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029C"/>
        </a:solidFill>
        <a:effectLst/>
      </p:bgPr>
    </p:bg>
    <p:spTree>
      <p:nvGrpSpPr>
        <p:cNvPr id="1" name="Shape 429"/>
        <p:cNvGrpSpPr/>
        <p:nvPr/>
      </p:nvGrpSpPr>
      <p:grpSpPr>
        <a:xfrm>
          <a:off x="0" y="0"/>
          <a:ext cx="0" cy="0"/>
          <a:chOff x="0" y="0"/>
          <a:chExt cx="0" cy="0"/>
        </a:xfrm>
      </p:grpSpPr>
      <p:sp>
        <p:nvSpPr>
          <p:cNvPr id="430" name="Google Shape;430;p32"/>
          <p:cNvSpPr txBox="1"/>
          <p:nvPr/>
        </p:nvSpPr>
        <p:spPr>
          <a:xfrm>
            <a:off x="8718698" y="4741476"/>
            <a:ext cx="425303" cy="338524"/>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50"/>
              <a:buFont typeface="Arial"/>
              <a:buNone/>
            </a:pPr>
            <a:fld id="{00000000-1234-1234-1234-123412341234}" type="slidenum">
              <a:rPr lang="es-CL" sz="1050" b="0" i="0" u="none" strike="noStrike" cap="none">
                <a:solidFill>
                  <a:srgbClr val="FFFFFF"/>
                </a:solidFill>
                <a:latin typeface="DM Sans Medium"/>
                <a:ea typeface="DM Sans Medium"/>
                <a:cs typeface="DM Sans Medium"/>
                <a:sym typeface="DM Sans Medium"/>
              </a:rPr>
              <a:t>31</a:t>
            </a:fld>
            <a:endParaRPr sz="1050" b="0" i="0" u="none" strike="noStrike" cap="none">
              <a:solidFill>
                <a:srgbClr val="FFFFFF"/>
              </a:solidFill>
              <a:latin typeface="DM Sans Medium"/>
              <a:ea typeface="DM Sans Medium"/>
              <a:cs typeface="DM Sans Medium"/>
              <a:sym typeface="DM Sans Medium"/>
            </a:endParaRPr>
          </a:p>
        </p:txBody>
      </p:sp>
      <p:sp>
        <p:nvSpPr>
          <p:cNvPr id="432" name="Google Shape;432;p32"/>
          <p:cNvSpPr txBox="1"/>
          <p:nvPr/>
        </p:nvSpPr>
        <p:spPr>
          <a:xfrm>
            <a:off x="528568" y="1341162"/>
            <a:ext cx="8190130" cy="1292621"/>
          </a:xfrm>
          <a:prstGeom prst="rect">
            <a:avLst/>
          </a:prstGeom>
          <a:noFill/>
          <a:ln>
            <a:noFill/>
          </a:ln>
        </p:spPr>
        <p:txBody>
          <a:bodyPr spcFirstLastPara="1" wrap="square" lIns="91425" tIns="45700" rIns="91425" bIns="45700" anchor="t" anchorCtr="0">
            <a:spAutoFit/>
          </a:bodyPr>
          <a:lstStyle/>
          <a:p>
            <a:pPr lvl="0">
              <a:lnSpc>
                <a:spcPct val="130000"/>
              </a:lnSpc>
              <a:buClr>
                <a:schemeClr val="lt1"/>
              </a:buClr>
              <a:buSzPts val="1200"/>
            </a:pPr>
            <a:r>
              <a:rPr lang="es-ES" sz="1200" b="1" dirty="0" smtClean="0">
                <a:solidFill>
                  <a:schemeClr val="lt1"/>
                </a:solidFill>
                <a:highlight>
                  <a:srgbClr val="000000"/>
                </a:highlight>
                <a:latin typeface="DM Sans"/>
                <a:ea typeface="DM Sans"/>
                <a:cs typeface="DM Sans"/>
                <a:sym typeface="DM Sans"/>
              </a:rPr>
              <a:t>3. Redes </a:t>
            </a:r>
            <a:r>
              <a:rPr lang="es-ES" sz="1200" b="1" dirty="0">
                <a:solidFill>
                  <a:schemeClr val="lt1"/>
                </a:solidFill>
                <a:highlight>
                  <a:srgbClr val="000000"/>
                </a:highlight>
                <a:latin typeface="DM Sans"/>
                <a:ea typeface="DM Sans"/>
                <a:cs typeface="DM Sans"/>
                <a:sym typeface="DM Sans"/>
              </a:rPr>
              <a:t>sociales consolidándose como fuente informativa</a:t>
            </a:r>
            <a:r>
              <a:rPr lang="es-ES" sz="1200" dirty="0">
                <a:solidFill>
                  <a:schemeClr val="lt1"/>
                </a:solidFill>
                <a:highlight>
                  <a:srgbClr val="000000"/>
                </a:highlight>
                <a:latin typeface="DM Sans"/>
                <a:ea typeface="DM Sans"/>
                <a:cs typeface="DM Sans"/>
                <a:sym typeface="DM Sans"/>
              </a:rPr>
              <a:t>: </a:t>
            </a:r>
            <a:endParaRPr lang="es-ES" sz="1200" dirty="0"/>
          </a:p>
          <a:p>
            <a:pPr lvl="0">
              <a:lnSpc>
                <a:spcPct val="130000"/>
              </a:lnSpc>
              <a:buClr>
                <a:schemeClr val="dk1"/>
              </a:buClr>
              <a:buSzPts val="1200"/>
            </a:pPr>
            <a:r>
              <a:rPr lang="es-ES" sz="1200" dirty="0">
                <a:latin typeface="DM Sans"/>
                <a:ea typeface="DM Sans"/>
                <a:cs typeface="DM Sans"/>
                <a:sym typeface="DM Sans"/>
              </a:rPr>
              <a:t>Los resultados comparativos permitieron ver con claridad el </a:t>
            </a:r>
            <a:r>
              <a:rPr lang="es-ES" sz="1200" b="1" dirty="0">
                <a:latin typeface="DM Sans"/>
                <a:ea typeface="DM Sans"/>
                <a:cs typeface="DM Sans"/>
                <a:sym typeface="DM Sans"/>
              </a:rPr>
              <a:t>enorme avance que han tenido las redes sociales como fuente informativa</a:t>
            </a:r>
            <a:r>
              <a:rPr lang="es-ES" sz="1200" dirty="0" smtClean="0">
                <a:latin typeface="DM Sans"/>
                <a:ea typeface="DM Sans"/>
                <a:cs typeface="DM Sans"/>
                <a:sym typeface="DM Sans"/>
              </a:rPr>
              <a:t>. Además, algo de validación respecto a su poder de influencia en la opinión pública, lo que se ve trasversalmente en la población encuestada.</a:t>
            </a:r>
            <a:endParaRPr lang="es-ES" sz="1200" dirty="0"/>
          </a:p>
          <a:p>
            <a:pPr lvl="0">
              <a:lnSpc>
                <a:spcPct val="130000"/>
              </a:lnSpc>
              <a:buSzPts val="1200"/>
            </a:pPr>
            <a:endParaRPr lang="es-ES" sz="1200" dirty="0" smtClean="0"/>
          </a:p>
        </p:txBody>
      </p:sp>
      <p:sp>
        <p:nvSpPr>
          <p:cNvPr id="5" name="Google Shape;439;p33"/>
          <p:cNvSpPr txBox="1">
            <a:spLocks/>
          </p:cNvSpPr>
          <p:nvPr/>
        </p:nvSpPr>
        <p:spPr>
          <a:xfrm>
            <a:off x="8360002" y="65004"/>
            <a:ext cx="783998" cy="251484"/>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chemeClr val="lt1"/>
              </a:buClr>
              <a:buSzPts val="1200"/>
              <a:buFont typeface="DM Sans"/>
              <a:buNone/>
            </a:pPr>
            <a:r>
              <a:rPr lang="es-CL" sz="1200" b="1" smtClean="0">
                <a:solidFill>
                  <a:schemeClr val="lt1"/>
                </a:solidFill>
                <a:latin typeface="DM Sans"/>
                <a:ea typeface="DM Sans"/>
                <a:cs typeface="DM Sans"/>
                <a:sym typeface="DM Sans"/>
              </a:rPr>
              <a:t>Síntesis</a:t>
            </a:r>
            <a:endParaRPr lang="es-CL" dirty="0"/>
          </a:p>
        </p:txBody>
      </p:sp>
      <p:cxnSp>
        <p:nvCxnSpPr>
          <p:cNvPr id="6" name="Google Shape;440;p33"/>
          <p:cNvCxnSpPr/>
          <p:nvPr/>
        </p:nvCxnSpPr>
        <p:spPr>
          <a:xfrm rot="10800000">
            <a:off x="8459846" y="270439"/>
            <a:ext cx="848615" cy="0"/>
          </a:xfrm>
          <a:prstGeom prst="straightConnector1">
            <a:avLst/>
          </a:prstGeom>
          <a:noFill/>
          <a:ln w="9525" cap="flat" cmpd="sng">
            <a:solidFill>
              <a:schemeClr val="lt1"/>
            </a:solidFill>
            <a:prstDash val="solid"/>
            <a:miter lim="800000"/>
            <a:headEnd type="none" w="sm" len="sm"/>
            <a:tailEnd type="none" w="sm" len="sm"/>
          </a:ln>
        </p:spPr>
      </p:cxnSp>
    </p:spTree>
    <p:extLst>
      <p:ext uri="{BB962C8B-B14F-4D97-AF65-F5344CB8AC3E}">
        <p14:creationId xmlns:p14="http://schemas.microsoft.com/office/powerpoint/2010/main" val="37609550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029C"/>
        </a:solidFill>
        <a:effectLst/>
      </p:bgPr>
    </p:bg>
    <p:spTree>
      <p:nvGrpSpPr>
        <p:cNvPr id="1" name="Shape 429"/>
        <p:cNvGrpSpPr/>
        <p:nvPr/>
      </p:nvGrpSpPr>
      <p:grpSpPr>
        <a:xfrm>
          <a:off x="0" y="0"/>
          <a:ext cx="0" cy="0"/>
          <a:chOff x="0" y="0"/>
          <a:chExt cx="0" cy="0"/>
        </a:xfrm>
      </p:grpSpPr>
      <p:sp>
        <p:nvSpPr>
          <p:cNvPr id="430" name="Google Shape;430;p32"/>
          <p:cNvSpPr txBox="1"/>
          <p:nvPr/>
        </p:nvSpPr>
        <p:spPr>
          <a:xfrm>
            <a:off x="8718698" y="4741476"/>
            <a:ext cx="425303" cy="338524"/>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50"/>
              <a:buFont typeface="Arial"/>
              <a:buNone/>
            </a:pPr>
            <a:fld id="{00000000-1234-1234-1234-123412341234}" type="slidenum">
              <a:rPr lang="es-CL" sz="1050" b="0" i="0" u="none" strike="noStrike" cap="none">
                <a:solidFill>
                  <a:srgbClr val="FFFFFF"/>
                </a:solidFill>
                <a:latin typeface="DM Sans Medium"/>
                <a:ea typeface="DM Sans Medium"/>
                <a:cs typeface="DM Sans Medium"/>
                <a:sym typeface="DM Sans Medium"/>
              </a:rPr>
              <a:t>32</a:t>
            </a:fld>
            <a:endParaRPr sz="1050" b="0" i="0" u="none" strike="noStrike" cap="none">
              <a:solidFill>
                <a:srgbClr val="FFFFFF"/>
              </a:solidFill>
              <a:latin typeface="DM Sans Medium"/>
              <a:ea typeface="DM Sans Medium"/>
              <a:cs typeface="DM Sans Medium"/>
              <a:sym typeface="DM Sans Medium"/>
            </a:endParaRPr>
          </a:p>
        </p:txBody>
      </p:sp>
      <p:sp>
        <p:nvSpPr>
          <p:cNvPr id="432" name="Google Shape;432;p32"/>
          <p:cNvSpPr txBox="1"/>
          <p:nvPr/>
        </p:nvSpPr>
        <p:spPr>
          <a:xfrm>
            <a:off x="528568" y="1341162"/>
            <a:ext cx="8190130" cy="3194680"/>
          </a:xfrm>
          <a:prstGeom prst="rect">
            <a:avLst/>
          </a:prstGeom>
          <a:noFill/>
          <a:ln>
            <a:noFill/>
          </a:ln>
        </p:spPr>
        <p:txBody>
          <a:bodyPr spcFirstLastPara="1" wrap="square" lIns="91425" tIns="45700" rIns="91425" bIns="45700" anchor="t" anchorCtr="0">
            <a:spAutoFit/>
          </a:bodyPr>
          <a:lstStyle/>
          <a:p>
            <a:pPr>
              <a:lnSpc>
                <a:spcPct val="130000"/>
              </a:lnSpc>
              <a:buClr>
                <a:schemeClr val="lt1"/>
              </a:buClr>
              <a:buSzPts val="1200"/>
            </a:pPr>
            <a:r>
              <a:rPr lang="es-CL" sz="1200" b="1" dirty="0">
                <a:solidFill>
                  <a:schemeClr val="bg1"/>
                </a:solidFill>
                <a:latin typeface="DM Sans"/>
                <a:ea typeface="DM Sans"/>
                <a:cs typeface="DM Sans"/>
                <a:sym typeface="DM Sans"/>
              </a:rPr>
              <a:t>	CONCLUSIONES </a:t>
            </a:r>
            <a:r>
              <a:rPr lang="es-CL" sz="1200" b="1" dirty="0" smtClean="0">
                <a:solidFill>
                  <a:schemeClr val="bg1"/>
                </a:solidFill>
                <a:latin typeface="DM Sans"/>
                <a:ea typeface="DM Sans"/>
                <a:cs typeface="DM Sans"/>
                <a:sym typeface="DM Sans"/>
              </a:rPr>
              <a:t>PARTICULARES - REGIONAL</a:t>
            </a:r>
            <a:endParaRPr lang="es-ES" sz="1200" b="1" dirty="0" smtClean="0">
              <a:solidFill>
                <a:schemeClr val="lt1"/>
              </a:solidFill>
              <a:highlight>
                <a:srgbClr val="000000"/>
              </a:highlight>
              <a:latin typeface="DM Sans"/>
              <a:ea typeface="DM Sans"/>
              <a:cs typeface="DM Sans"/>
              <a:sym typeface="DM Sans"/>
            </a:endParaRPr>
          </a:p>
          <a:p>
            <a:pPr lvl="0">
              <a:lnSpc>
                <a:spcPct val="130000"/>
              </a:lnSpc>
              <a:buClr>
                <a:schemeClr val="lt1"/>
              </a:buClr>
              <a:buSzPts val="1200"/>
            </a:pPr>
            <a:r>
              <a:rPr lang="es-ES" sz="1200" b="1" dirty="0">
                <a:solidFill>
                  <a:schemeClr val="lt1"/>
                </a:solidFill>
                <a:highlight>
                  <a:srgbClr val="000000"/>
                </a:highlight>
                <a:latin typeface="DM Sans"/>
                <a:ea typeface="DM Sans"/>
                <a:cs typeface="DM Sans"/>
                <a:sym typeface="DM Sans"/>
              </a:rPr>
              <a:t>1. Brechas entre consumo informativo y confianza</a:t>
            </a:r>
            <a:r>
              <a:rPr lang="es-ES" sz="1200" dirty="0">
                <a:solidFill>
                  <a:schemeClr val="lt1"/>
                </a:solidFill>
                <a:highlight>
                  <a:srgbClr val="000000"/>
                </a:highlight>
                <a:latin typeface="DM Sans"/>
                <a:ea typeface="DM Sans"/>
                <a:cs typeface="DM Sans"/>
                <a:sym typeface="DM Sans"/>
              </a:rPr>
              <a:t>: </a:t>
            </a:r>
            <a:endParaRPr lang="es-ES" sz="1200" dirty="0"/>
          </a:p>
          <a:p>
            <a:pPr lvl="0">
              <a:lnSpc>
                <a:spcPct val="130000"/>
              </a:lnSpc>
              <a:buClr>
                <a:schemeClr val="dk1"/>
              </a:buClr>
              <a:buSzPts val="1200"/>
            </a:pPr>
            <a:r>
              <a:rPr lang="es-ES" sz="1200" dirty="0">
                <a:latin typeface="DM Sans"/>
                <a:ea typeface="DM Sans"/>
                <a:cs typeface="DM Sans"/>
                <a:sym typeface="DM Sans"/>
              </a:rPr>
              <a:t>Si bien esta brecha se ve mayormente determinada en TV abierta nacional, los canales regionales muestran la misma tendencia. </a:t>
            </a:r>
            <a:r>
              <a:rPr lang="es-ES" sz="1200" b="1" dirty="0">
                <a:latin typeface="DM Sans"/>
                <a:ea typeface="DM Sans"/>
                <a:cs typeface="DM Sans"/>
                <a:sym typeface="DM Sans"/>
              </a:rPr>
              <a:t>Hay un aumento en el consumo de dichos canales para satisfacer la necesidad de información</a:t>
            </a:r>
            <a:r>
              <a:rPr lang="es-ES" sz="1200" dirty="0">
                <a:latin typeface="DM Sans"/>
                <a:ea typeface="DM Sans"/>
                <a:cs typeface="DM Sans"/>
                <a:sym typeface="DM Sans"/>
              </a:rPr>
              <a:t>, pero a su vez, esto no se ve reflejado </a:t>
            </a:r>
            <a:r>
              <a:rPr lang="es-ES" sz="1200" dirty="0" smtClean="0">
                <a:latin typeface="DM Sans"/>
                <a:ea typeface="DM Sans"/>
                <a:cs typeface="DM Sans"/>
                <a:sym typeface="DM Sans"/>
              </a:rPr>
              <a:t>con la misma intensidad, en cifras de </a:t>
            </a:r>
            <a:r>
              <a:rPr lang="es-ES" sz="1200" dirty="0">
                <a:latin typeface="DM Sans"/>
                <a:ea typeface="DM Sans"/>
                <a:cs typeface="DM Sans"/>
                <a:sym typeface="DM Sans"/>
              </a:rPr>
              <a:t>confianza. </a:t>
            </a:r>
          </a:p>
          <a:p>
            <a:pPr lvl="0">
              <a:lnSpc>
                <a:spcPct val="150000"/>
              </a:lnSpc>
              <a:buSzPts val="1200"/>
            </a:pPr>
            <a:endParaRPr lang="es-ES" sz="1200" b="1" dirty="0" smtClean="0">
              <a:solidFill>
                <a:schemeClr val="lt1"/>
              </a:solidFill>
              <a:highlight>
                <a:srgbClr val="000000"/>
              </a:highlight>
              <a:latin typeface="DM Sans"/>
              <a:ea typeface="DM Sans"/>
              <a:cs typeface="DM Sans"/>
              <a:sym typeface="DM Sans"/>
            </a:endParaRPr>
          </a:p>
          <a:p>
            <a:pPr lvl="0">
              <a:lnSpc>
                <a:spcPct val="150000"/>
              </a:lnSpc>
              <a:buSzPts val="1200"/>
            </a:pPr>
            <a:r>
              <a:rPr lang="es-ES" sz="1200" b="1" dirty="0" smtClean="0">
                <a:solidFill>
                  <a:schemeClr val="lt1"/>
                </a:solidFill>
                <a:highlight>
                  <a:srgbClr val="000000"/>
                </a:highlight>
                <a:latin typeface="DM Sans"/>
                <a:ea typeface="DM Sans"/>
                <a:cs typeface="DM Sans"/>
                <a:sym typeface="DM Sans"/>
              </a:rPr>
              <a:t>2. </a:t>
            </a:r>
            <a:r>
              <a:rPr lang="es-ES" sz="1200" b="1" dirty="0" err="1">
                <a:solidFill>
                  <a:schemeClr val="lt1"/>
                </a:solidFill>
                <a:highlight>
                  <a:srgbClr val="000000"/>
                </a:highlight>
                <a:latin typeface="DM Sans"/>
                <a:ea typeface="DM Sans"/>
                <a:cs typeface="DM Sans"/>
                <a:sym typeface="DM Sans"/>
              </a:rPr>
              <a:t>Macrozona</a:t>
            </a:r>
            <a:r>
              <a:rPr lang="es-ES" sz="1200" b="1" dirty="0">
                <a:solidFill>
                  <a:schemeClr val="lt1"/>
                </a:solidFill>
                <a:highlight>
                  <a:srgbClr val="000000"/>
                </a:highlight>
                <a:latin typeface="DM Sans"/>
                <a:ea typeface="DM Sans"/>
                <a:cs typeface="DM Sans"/>
                <a:sym typeface="DM Sans"/>
              </a:rPr>
              <a:t> sur con mayor cercanía a canales regionales: </a:t>
            </a:r>
            <a:endParaRPr lang="es-ES" sz="1200" dirty="0"/>
          </a:p>
          <a:p>
            <a:pPr lvl="0">
              <a:lnSpc>
                <a:spcPct val="150000"/>
              </a:lnSpc>
              <a:buSzPts val="1200"/>
            </a:pPr>
            <a:r>
              <a:rPr lang="es-ES" sz="1200" dirty="0">
                <a:latin typeface="DM Sans"/>
                <a:ea typeface="DM Sans"/>
                <a:cs typeface="DM Sans"/>
                <a:sym typeface="DM Sans"/>
              </a:rPr>
              <a:t>Si bien no se aprecia una alta penetración de los canales regionales, el sector sur del país posiciona de mejor manera este medio, desde </a:t>
            </a:r>
            <a:r>
              <a:rPr lang="es-ES" sz="1200" b="1" dirty="0">
                <a:latin typeface="DM Sans"/>
                <a:ea typeface="DM Sans"/>
                <a:cs typeface="DM Sans"/>
                <a:sym typeface="DM Sans"/>
              </a:rPr>
              <a:t>porcentajes de satisfacción hasta cifras de confianza. </a:t>
            </a:r>
            <a:r>
              <a:rPr lang="es-ES" sz="1200" dirty="0">
                <a:latin typeface="DM Sans"/>
                <a:ea typeface="DM Sans"/>
                <a:cs typeface="DM Sans"/>
                <a:sym typeface="DM Sans"/>
              </a:rPr>
              <a:t>Mejor posicionados en </a:t>
            </a:r>
            <a:r>
              <a:rPr lang="es-ES" sz="1200" b="1" dirty="0">
                <a:latin typeface="DM Sans"/>
                <a:ea typeface="DM Sans"/>
                <a:cs typeface="DM Sans"/>
                <a:sym typeface="DM Sans"/>
              </a:rPr>
              <a:t>adultos mayores</a:t>
            </a:r>
            <a:r>
              <a:rPr lang="es-ES" sz="1200" dirty="0">
                <a:latin typeface="DM Sans"/>
                <a:ea typeface="DM Sans"/>
                <a:cs typeface="DM Sans"/>
                <a:sym typeface="DM Sans"/>
              </a:rPr>
              <a:t>, lo que indica una posible relación de los canales regionales con la tradición y cultura local</a:t>
            </a:r>
            <a:r>
              <a:rPr lang="es-ES" sz="1200" dirty="0" smtClean="0">
                <a:latin typeface="DM Sans"/>
                <a:ea typeface="DM Sans"/>
                <a:cs typeface="DM Sans"/>
                <a:sym typeface="DM Sans"/>
              </a:rPr>
              <a:t>.</a:t>
            </a:r>
          </a:p>
          <a:p>
            <a:pPr lvl="0">
              <a:lnSpc>
                <a:spcPct val="130000"/>
              </a:lnSpc>
              <a:buClr>
                <a:schemeClr val="lt1"/>
              </a:buClr>
              <a:buSzPts val="1200"/>
            </a:pPr>
            <a:endParaRPr lang="es-ES" sz="1200" dirty="0" smtClean="0">
              <a:highlight>
                <a:srgbClr val="000000"/>
              </a:highlight>
              <a:latin typeface="DM Sans"/>
              <a:ea typeface="DM Sans"/>
              <a:cs typeface="DM Sans"/>
              <a:sym typeface="DM Sans"/>
            </a:endParaRPr>
          </a:p>
          <a:p>
            <a:pPr lvl="0">
              <a:lnSpc>
                <a:spcPct val="150000"/>
              </a:lnSpc>
              <a:buSzPts val="1200"/>
            </a:pPr>
            <a:endParaRPr lang="es-ES" sz="1200" dirty="0">
              <a:latin typeface="DM Sans"/>
              <a:ea typeface="DM Sans"/>
              <a:cs typeface="DM Sans"/>
              <a:sym typeface="DM Sans"/>
            </a:endParaRPr>
          </a:p>
        </p:txBody>
      </p:sp>
      <p:sp>
        <p:nvSpPr>
          <p:cNvPr id="5" name="Google Shape;439;p33"/>
          <p:cNvSpPr txBox="1">
            <a:spLocks/>
          </p:cNvSpPr>
          <p:nvPr/>
        </p:nvSpPr>
        <p:spPr>
          <a:xfrm>
            <a:off x="8360002" y="65004"/>
            <a:ext cx="783998" cy="251484"/>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chemeClr val="lt1"/>
              </a:buClr>
              <a:buSzPts val="1200"/>
              <a:buFont typeface="DM Sans"/>
              <a:buNone/>
            </a:pPr>
            <a:r>
              <a:rPr lang="es-CL" sz="1200" b="1" smtClean="0">
                <a:solidFill>
                  <a:schemeClr val="lt1"/>
                </a:solidFill>
                <a:latin typeface="DM Sans"/>
                <a:ea typeface="DM Sans"/>
                <a:cs typeface="DM Sans"/>
                <a:sym typeface="DM Sans"/>
              </a:rPr>
              <a:t>Síntesis</a:t>
            </a:r>
            <a:endParaRPr lang="es-CL" dirty="0"/>
          </a:p>
        </p:txBody>
      </p:sp>
      <p:cxnSp>
        <p:nvCxnSpPr>
          <p:cNvPr id="6" name="Google Shape;440;p33"/>
          <p:cNvCxnSpPr/>
          <p:nvPr/>
        </p:nvCxnSpPr>
        <p:spPr>
          <a:xfrm rot="10800000">
            <a:off x="8459846" y="270439"/>
            <a:ext cx="848615" cy="0"/>
          </a:xfrm>
          <a:prstGeom prst="straightConnector1">
            <a:avLst/>
          </a:prstGeom>
          <a:noFill/>
          <a:ln w="9525" cap="flat" cmpd="sng">
            <a:solidFill>
              <a:schemeClr val="lt1"/>
            </a:solidFill>
            <a:prstDash val="solid"/>
            <a:miter lim="800000"/>
            <a:headEnd type="none" w="sm" len="sm"/>
            <a:tailEnd type="none" w="sm" len="sm"/>
          </a:ln>
        </p:spPr>
      </p:cxnSp>
    </p:spTree>
    <p:extLst>
      <p:ext uri="{BB962C8B-B14F-4D97-AF65-F5344CB8AC3E}">
        <p14:creationId xmlns:p14="http://schemas.microsoft.com/office/powerpoint/2010/main" val="32643718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029C"/>
        </a:solidFill>
        <a:effectLst/>
      </p:bgPr>
    </p:bg>
    <p:spTree>
      <p:nvGrpSpPr>
        <p:cNvPr id="1" name="Shape 429"/>
        <p:cNvGrpSpPr/>
        <p:nvPr/>
      </p:nvGrpSpPr>
      <p:grpSpPr>
        <a:xfrm>
          <a:off x="0" y="0"/>
          <a:ext cx="0" cy="0"/>
          <a:chOff x="0" y="0"/>
          <a:chExt cx="0" cy="0"/>
        </a:xfrm>
      </p:grpSpPr>
      <p:sp>
        <p:nvSpPr>
          <p:cNvPr id="430" name="Google Shape;430;p32"/>
          <p:cNvSpPr txBox="1"/>
          <p:nvPr/>
        </p:nvSpPr>
        <p:spPr>
          <a:xfrm>
            <a:off x="8718698" y="4741476"/>
            <a:ext cx="425303" cy="338524"/>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50"/>
              <a:buFont typeface="Arial"/>
              <a:buNone/>
            </a:pPr>
            <a:fld id="{00000000-1234-1234-1234-123412341234}" type="slidenum">
              <a:rPr lang="es-CL" sz="1050" b="0" i="0" u="none" strike="noStrike" cap="none">
                <a:solidFill>
                  <a:srgbClr val="FFFFFF"/>
                </a:solidFill>
                <a:latin typeface="DM Sans Medium"/>
                <a:ea typeface="DM Sans Medium"/>
                <a:cs typeface="DM Sans Medium"/>
                <a:sym typeface="DM Sans Medium"/>
              </a:rPr>
              <a:t>33</a:t>
            </a:fld>
            <a:endParaRPr sz="1050" b="0" i="0" u="none" strike="noStrike" cap="none">
              <a:solidFill>
                <a:srgbClr val="FFFFFF"/>
              </a:solidFill>
              <a:latin typeface="DM Sans Medium"/>
              <a:ea typeface="DM Sans Medium"/>
              <a:cs typeface="DM Sans Medium"/>
              <a:sym typeface="DM Sans Medium"/>
            </a:endParaRPr>
          </a:p>
        </p:txBody>
      </p:sp>
      <p:sp>
        <p:nvSpPr>
          <p:cNvPr id="432" name="Google Shape;432;p32"/>
          <p:cNvSpPr txBox="1"/>
          <p:nvPr/>
        </p:nvSpPr>
        <p:spPr>
          <a:xfrm>
            <a:off x="528568" y="1341162"/>
            <a:ext cx="8190130" cy="2851509"/>
          </a:xfrm>
          <a:prstGeom prst="rect">
            <a:avLst/>
          </a:prstGeom>
          <a:noFill/>
          <a:ln>
            <a:noFill/>
          </a:ln>
        </p:spPr>
        <p:txBody>
          <a:bodyPr spcFirstLastPara="1" wrap="square" lIns="91425" tIns="45700" rIns="91425" bIns="45700" anchor="t" anchorCtr="0">
            <a:spAutoFit/>
          </a:bodyPr>
          <a:lstStyle/>
          <a:p>
            <a:pPr lvl="0">
              <a:lnSpc>
                <a:spcPct val="130000"/>
              </a:lnSpc>
              <a:buClr>
                <a:schemeClr val="lt1"/>
              </a:buClr>
              <a:buSzPts val="1200"/>
            </a:pPr>
            <a:r>
              <a:rPr lang="es-ES" sz="1100" b="1" dirty="0">
                <a:solidFill>
                  <a:schemeClr val="lt1"/>
                </a:solidFill>
                <a:highlight>
                  <a:srgbClr val="000000"/>
                </a:highlight>
                <a:latin typeface="DM Sans"/>
                <a:ea typeface="DM Sans"/>
                <a:cs typeface="DM Sans"/>
                <a:sym typeface="DM Sans"/>
              </a:rPr>
              <a:t>3</a:t>
            </a:r>
            <a:r>
              <a:rPr lang="es-ES" sz="1100" b="1" dirty="0" smtClean="0">
                <a:solidFill>
                  <a:schemeClr val="lt1"/>
                </a:solidFill>
                <a:highlight>
                  <a:srgbClr val="000000"/>
                </a:highlight>
                <a:latin typeface="DM Sans"/>
                <a:ea typeface="DM Sans"/>
                <a:cs typeface="DM Sans"/>
                <a:sym typeface="DM Sans"/>
              </a:rPr>
              <a:t>. Percepciones positivas de la televisión regional</a:t>
            </a:r>
            <a:r>
              <a:rPr lang="es-ES" sz="1100" dirty="0" smtClean="0">
                <a:solidFill>
                  <a:schemeClr val="lt1"/>
                </a:solidFill>
                <a:highlight>
                  <a:srgbClr val="000000"/>
                </a:highlight>
                <a:latin typeface="DM Sans"/>
                <a:ea typeface="DM Sans"/>
                <a:cs typeface="DM Sans"/>
                <a:sym typeface="DM Sans"/>
              </a:rPr>
              <a:t>: </a:t>
            </a:r>
            <a:endParaRPr lang="es-ES" sz="1100" dirty="0"/>
          </a:p>
          <a:p>
            <a:pPr lvl="0">
              <a:lnSpc>
                <a:spcPct val="130000"/>
              </a:lnSpc>
              <a:buClr>
                <a:schemeClr val="dk1"/>
              </a:buClr>
              <a:buSzPts val="1200"/>
            </a:pPr>
            <a:r>
              <a:rPr lang="es-ES" sz="1100" dirty="0" smtClean="0">
                <a:latin typeface="DM Sans"/>
                <a:ea typeface="DM Sans"/>
                <a:cs typeface="DM Sans"/>
                <a:sym typeface="DM Sans"/>
              </a:rPr>
              <a:t>Si bien los datos marcan una falta de variedad en parrilla programática, </a:t>
            </a:r>
            <a:r>
              <a:rPr lang="es-ES" sz="1100" b="1" dirty="0" smtClean="0">
                <a:latin typeface="DM Sans"/>
                <a:ea typeface="DM Sans"/>
                <a:cs typeface="DM Sans"/>
                <a:sym typeface="DM Sans"/>
              </a:rPr>
              <a:t>los encuestados destacan positivas percepciones de la TV local</a:t>
            </a:r>
            <a:r>
              <a:rPr lang="es-ES" sz="1100" dirty="0" smtClean="0">
                <a:latin typeface="DM Sans"/>
                <a:ea typeface="DM Sans"/>
                <a:cs typeface="DM Sans"/>
                <a:sym typeface="DM Sans"/>
              </a:rPr>
              <a:t>, considerándola un aporte local y factor de inclusión con las temáticas nacionales. De igual manera, la penetración de contenidos audiovisuales gratis por plataformas de Internet, supera el consumo de canales regionales. Posiblemente es ahí donde los encuestados encuentran la variedad programática.</a:t>
            </a:r>
            <a:endParaRPr lang="es-ES" sz="1100" dirty="0" smtClean="0">
              <a:ea typeface="DM Sans"/>
            </a:endParaRPr>
          </a:p>
          <a:p>
            <a:pPr lvl="0" algn="just">
              <a:lnSpc>
                <a:spcPct val="140000"/>
              </a:lnSpc>
              <a:buClr>
                <a:schemeClr val="lt1"/>
              </a:buClr>
              <a:buSzPts val="1200"/>
            </a:pPr>
            <a:endParaRPr lang="es-ES" sz="1100" dirty="0" smtClean="0">
              <a:highlight>
                <a:srgbClr val="000000"/>
              </a:highlight>
              <a:latin typeface="DM Sans"/>
              <a:ea typeface="DM Sans"/>
              <a:cs typeface="DM Sans"/>
              <a:sym typeface="DM Sans"/>
            </a:endParaRPr>
          </a:p>
          <a:p>
            <a:pPr lvl="0" algn="just">
              <a:lnSpc>
                <a:spcPct val="140000"/>
              </a:lnSpc>
              <a:buClr>
                <a:schemeClr val="lt1"/>
              </a:buClr>
              <a:buSzPts val="1200"/>
            </a:pPr>
            <a:r>
              <a:rPr lang="es-ES" sz="1100" b="1" dirty="0" smtClean="0">
                <a:solidFill>
                  <a:schemeClr val="lt1"/>
                </a:solidFill>
                <a:highlight>
                  <a:srgbClr val="000000"/>
                </a:highlight>
                <a:latin typeface="DM Sans"/>
                <a:ea typeface="DM Sans"/>
                <a:cs typeface="DM Sans"/>
                <a:sym typeface="DM Sans"/>
              </a:rPr>
              <a:t>4. Patrones </a:t>
            </a:r>
            <a:r>
              <a:rPr lang="es-ES" sz="1100" b="1" dirty="0">
                <a:solidFill>
                  <a:schemeClr val="lt1"/>
                </a:solidFill>
                <a:highlight>
                  <a:srgbClr val="000000"/>
                </a:highlight>
                <a:latin typeface="DM Sans"/>
                <a:ea typeface="DM Sans"/>
                <a:cs typeface="DM Sans"/>
                <a:sym typeface="DM Sans"/>
              </a:rPr>
              <a:t>de consumo, percepciones y opiniones heterogéneas</a:t>
            </a:r>
            <a:r>
              <a:rPr lang="es-ES" sz="1100" dirty="0">
                <a:solidFill>
                  <a:schemeClr val="lt1"/>
                </a:solidFill>
                <a:highlight>
                  <a:srgbClr val="000000"/>
                </a:highlight>
                <a:latin typeface="DM Sans"/>
                <a:ea typeface="DM Sans"/>
                <a:cs typeface="DM Sans"/>
                <a:sym typeface="DM Sans"/>
              </a:rPr>
              <a:t>: </a:t>
            </a:r>
            <a:endParaRPr lang="es-ES" sz="1100" dirty="0"/>
          </a:p>
          <a:p>
            <a:pPr lvl="0" algn="just">
              <a:lnSpc>
                <a:spcPct val="140000"/>
              </a:lnSpc>
              <a:buClr>
                <a:schemeClr val="dk1"/>
              </a:buClr>
              <a:buSzPts val="1200"/>
            </a:pPr>
            <a:r>
              <a:rPr lang="es-ES" sz="1100" dirty="0">
                <a:latin typeface="DM Sans"/>
                <a:ea typeface="DM Sans"/>
                <a:cs typeface="DM Sans"/>
                <a:sym typeface="DM Sans"/>
              </a:rPr>
              <a:t>Los patrones de consumo, como las percepciones y opiniones de las personas difieren especialmente por edad y nivel socioeconómico. </a:t>
            </a:r>
            <a:r>
              <a:rPr lang="es-ES" sz="1100" b="1" dirty="0" smtClean="0">
                <a:latin typeface="DM Sans"/>
                <a:ea typeface="DM Sans"/>
                <a:cs typeface="DM Sans"/>
                <a:sym typeface="DM Sans"/>
              </a:rPr>
              <a:t>La tendencia muestra que la zona sur presenta consumo más tradicional</a:t>
            </a:r>
            <a:r>
              <a:rPr lang="es-ES" sz="1100" dirty="0" smtClean="0">
                <a:latin typeface="DM Sans"/>
                <a:ea typeface="DM Sans"/>
                <a:cs typeface="DM Sans"/>
                <a:sym typeface="DM Sans"/>
              </a:rPr>
              <a:t>, similar al que se aprecia en personas </a:t>
            </a:r>
            <a:r>
              <a:rPr lang="es-ES" sz="1100" dirty="0">
                <a:latin typeface="DM Sans"/>
                <a:ea typeface="DM Sans"/>
                <a:cs typeface="DM Sans"/>
                <a:sym typeface="DM Sans"/>
              </a:rPr>
              <a:t>de mayor </a:t>
            </a:r>
            <a:r>
              <a:rPr lang="es-ES" sz="1100" dirty="0" smtClean="0">
                <a:latin typeface="DM Sans"/>
                <a:ea typeface="DM Sans"/>
                <a:cs typeface="DM Sans"/>
                <a:sym typeface="DM Sans"/>
              </a:rPr>
              <a:t>edad, </a:t>
            </a:r>
            <a:r>
              <a:rPr lang="es-ES" sz="1100" dirty="0">
                <a:latin typeface="DM Sans"/>
                <a:ea typeface="DM Sans"/>
                <a:cs typeface="DM Sans"/>
                <a:sym typeface="DM Sans"/>
              </a:rPr>
              <a:t>mientras que jóvenes amplían sus canales de </a:t>
            </a:r>
            <a:r>
              <a:rPr lang="es-ES" sz="1100" dirty="0" smtClean="0">
                <a:latin typeface="DM Sans"/>
                <a:ea typeface="DM Sans"/>
                <a:cs typeface="DM Sans"/>
                <a:sym typeface="DM Sans"/>
              </a:rPr>
              <a:t>consumo. </a:t>
            </a:r>
            <a:r>
              <a:rPr lang="es-ES" sz="1100" dirty="0">
                <a:latin typeface="DM Sans"/>
                <a:ea typeface="DM Sans"/>
                <a:cs typeface="DM Sans"/>
                <a:sym typeface="DM Sans"/>
              </a:rPr>
              <a:t>Dado ello, las percepciones de estos últimos tienden a ser más críticos sobre la oferta programática de los medios tradicionales. </a:t>
            </a:r>
            <a:r>
              <a:rPr lang="es-ES" sz="1100" dirty="0" smtClean="0">
                <a:latin typeface="DM Sans"/>
                <a:ea typeface="DM Sans"/>
                <a:cs typeface="DM Sans"/>
                <a:sym typeface="DM Sans"/>
              </a:rPr>
              <a:t>Si bien esto se </a:t>
            </a:r>
            <a:r>
              <a:rPr lang="es-ES" sz="1100" dirty="0">
                <a:latin typeface="DM Sans"/>
                <a:ea typeface="DM Sans"/>
                <a:cs typeface="DM Sans"/>
                <a:sym typeface="DM Sans"/>
              </a:rPr>
              <a:t>replica en niveles socioeconómicos más altos, </a:t>
            </a:r>
            <a:r>
              <a:rPr lang="es-ES" sz="1100" dirty="0" smtClean="0">
                <a:latin typeface="DM Sans"/>
                <a:ea typeface="DM Sans"/>
                <a:cs typeface="DM Sans"/>
                <a:sym typeface="DM Sans"/>
              </a:rPr>
              <a:t>vemos también esta visión más en la zona norte.</a:t>
            </a:r>
          </a:p>
        </p:txBody>
      </p:sp>
      <p:sp>
        <p:nvSpPr>
          <p:cNvPr id="5" name="Google Shape;439;p33"/>
          <p:cNvSpPr txBox="1">
            <a:spLocks/>
          </p:cNvSpPr>
          <p:nvPr/>
        </p:nvSpPr>
        <p:spPr>
          <a:xfrm>
            <a:off x="8360002" y="65004"/>
            <a:ext cx="783998" cy="251484"/>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chemeClr val="lt1"/>
              </a:buClr>
              <a:buSzPts val="1200"/>
              <a:buFont typeface="DM Sans"/>
              <a:buNone/>
            </a:pPr>
            <a:r>
              <a:rPr lang="es-CL" sz="1200" b="1" smtClean="0">
                <a:solidFill>
                  <a:schemeClr val="lt1"/>
                </a:solidFill>
                <a:latin typeface="DM Sans"/>
                <a:ea typeface="DM Sans"/>
                <a:cs typeface="DM Sans"/>
                <a:sym typeface="DM Sans"/>
              </a:rPr>
              <a:t>Síntesis</a:t>
            </a:r>
            <a:endParaRPr lang="es-CL" dirty="0"/>
          </a:p>
        </p:txBody>
      </p:sp>
      <p:cxnSp>
        <p:nvCxnSpPr>
          <p:cNvPr id="6" name="Google Shape;440;p33"/>
          <p:cNvCxnSpPr/>
          <p:nvPr/>
        </p:nvCxnSpPr>
        <p:spPr>
          <a:xfrm rot="10800000">
            <a:off x="8459846" y="270439"/>
            <a:ext cx="848615" cy="0"/>
          </a:xfrm>
          <a:prstGeom prst="straightConnector1">
            <a:avLst/>
          </a:prstGeom>
          <a:noFill/>
          <a:ln w="9525" cap="flat" cmpd="sng">
            <a:solidFill>
              <a:schemeClr val="lt1"/>
            </a:solidFill>
            <a:prstDash val="solid"/>
            <a:miter lim="800000"/>
            <a:headEnd type="none" w="sm" len="sm"/>
            <a:tailEnd type="none" w="sm" len="sm"/>
          </a:ln>
        </p:spPr>
      </p:cxnSp>
    </p:spTree>
    <p:extLst>
      <p:ext uri="{BB962C8B-B14F-4D97-AF65-F5344CB8AC3E}">
        <p14:creationId xmlns:p14="http://schemas.microsoft.com/office/powerpoint/2010/main" val="18061351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36"/>
          <p:cNvSpPr txBox="1"/>
          <p:nvPr/>
        </p:nvSpPr>
        <p:spPr>
          <a:xfrm>
            <a:off x="628650" y="344239"/>
            <a:ext cx="7886700" cy="1948817"/>
          </a:xfrm>
          <a:prstGeom prst="rect">
            <a:avLst/>
          </a:prstGeom>
          <a:noFill/>
          <a:ln>
            <a:noFill/>
          </a:ln>
        </p:spPr>
        <p:txBody>
          <a:bodyPr spcFirstLastPara="1" wrap="square" lIns="91425" tIns="45700" rIns="91425" bIns="45700" anchor="ctr" anchorCtr="0">
            <a:noAutofit/>
          </a:bodyPr>
          <a:lstStyle/>
          <a:p>
            <a:pPr marL="0" marR="0" lvl="0" indent="0" algn="l" rtl="0">
              <a:lnSpc>
                <a:spcPct val="160000"/>
              </a:lnSpc>
              <a:spcBef>
                <a:spcPts val="0"/>
              </a:spcBef>
              <a:spcAft>
                <a:spcPts val="0"/>
              </a:spcAft>
              <a:buClr>
                <a:schemeClr val="lt1"/>
              </a:buClr>
              <a:buSzPts val="3300"/>
              <a:buFont typeface="DM Sans"/>
              <a:buNone/>
            </a:pPr>
            <a:r>
              <a:rPr lang="es-CL" sz="3300" b="1" i="0" u="none" strike="noStrike" cap="none">
                <a:solidFill>
                  <a:schemeClr val="lt1"/>
                </a:solidFill>
                <a:highlight>
                  <a:srgbClr val="FF029C"/>
                </a:highlight>
                <a:latin typeface="DM Sans"/>
                <a:ea typeface="DM Sans"/>
                <a:cs typeface="DM Sans"/>
                <a:sym typeface="DM Sans"/>
              </a:rPr>
              <a:t>Ficha </a:t>
            </a:r>
            <a:endParaRPr sz="1400" b="0" i="0" u="none" strike="noStrike" cap="none">
              <a:solidFill>
                <a:srgbClr val="000000"/>
              </a:solidFill>
              <a:latin typeface="Arial"/>
              <a:ea typeface="Arial"/>
              <a:cs typeface="Arial"/>
              <a:sym typeface="Arial"/>
            </a:endParaRPr>
          </a:p>
          <a:p>
            <a:pPr marL="0" marR="0" lvl="0" indent="0" algn="l" rtl="0">
              <a:lnSpc>
                <a:spcPct val="160000"/>
              </a:lnSpc>
              <a:spcBef>
                <a:spcPts val="0"/>
              </a:spcBef>
              <a:spcAft>
                <a:spcPts val="0"/>
              </a:spcAft>
              <a:buClr>
                <a:schemeClr val="lt1"/>
              </a:buClr>
              <a:buSzPts val="3300"/>
              <a:buFont typeface="DM Sans"/>
              <a:buNone/>
            </a:pPr>
            <a:r>
              <a:rPr lang="es-CL" sz="3300" b="1" i="0" u="none" strike="noStrike" cap="none">
                <a:solidFill>
                  <a:schemeClr val="lt1"/>
                </a:solidFill>
                <a:highlight>
                  <a:srgbClr val="FF029C"/>
                </a:highlight>
                <a:latin typeface="DM Sans"/>
                <a:ea typeface="DM Sans"/>
                <a:cs typeface="DM Sans"/>
                <a:sym typeface="DM Sans"/>
              </a:rPr>
              <a:t>metodológica</a:t>
            </a:r>
            <a:endParaRPr sz="1400" b="0" i="0" u="none" strike="noStrike" cap="none">
              <a:solidFill>
                <a:srgbClr val="000000"/>
              </a:solidFill>
              <a:latin typeface="Arial"/>
              <a:ea typeface="Arial"/>
              <a:cs typeface="Arial"/>
              <a:sym typeface="Arial"/>
            </a:endParaRPr>
          </a:p>
        </p:txBody>
      </p:sp>
      <p:pic>
        <p:nvPicPr>
          <p:cNvPr id="462" name="Google Shape;462;p36"/>
          <p:cNvPicPr preferRelativeResize="0"/>
          <p:nvPr/>
        </p:nvPicPr>
        <p:blipFill rotWithShape="1">
          <a:blip r:embed="rId3">
            <a:alphaModFix/>
          </a:blip>
          <a:srcRect/>
          <a:stretch/>
        </p:blipFill>
        <p:spPr>
          <a:xfrm>
            <a:off x="1243895" y="2078567"/>
            <a:ext cx="6783101" cy="2770011"/>
          </a:xfrm>
          <a:prstGeom prst="rect">
            <a:avLst/>
          </a:prstGeom>
          <a:noFill/>
          <a:ln>
            <a:noFill/>
          </a:ln>
        </p:spPr>
      </p:pic>
      <p:sp>
        <p:nvSpPr>
          <p:cNvPr id="4" name="Google Shape;139;p18"/>
          <p:cNvSpPr txBox="1"/>
          <p:nvPr/>
        </p:nvSpPr>
        <p:spPr>
          <a:xfrm>
            <a:off x="8718698" y="4741476"/>
            <a:ext cx="425303" cy="338524"/>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s-CL" sz="1050" dirty="0" smtClean="0">
                <a:solidFill>
                  <a:schemeClr val="bg1">
                    <a:lumMod val="50000"/>
                  </a:schemeClr>
                </a:solidFill>
                <a:latin typeface="DM Sans Medium"/>
                <a:ea typeface="DM Sans Medium"/>
                <a:cs typeface="DM Sans Medium"/>
                <a:sym typeface="DM Sans Medium"/>
              </a:rPr>
              <a:t>35</a:t>
            </a:r>
            <a:endParaRPr sz="1050" b="0" i="0" u="none" strike="noStrike" cap="none" dirty="0">
              <a:solidFill>
                <a:schemeClr val="bg1">
                  <a:lumMod val="50000"/>
                </a:schemeClr>
              </a:solidFill>
              <a:latin typeface="DM Sans Medium"/>
              <a:ea typeface="DM Sans Medium"/>
              <a:cs typeface="DM Sans Medium"/>
              <a:sym typeface="DM Sans Medium"/>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37"/>
          <p:cNvSpPr txBox="1">
            <a:spLocks noGrp="1"/>
          </p:cNvSpPr>
          <p:nvPr>
            <p:ph type="title" idx="4294967295"/>
          </p:nvPr>
        </p:nvSpPr>
        <p:spPr>
          <a:xfrm>
            <a:off x="258260" y="127333"/>
            <a:ext cx="7886700" cy="665403"/>
          </a:xfrm>
          <a:prstGeom prst="rect">
            <a:avLst/>
          </a:prstGeom>
          <a:noFill/>
          <a:ln>
            <a:noFill/>
          </a:ln>
        </p:spPr>
        <p:txBody>
          <a:bodyPr spcFirstLastPara="1" wrap="square" lIns="91425" tIns="45700" rIns="91425" bIns="45700" anchor="ctr" anchorCtr="0">
            <a:noAutofit/>
          </a:bodyPr>
          <a:lstStyle/>
          <a:p>
            <a:pPr marL="0" lvl="0" indent="0" algn="l" rtl="0">
              <a:lnSpc>
                <a:spcPct val="150000"/>
              </a:lnSpc>
              <a:spcBef>
                <a:spcPts val="0"/>
              </a:spcBef>
              <a:spcAft>
                <a:spcPts val="0"/>
              </a:spcAft>
              <a:buClr>
                <a:schemeClr val="lt1"/>
              </a:buClr>
              <a:buSzPts val="2200"/>
              <a:buFont typeface="DM Sans"/>
              <a:buNone/>
            </a:pPr>
            <a:r>
              <a:rPr lang="es-CL" sz="2200" b="1">
                <a:solidFill>
                  <a:schemeClr val="lt1"/>
                </a:solidFill>
                <a:highlight>
                  <a:srgbClr val="FF029C"/>
                </a:highlight>
                <a:latin typeface="DM Sans"/>
                <a:ea typeface="DM Sans"/>
                <a:cs typeface="DM Sans"/>
                <a:sym typeface="DM Sans"/>
              </a:rPr>
              <a:t>Ficha metodológica</a:t>
            </a:r>
            <a:endParaRPr/>
          </a:p>
        </p:txBody>
      </p:sp>
      <p:sp>
        <p:nvSpPr>
          <p:cNvPr id="468" name="Google Shape;468;p37"/>
          <p:cNvSpPr txBox="1">
            <a:spLocks noGrp="1"/>
          </p:cNvSpPr>
          <p:nvPr>
            <p:ph type="body" idx="4294967295"/>
          </p:nvPr>
        </p:nvSpPr>
        <p:spPr>
          <a:xfrm>
            <a:off x="4805355" y="1393180"/>
            <a:ext cx="3264061" cy="2939915"/>
          </a:xfrm>
          <a:prstGeom prst="rect">
            <a:avLst/>
          </a:prstGeom>
          <a:noFill/>
          <a:ln>
            <a:noFill/>
          </a:ln>
        </p:spPr>
        <p:txBody>
          <a:bodyPr spcFirstLastPara="1" wrap="square" lIns="91425" tIns="45700" rIns="91425" bIns="45700" anchor="t" anchorCtr="0">
            <a:normAutofit/>
          </a:bodyPr>
          <a:lstStyle/>
          <a:p>
            <a:pPr marL="171450" lvl="0" indent="-171450" algn="l" rtl="0">
              <a:lnSpc>
                <a:spcPct val="200000"/>
              </a:lnSpc>
              <a:spcBef>
                <a:spcPts val="0"/>
              </a:spcBef>
              <a:spcAft>
                <a:spcPts val="0"/>
              </a:spcAft>
              <a:buClr>
                <a:schemeClr val="lt1"/>
              </a:buClr>
              <a:buSzPts val="1200"/>
              <a:buChar char="•"/>
            </a:pPr>
            <a:r>
              <a:rPr lang="es-CL" sz="1200" b="1">
                <a:solidFill>
                  <a:schemeClr val="lt1"/>
                </a:solidFill>
                <a:highlight>
                  <a:srgbClr val="FF029C"/>
                </a:highlight>
                <a:latin typeface="DM Sans"/>
                <a:ea typeface="DM Sans"/>
                <a:cs typeface="DM Sans"/>
                <a:sym typeface="DM Sans"/>
              </a:rPr>
              <a:t>Modo de aplicación:</a:t>
            </a:r>
            <a:endParaRPr/>
          </a:p>
          <a:p>
            <a:pPr marL="171450" lvl="0" indent="-171450" algn="l" rtl="0">
              <a:lnSpc>
                <a:spcPct val="120000"/>
              </a:lnSpc>
              <a:spcBef>
                <a:spcPts val="750"/>
              </a:spcBef>
              <a:spcAft>
                <a:spcPts val="0"/>
              </a:spcAft>
              <a:buClr>
                <a:schemeClr val="dk1"/>
              </a:buClr>
              <a:buSzPts val="1200"/>
              <a:buChar char="•"/>
            </a:pPr>
            <a:r>
              <a:rPr lang="es-CL" sz="1200">
                <a:latin typeface="DM Sans"/>
                <a:ea typeface="DM Sans"/>
                <a:cs typeface="DM Sans"/>
                <a:sym typeface="DM Sans"/>
              </a:rPr>
              <a:t>En hogares, </a:t>
            </a:r>
            <a:r>
              <a:rPr lang="es-CL" sz="1200" b="1">
                <a:latin typeface="DM Sans"/>
                <a:ea typeface="DM Sans"/>
                <a:cs typeface="DM Sans"/>
                <a:sym typeface="DM Sans"/>
              </a:rPr>
              <a:t>cara a cara</a:t>
            </a:r>
            <a:r>
              <a:rPr lang="es-CL" sz="1200">
                <a:latin typeface="DM Sans"/>
                <a:ea typeface="DM Sans"/>
                <a:cs typeface="DM Sans"/>
                <a:sym typeface="DM Sans"/>
              </a:rPr>
              <a:t>, </a:t>
            </a:r>
            <a:br>
              <a:rPr lang="es-CL" sz="1200">
                <a:latin typeface="DM Sans"/>
                <a:ea typeface="DM Sans"/>
                <a:cs typeface="DM Sans"/>
                <a:sym typeface="DM Sans"/>
              </a:rPr>
            </a:br>
            <a:r>
              <a:rPr lang="es-CL" sz="1200">
                <a:latin typeface="DM Sans"/>
                <a:ea typeface="DM Sans"/>
                <a:cs typeface="DM Sans"/>
                <a:sym typeface="DM Sans"/>
              </a:rPr>
              <a:t>a través de </a:t>
            </a:r>
            <a:r>
              <a:rPr lang="es-CL" sz="1200" b="1">
                <a:latin typeface="DM Sans"/>
                <a:ea typeface="DM Sans"/>
                <a:cs typeface="DM Sans"/>
                <a:sym typeface="DM Sans"/>
              </a:rPr>
              <a:t>encuestador</a:t>
            </a:r>
            <a:r>
              <a:rPr lang="es-CL" sz="1200">
                <a:latin typeface="DM Sans"/>
                <a:ea typeface="DM Sans"/>
                <a:cs typeface="DM Sans"/>
                <a:sym typeface="DM Sans"/>
              </a:rPr>
              <a:t>.</a:t>
            </a:r>
            <a:endParaRPr/>
          </a:p>
          <a:p>
            <a:pPr marL="171450" lvl="0" indent="-171450" algn="l" rtl="0">
              <a:lnSpc>
                <a:spcPct val="200000"/>
              </a:lnSpc>
              <a:spcBef>
                <a:spcPts val="750"/>
              </a:spcBef>
              <a:spcAft>
                <a:spcPts val="0"/>
              </a:spcAft>
              <a:buClr>
                <a:schemeClr val="lt1"/>
              </a:buClr>
              <a:buSzPts val="1200"/>
              <a:buChar char="•"/>
            </a:pPr>
            <a:r>
              <a:rPr lang="es-CL" sz="1200" b="1">
                <a:solidFill>
                  <a:schemeClr val="lt1"/>
                </a:solidFill>
                <a:highlight>
                  <a:srgbClr val="FF029C"/>
                </a:highlight>
                <a:latin typeface="DM Sans"/>
                <a:ea typeface="DM Sans"/>
                <a:cs typeface="DM Sans"/>
                <a:sym typeface="DM Sans"/>
              </a:rPr>
              <a:t>Periodo de levantamiento de datos:</a:t>
            </a:r>
            <a:endParaRPr/>
          </a:p>
          <a:p>
            <a:pPr marL="171450" lvl="0" indent="-171450" algn="l" rtl="0">
              <a:lnSpc>
                <a:spcPct val="120000"/>
              </a:lnSpc>
              <a:spcBef>
                <a:spcPts val="750"/>
              </a:spcBef>
              <a:spcAft>
                <a:spcPts val="0"/>
              </a:spcAft>
              <a:buClr>
                <a:schemeClr val="dk1"/>
              </a:buClr>
              <a:buSzPts val="1200"/>
              <a:buChar char="•"/>
            </a:pPr>
            <a:r>
              <a:rPr lang="es-CL" sz="1200">
                <a:latin typeface="DM Sans"/>
                <a:ea typeface="DM Sans"/>
                <a:cs typeface="DM Sans"/>
                <a:sym typeface="DM Sans"/>
              </a:rPr>
              <a:t>17 de mayo a 28 de septiembre de 2021.</a:t>
            </a:r>
            <a:endParaRPr/>
          </a:p>
          <a:p>
            <a:pPr marL="171450" lvl="0" indent="-171450" algn="l" rtl="0">
              <a:lnSpc>
                <a:spcPct val="200000"/>
              </a:lnSpc>
              <a:spcBef>
                <a:spcPts val="750"/>
              </a:spcBef>
              <a:spcAft>
                <a:spcPts val="0"/>
              </a:spcAft>
              <a:buClr>
                <a:schemeClr val="lt1"/>
              </a:buClr>
              <a:buSzPts val="1200"/>
              <a:buChar char="•"/>
            </a:pPr>
            <a:r>
              <a:rPr lang="es-CL" sz="1200" b="1">
                <a:solidFill>
                  <a:schemeClr val="lt1"/>
                </a:solidFill>
                <a:highlight>
                  <a:srgbClr val="FF029C"/>
                </a:highlight>
                <a:latin typeface="DM Sans"/>
                <a:ea typeface="DM Sans"/>
                <a:cs typeface="DM Sans"/>
                <a:sym typeface="DM Sans"/>
              </a:rPr>
              <a:t>Tamaño muestral:</a:t>
            </a:r>
            <a:endParaRPr/>
          </a:p>
          <a:p>
            <a:pPr marL="171450" lvl="0" indent="-171450" algn="l" rtl="0">
              <a:lnSpc>
                <a:spcPct val="120000"/>
              </a:lnSpc>
              <a:spcBef>
                <a:spcPts val="750"/>
              </a:spcBef>
              <a:spcAft>
                <a:spcPts val="0"/>
              </a:spcAft>
              <a:buClr>
                <a:schemeClr val="dk1"/>
              </a:buClr>
              <a:buSzPts val="1200"/>
              <a:buChar char="•"/>
            </a:pPr>
            <a:r>
              <a:rPr lang="es-CL" sz="1200" b="1">
                <a:latin typeface="DM Sans"/>
                <a:ea typeface="DM Sans"/>
                <a:cs typeface="DM Sans"/>
                <a:sym typeface="DM Sans"/>
              </a:rPr>
              <a:t>5.582</a:t>
            </a:r>
            <a:r>
              <a:rPr lang="es-CL" sz="1200">
                <a:latin typeface="DM Sans"/>
                <a:ea typeface="DM Sans"/>
                <a:cs typeface="DM Sans"/>
                <a:sym typeface="DM Sans"/>
              </a:rPr>
              <a:t> encuestas completas.</a:t>
            </a:r>
            <a:endParaRPr sz="1200" i="1">
              <a:latin typeface="DM Sans"/>
              <a:ea typeface="DM Sans"/>
              <a:cs typeface="DM Sans"/>
              <a:sym typeface="DM Sans"/>
            </a:endParaRPr>
          </a:p>
        </p:txBody>
      </p:sp>
      <p:sp>
        <p:nvSpPr>
          <p:cNvPr id="469" name="Google Shape;469;p37"/>
          <p:cNvSpPr txBox="1"/>
          <p:nvPr/>
        </p:nvSpPr>
        <p:spPr>
          <a:xfrm>
            <a:off x="8718698" y="4741476"/>
            <a:ext cx="425303" cy="338524"/>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50"/>
              <a:buFont typeface="Arial"/>
              <a:buNone/>
            </a:pPr>
            <a:fld id="{00000000-1234-1234-1234-123412341234}" type="slidenum">
              <a:rPr lang="es-CL" sz="1050" b="0" i="0" u="none" strike="noStrike" cap="none">
                <a:solidFill>
                  <a:srgbClr val="FFFFFF"/>
                </a:solidFill>
                <a:latin typeface="DM Sans Medium"/>
                <a:ea typeface="DM Sans Medium"/>
                <a:cs typeface="DM Sans Medium"/>
                <a:sym typeface="DM Sans Medium"/>
              </a:rPr>
              <a:t>35</a:t>
            </a:fld>
            <a:endParaRPr sz="1050" b="0" i="0" u="none" strike="noStrike" cap="none">
              <a:solidFill>
                <a:srgbClr val="FFFFFF"/>
              </a:solidFill>
              <a:latin typeface="DM Sans Medium"/>
              <a:ea typeface="DM Sans Medium"/>
              <a:cs typeface="DM Sans Medium"/>
              <a:sym typeface="DM Sans Medium"/>
            </a:endParaRPr>
          </a:p>
        </p:txBody>
      </p:sp>
      <p:grpSp>
        <p:nvGrpSpPr>
          <p:cNvPr id="470" name="Google Shape;470;p37"/>
          <p:cNvGrpSpPr/>
          <p:nvPr/>
        </p:nvGrpSpPr>
        <p:grpSpPr>
          <a:xfrm rot="10800000">
            <a:off x="360386" y="1098596"/>
            <a:ext cx="1587305" cy="3351368"/>
            <a:chOff x="7297838" y="1221129"/>
            <a:chExt cx="1481559" cy="3049929"/>
          </a:xfrm>
        </p:grpSpPr>
        <p:cxnSp>
          <p:nvCxnSpPr>
            <p:cNvPr id="471" name="Google Shape;471;p37"/>
            <p:cNvCxnSpPr/>
            <p:nvPr/>
          </p:nvCxnSpPr>
          <p:spPr>
            <a:xfrm>
              <a:off x="7297838" y="1221129"/>
              <a:ext cx="1481559" cy="0"/>
            </a:xfrm>
            <a:prstGeom prst="straightConnector1">
              <a:avLst/>
            </a:prstGeom>
            <a:noFill/>
            <a:ln w="15875" cap="flat" cmpd="sng">
              <a:solidFill>
                <a:srgbClr val="753582"/>
              </a:solidFill>
              <a:prstDash val="dash"/>
              <a:miter lim="800000"/>
              <a:headEnd type="none" w="sm" len="sm"/>
              <a:tailEnd type="none" w="sm" len="sm"/>
            </a:ln>
          </p:spPr>
        </p:cxnSp>
        <p:cxnSp>
          <p:nvCxnSpPr>
            <p:cNvPr id="472" name="Google Shape;472;p37"/>
            <p:cNvCxnSpPr/>
            <p:nvPr/>
          </p:nvCxnSpPr>
          <p:spPr>
            <a:xfrm>
              <a:off x="8779397" y="1221129"/>
              <a:ext cx="0" cy="3049929"/>
            </a:xfrm>
            <a:prstGeom prst="straightConnector1">
              <a:avLst/>
            </a:prstGeom>
            <a:noFill/>
            <a:ln w="15875" cap="flat" cmpd="sng">
              <a:solidFill>
                <a:srgbClr val="753582"/>
              </a:solidFill>
              <a:prstDash val="dash"/>
              <a:miter lim="800000"/>
              <a:headEnd type="none" w="sm" len="sm"/>
              <a:tailEnd type="none" w="sm" len="sm"/>
            </a:ln>
          </p:spPr>
        </p:cxnSp>
        <p:cxnSp>
          <p:nvCxnSpPr>
            <p:cNvPr id="473" name="Google Shape;473;p37"/>
            <p:cNvCxnSpPr/>
            <p:nvPr/>
          </p:nvCxnSpPr>
          <p:spPr>
            <a:xfrm>
              <a:off x="7297838" y="4271058"/>
              <a:ext cx="1481559" cy="0"/>
            </a:xfrm>
            <a:prstGeom prst="straightConnector1">
              <a:avLst/>
            </a:prstGeom>
            <a:noFill/>
            <a:ln w="15875" cap="flat" cmpd="sng">
              <a:solidFill>
                <a:srgbClr val="753582"/>
              </a:solidFill>
              <a:prstDash val="dash"/>
              <a:miter lim="800000"/>
              <a:headEnd type="none" w="sm" len="sm"/>
              <a:tailEnd type="none" w="sm" len="sm"/>
            </a:ln>
          </p:spPr>
        </p:cxnSp>
      </p:grpSp>
      <p:sp>
        <p:nvSpPr>
          <p:cNvPr id="474" name="Google Shape;474;p37"/>
          <p:cNvSpPr txBox="1"/>
          <p:nvPr/>
        </p:nvSpPr>
        <p:spPr>
          <a:xfrm>
            <a:off x="486142" y="1330128"/>
            <a:ext cx="3448754" cy="2813975"/>
          </a:xfrm>
          <a:prstGeom prst="rect">
            <a:avLst/>
          </a:prstGeom>
          <a:noFill/>
          <a:ln>
            <a:noFill/>
          </a:ln>
        </p:spPr>
        <p:txBody>
          <a:bodyPr spcFirstLastPara="1" wrap="square" lIns="91425" tIns="45700" rIns="91425" bIns="45700" anchor="t" anchorCtr="0">
            <a:spAutoFit/>
          </a:bodyPr>
          <a:lstStyle/>
          <a:p>
            <a:pPr marL="0" marR="0" lvl="0" indent="0" algn="l" rtl="0">
              <a:lnSpc>
                <a:spcPct val="200000"/>
              </a:lnSpc>
              <a:spcBef>
                <a:spcPts val="0"/>
              </a:spcBef>
              <a:spcAft>
                <a:spcPts val="0"/>
              </a:spcAft>
              <a:buClr>
                <a:srgbClr val="000000"/>
              </a:buClr>
              <a:buSzPts val="1200"/>
              <a:buFont typeface="Arial"/>
              <a:buNone/>
            </a:pPr>
            <a:r>
              <a:rPr lang="es-CL" sz="1200" b="1" i="0" u="none" strike="noStrike" cap="none">
                <a:solidFill>
                  <a:schemeClr val="lt1"/>
                </a:solidFill>
                <a:highlight>
                  <a:srgbClr val="FF029C"/>
                </a:highlight>
                <a:latin typeface="DM Sans"/>
                <a:ea typeface="DM Sans"/>
                <a:cs typeface="DM Sans"/>
                <a:sym typeface="DM Sans"/>
              </a:rPr>
              <a:t>Población Objetivo:</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r>
              <a:rPr lang="es-CL" sz="1200" b="0" i="0" u="none" strike="noStrike" cap="none">
                <a:solidFill>
                  <a:schemeClr val="dk1"/>
                </a:solidFill>
                <a:latin typeface="DM Sans"/>
                <a:ea typeface="DM Sans"/>
                <a:cs typeface="DM Sans"/>
                <a:sym typeface="DM Sans"/>
              </a:rPr>
              <a:t>Personas de </a:t>
            </a:r>
            <a:r>
              <a:rPr lang="es-CL" sz="1200" b="1" i="0" u="none" strike="noStrike" cap="none">
                <a:solidFill>
                  <a:schemeClr val="dk1"/>
                </a:solidFill>
                <a:latin typeface="DM Sans"/>
                <a:ea typeface="DM Sans"/>
                <a:cs typeface="DM Sans"/>
                <a:sym typeface="DM Sans"/>
              </a:rPr>
              <a:t>16 años y más</a:t>
            </a:r>
            <a:r>
              <a:rPr lang="es-CL" sz="1200" b="0" i="0" u="none" strike="noStrike" cap="none">
                <a:solidFill>
                  <a:schemeClr val="dk1"/>
                </a:solidFill>
                <a:latin typeface="DM Sans"/>
                <a:ea typeface="DM Sans"/>
                <a:cs typeface="DM Sans"/>
                <a:sym typeface="DM Sans"/>
              </a:rPr>
              <a:t>, chilenas o residentes en Chile, que habitan en viviendas particulares ocupadas localizadas </a:t>
            </a:r>
            <a:r>
              <a:rPr lang="es-CL" sz="1200" b="1" i="0" u="none" strike="noStrike" cap="none">
                <a:solidFill>
                  <a:schemeClr val="dk1"/>
                </a:solidFill>
                <a:latin typeface="DM Sans"/>
                <a:ea typeface="DM Sans"/>
                <a:cs typeface="DM Sans"/>
                <a:sym typeface="DM Sans"/>
              </a:rPr>
              <a:t>en zonas urbanas de las dieciséis regiones </a:t>
            </a:r>
            <a:r>
              <a:rPr lang="es-CL" sz="1200" b="0" i="0" u="none" strike="noStrike" cap="none">
                <a:solidFill>
                  <a:schemeClr val="dk1"/>
                </a:solidFill>
                <a:latin typeface="DM Sans"/>
                <a:ea typeface="DM Sans"/>
                <a:cs typeface="DM Sans"/>
                <a:sym typeface="DM Sans"/>
              </a:rPr>
              <a:t>de Chile.</a:t>
            </a:r>
            <a:endParaRPr sz="1400" b="0" i="0" u="none" strike="noStrike" cap="none">
              <a:solidFill>
                <a:srgbClr val="000000"/>
              </a:solidFill>
              <a:latin typeface="Arial"/>
              <a:ea typeface="Arial"/>
              <a:cs typeface="Arial"/>
              <a:sym typeface="Arial"/>
            </a:endParaRPr>
          </a:p>
          <a:p>
            <a:pPr marL="0" marR="0" lvl="0" indent="0" algn="l" rtl="0">
              <a:lnSpc>
                <a:spcPct val="200000"/>
              </a:lnSpc>
              <a:spcBef>
                <a:spcPts val="0"/>
              </a:spcBef>
              <a:spcAft>
                <a:spcPts val="0"/>
              </a:spcAft>
              <a:buClr>
                <a:srgbClr val="000000"/>
              </a:buClr>
              <a:buSzPts val="1200"/>
              <a:buFont typeface="Arial"/>
              <a:buNone/>
            </a:pPr>
            <a:r>
              <a:rPr lang="es-CL" sz="1200" b="1" i="0" u="none" strike="noStrike" cap="none">
                <a:solidFill>
                  <a:schemeClr val="lt1"/>
                </a:solidFill>
                <a:highlight>
                  <a:srgbClr val="FF029C"/>
                </a:highlight>
                <a:latin typeface="DM Sans"/>
                <a:ea typeface="DM Sans"/>
                <a:cs typeface="DM Sans"/>
                <a:sym typeface="DM Sans"/>
              </a:rPr>
              <a:t>Diseño muestral:</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r>
              <a:rPr lang="es-CL" sz="1200" b="0" i="0" u="none" strike="noStrike" cap="none">
                <a:solidFill>
                  <a:schemeClr val="dk1"/>
                </a:solidFill>
                <a:latin typeface="DM Sans"/>
                <a:ea typeface="DM Sans"/>
                <a:cs typeface="DM Sans"/>
                <a:sym typeface="DM Sans"/>
              </a:rPr>
              <a:t>De áreas </a:t>
            </a:r>
            <a:r>
              <a:rPr lang="es-CL" sz="1200" b="1" i="0" u="none" strike="noStrike" cap="none">
                <a:solidFill>
                  <a:schemeClr val="dk1"/>
                </a:solidFill>
                <a:latin typeface="DM Sans"/>
                <a:ea typeface="DM Sans"/>
                <a:cs typeface="DM Sans"/>
                <a:sym typeface="DM Sans"/>
              </a:rPr>
              <a:t>probabilístico, estratificado geográficamente y multietápico</a:t>
            </a:r>
            <a:r>
              <a:rPr lang="es-CL" sz="1200" b="0" i="0" u="none" strike="noStrike" cap="none">
                <a:solidFill>
                  <a:schemeClr val="dk1"/>
                </a:solidFill>
                <a:latin typeface="DM Sans"/>
                <a:ea typeface="DM Sans"/>
                <a:cs typeface="DM Sans"/>
                <a:sym typeface="DM Sans"/>
              </a:rPr>
              <a:t>. (1) etapa: comunas, (2) etapa: manzanas o entidades rurales, (3) etapa: viviendas, y (4) etapa: personas.</a:t>
            </a:r>
            <a:endParaRPr sz="1400" b="0" i="0" u="none" strike="noStrike" cap="none">
              <a:solidFill>
                <a:srgbClr val="000000"/>
              </a:solidFill>
              <a:latin typeface="Arial"/>
              <a:ea typeface="Arial"/>
              <a:cs typeface="Arial"/>
              <a:sym typeface="Arial"/>
            </a:endParaRPr>
          </a:p>
        </p:txBody>
      </p:sp>
      <p:grpSp>
        <p:nvGrpSpPr>
          <p:cNvPr id="475" name="Google Shape;475;p37"/>
          <p:cNvGrpSpPr/>
          <p:nvPr/>
        </p:nvGrpSpPr>
        <p:grpSpPr>
          <a:xfrm rot="10800000">
            <a:off x="4678385" y="1098596"/>
            <a:ext cx="1587305" cy="3351367"/>
            <a:chOff x="7297838" y="1221129"/>
            <a:chExt cx="1481559" cy="3049929"/>
          </a:xfrm>
        </p:grpSpPr>
        <p:cxnSp>
          <p:nvCxnSpPr>
            <p:cNvPr id="476" name="Google Shape;476;p37"/>
            <p:cNvCxnSpPr/>
            <p:nvPr/>
          </p:nvCxnSpPr>
          <p:spPr>
            <a:xfrm>
              <a:off x="7297838" y="1221129"/>
              <a:ext cx="1481559" cy="0"/>
            </a:xfrm>
            <a:prstGeom prst="straightConnector1">
              <a:avLst/>
            </a:prstGeom>
            <a:noFill/>
            <a:ln w="15875" cap="flat" cmpd="sng">
              <a:solidFill>
                <a:srgbClr val="753582"/>
              </a:solidFill>
              <a:prstDash val="dash"/>
              <a:miter lim="800000"/>
              <a:headEnd type="none" w="sm" len="sm"/>
              <a:tailEnd type="none" w="sm" len="sm"/>
            </a:ln>
          </p:spPr>
        </p:cxnSp>
        <p:cxnSp>
          <p:nvCxnSpPr>
            <p:cNvPr id="477" name="Google Shape;477;p37"/>
            <p:cNvCxnSpPr/>
            <p:nvPr/>
          </p:nvCxnSpPr>
          <p:spPr>
            <a:xfrm>
              <a:off x="8779397" y="1221129"/>
              <a:ext cx="0" cy="3049929"/>
            </a:xfrm>
            <a:prstGeom prst="straightConnector1">
              <a:avLst/>
            </a:prstGeom>
            <a:noFill/>
            <a:ln w="15875" cap="flat" cmpd="sng">
              <a:solidFill>
                <a:srgbClr val="753582"/>
              </a:solidFill>
              <a:prstDash val="dash"/>
              <a:miter lim="800000"/>
              <a:headEnd type="none" w="sm" len="sm"/>
              <a:tailEnd type="none" w="sm" len="sm"/>
            </a:ln>
          </p:spPr>
        </p:cxnSp>
        <p:cxnSp>
          <p:nvCxnSpPr>
            <p:cNvPr id="478" name="Google Shape;478;p37"/>
            <p:cNvCxnSpPr/>
            <p:nvPr/>
          </p:nvCxnSpPr>
          <p:spPr>
            <a:xfrm>
              <a:off x="7297838" y="4271058"/>
              <a:ext cx="1481559" cy="0"/>
            </a:xfrm>
            <a:prstGeom prst="straightConnector1">
              <a:avLst/>
            </a:prstGeom>
            <a:noFill/>
            <a:ln w="15875" cap="flat" cmpd="sng">
              <a:solidFill>
                <a:srgbClr val="753582"/>
              </a:solidFill>
              <a:prstDash val="dash"/>
              <a:miter lim="800000"/>
              <a:headEnd type="none" w="sm" len="sm"/>
              <a:tailEnd type="none" w="sm" len="sm"/>
            </a:ln>
          </p:spPr>
        </p:cxnSp>
      </p:grpSp>
      <p:sp>
        <p:nvSpPr>
          <p:cNvPr id="14" name="Rectángulo 13"/>
          <p:cNvSpPr/>
          <p:nvPr/>
        </p:nvSpPr>
        <p:spPr>
          <a:xfrm>
            <a:off x="8439512" y="114346"/>
            <a:ext cx="644853" cy="8849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5" name="Imagen 14"/>
          <p:cNvPicPr>
            <a:picLocks noChangeAspect="1"/>
          </p:cNvPicPr>
          <p:nvPr/>
        </p:nvPicPr>
        <p:blipFill rotWithShape="1">
          <a:blip r:embed="rId3">
            <a:extLst>
              <a:ext uri="{28A0092B-C50C-407E-A947-70E740481C1C}">
                <a14:useLocalDpi xmlns:a14="http://schemas.microsoft.com/office/drawing/2010/main" val="0"/>
              </a:ext>
            </a:extLst>
          </a:blip>
          <a:srcRect l="21592" t="14363" r="22955" b="11924"/>
          <a:stretch/>
        </p:blipFill>
        <p:spPr>
          <a:xfrm>
            <a:off x="8473285" y="50430"/>
            <a:ext cx="590339" cy="789053"/>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38"/>
          <p:cNvSpPr txBox="1">
            <a:spLocks noGrp="1"/>
          </p:cNvSpPr>
          <p:nvPr>
            <p:ph type="title" idx="4294967295"/>
          </p:nvPr>
        </p:nvSpPr>
        <p:spPr>
          <a:xfrm>
            <a:off x="258260" y="127333"/>
            <a:ext cx="7886700" cy="665403"/>
          </a:xfrm>
          <a:prstGeom prst="rect">
            <a:avLst/>
          </a:prstGeom>
          <a:noFill/>
          <a:ln>
            <a:noFill/>
          </a:ln>
        </p:spPr>
        <p:txBody>
          <a:bodyPr spcFirstLastPara="1" wrap="square" lIns="91425" tIns="45700" rIns="91425" bIns="45700" anchor="ctr" anchorCtr="0">
            <a:noAutofit/>
          </a:bodyPr>
          <a:lstStyle/>
          <a:p>
            <a:pPr marL="0" lvl="0" indent="0" algn="l" rtl="0">
              <a:lnSpc>
                <a:spcPct val="150000"/>
              </a:lnSpc>
              <a:spcBef>
                <a:spcPts val="0"/>
              </a:spcBef>
              <a:spcAft>
                <a:spcPts val="0"/>
              </a:spcAft>
              <a:buClr>
                <a:schemeClr val="lt1"/>
              </a:buClr>
              <a:buSzPts val="2200"/>
              <a:buFont typeface="DM Sans"/>
              <a:buNone/>
            </a:pPr>
            <a:r>
              <a:rPr lang="es-CL" sz="2200" b="1">
                <a:solidFill>
                  <a:schemeClr val="lt1"/>
                </a:solidFill>
                <a:highlight>
                  <a:srgbClr val="FF029C"/>
                </a:highlight>
                <a:latin typeface="DM Sans"/>
                <a:ea typeface="DM Sans"/>
                <a:cs typeface="DM Sans"/>
                <a:sym typeface="DM Sans"/>
              </a:rPr>
              <a:t>Ficha metodológica</a:t>
            </a:r>
            <a:endParaRPr/>
          </a:p>
        </p:txBody>
      </p:sp>
      <p:sp>
        <p:nvSpPr>
          <p:cNvPr id="484" name="Google Shape;484;p38"/>
          <p:cNvSpPr txBox="1">
            <a:spLocks noGrp="1"/>
          </p:cNvSpPr>
          <p:nvPr>
            <p:ph type="body" idx="4294967295"/>
          </p:nvPr>
        </p:nvSpPr>
        <p:spPr>
          <a:xfrm>
            <a:off x="4805355" y="1330128"/>
            <a:ext cx="3264061" cy="2939915"/>
          </a:xfrm>
          <a:prstGeom prst="rect">
            <a:avLst/>
          </a:prstGeom>
          <a:noFill/>
          <a:ln>
            <a:noFill/>
          </a:ln>
        </p:spPr>
        <p:txBody>
          <a:bodyPr spcFirstLastPara="1" wrap="square" lIns="91425" tIns="45700" rIns="91425" bIns="45700" anchor="t" anchorCtr="0">
            <a:normAutofit/>
          </a:bodyPr>
          <a:lstStyle/>
          <a:p>
            <a:pPr marL="171450" lvl="0" indent="-171450" algn="l" rtl="0">
              <a:lnSpc>
                <a:spcPct val="200000"/>
              </a:lnSpc>
              <a:spcBef>
                <a:spcPts val="0"/>
              </a:spcBef>
              <a:spcAft>
                <a:spcPts val="0"/>
              </a:spcAft>
              <a:buClr>
                <a:schemeClr val="lt1"/>
              </a:buClr>
              <a:buSzPts val="1200"/>
              <a:buChar char="•"/>
            </a:pPr>
            <a:r>
              <a:rPr lang="es-CL" sz="1200" b="1">
                <a:solidFill>
                  <a:schemeClr val="lt1"/>
                </a:solidFill>
                <a:highlight>
                  <a:srgbClr val="FF029C"/>
                </a:highlight>
                <a:latin typeface="DM Sans"/>
                <a:ea typeface="DM Sans"/>
                <a:cs typeface="DM Sans"/>
                <a:sym typeface="DM Sans"/>
              </a:rPr>
              <a:t>Factor de expansión:</a:t>
            </a:r>
            <a:endParaRPr/>
          </a:p>
          <a:p>
            <a:pPr marL="171450" lvl="0" indent="-171450" algn="l" rtl="0">
              <a:lnSpc>
                <a:spcPct val="120000"/>
              </a:lnSpc>
              <a:spcBef>
                <a:spcPts val="750"/>
              </a:spcBef>
              <a:spcAft>
                <a:spcPts val="0"/>
              </a:spcAft>
              <a:buClr>
                <a:schemeClr val="dk1"/>
              </a:buClr>
              <a:buSzPts val="1200"/>
              <a:buChar char="•"/>
            </a:pPr>
            <a:r>
              <a:rPr lang="es-CL" sz="1200">
                <a:latin typeface="DM Sans"/>
                <a:ea typeface="DM Sans"/>
                <a:cs typeface="DM Sans"/>
                <a:sym typeface="DM Sans"/>
              </a:rPr>
              <a:t>Calculado considerando las </a:t>
            </a:r>
            <a:r>
              <a:rPr lang="es-CL" sz="1200" b="1">
                <a:latin typeface="DM Sans"/>
                <a:ea typeface="DM Sans"/>
                <a:cs typeface="DM Sans"/>
                <a:sym typeface="DM Sans"/>
              </a:rPr>
              <a:t>probabilidades desiguales de selección</a:t>
            </a:r>
            <a:r>
              <a:rPr lang="es-CL" sz="1200">
                <a:latin typeface="DM Sans"/>
                <a:ea typeface="DM Sans"/>
                <a:cs typeface="DM Sans"/>
                <a:sym typeface="DM Sans"/>
              </a:rPr>
              <a:t>, con </a:t>
            </a:r>
            <a:r>
              <a:rPr lang="es-CL" sz="1200" b="1">
                <a:latin typeface="DM Sans"/>
                <a:ea typeface="DM Sans"/>
                <a:cs typeface="DM Sans"/>
                <a:sym typeface="DM Sans"/>
              </a:rPr>
              <a:t>ajuste explícito de no respuesta </a:t>
            </a:r>
            <a:r>
              <a:rPr lang="es-CL" sz="1200">
                <a:latin typeface="DM Sans"/>
                <a:ea typeface="DM Sans"/>
                <a:cs typeface="DM Sans"/>
                <a:sym typeface="DM Sans"/>
              </a:rPr>
              <a:t>y postestratificación por sexo, edad, macrozona y nivel educacional del encuestado. </a:t>
            </a:r>
            <a:endParaRPr/>
          </a:p>
          <a:p>
            <a:pPr marL="171450" lvl="0" indent="-171450" algn="l" rtl="0">
              <a:lnSpc>
                <a:spcPct val="120000"/>
              </a:lnSpc>
              <a:spcBef>
                <a:spcPts val="750"/>
              </a:spcBef>
              <a:spcAft>
                <a:spcPts val="0"/>
              </a:spcAft>
              <a:buClr>
                <a:schemeClr val="dk1"/>
              </a:buClr>
              <a:buSzPts val="1200"/>
              <a:buChar char="•"/>
            </a:pPr>
            <a:r>
              <a:rPr lang="es-CL" sz="1200">
                <a:latin typeface="DM Sans"/>
                <a:ea typeface="DM Sans"/>
                <a:cs typeface="DM Sans"/>
                <a:sym typeface="DM Sans"/>
              </a:rPr>
              <a:t>El factor permite que los resultados de la encuesta representen a las </a:t>
            </a:r>
            <a:r>
              <a:rPr lang="es-CL" sz="1200" b="1">
                <a:latin typeface="DM Sans"/>
                <a:ea typeface="DM Sans"/>
                <a:cs typeface="DM Sans"/>
                <a:sym typeface="DM Sans"/>
              </a:rPr>
              <a:t>13.744.440</a:t>
            </a:r>
            <a:r>
              <a:rPr lang="es-CL" sz="1200">
                <a:latin typeface="DM Sans"/>
                <a:ea typeface="DM Sans"/>
                <a:cs typeface="DM Sans"/>
                <a:sym typeface="DM Sans"/>
              </a:rPr>
              <a:t> personas mayores de 16 años en áreas urbanas de Chile.</a:t>
            </a:r>
            <a:endParaRPr/>
          </a:p>
        </p:txBody>
      </p:sp>
      <p:sp>
        <p:nvSpPr>
          <p:cNvPr id="485" name="Google Shape;485;p38"/>
          <p:cNvSpPr txBox="1"/>
          <p:nvPr/>
        </p:nvSpPr>
        <p:spPr>
          <a:xfrm>
            <a:off x="8718698" y="4741476"/>
            <a:ext cx="425303" cy="338524"/>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50"/>
              <a:buFont typeface="Arial"/>
              <a:buNone/>
            </a:pPr>
            <a:fld id="{00000000-1234-1234-1234-123412341234}" type="slidenum">
              <a:rPr lang="es-CL" sz="1050" b="0" i="0" u="none" strike="noStrike" cap="none">
                <a:solidFill>
                  <a:srgbClr val="FFFFFF"/>
                </a:solidFill>
                <a:latin typeface="DM Sans Medium"/>
                <a:ea typeface="DM Sans Medium"/>
                <a:cs typeface="DM Sans Medium"/>
                <a:sym typeface="DM Sans Medium"/>
              </a:rPr>
              <a:t>36</a:t>
            </a:fld>
            <a:endParaRPr sz="1050" b="0" i="0" u="none" strike="noStrike" cap="none">
              <a:solidFill>
                <a:srgbClr val="FFFFFF"/>
              </a:solidFill>
              <a:latin typeface="DM Sans Medium"/>
              <a:ea typeface="DM Sans Medium"/>
              <a:cs typeface="DM Sans Medium"/>
              <a:sym typeface="DM Sans Medium"/>
            </a:endParaRPr>
          </a:p>
        </p:txBody>
      </p:sp>
      <p:grpSp>
        <p:nvGrpSpPr>
          <p:cNvPr id="486" name="Google Shape;486;p38"/>
          <p:cNvGrpSpPr/>
          <p:nvPr/>
        </p:nvGrpSpPr>
        <p:grpSpPr>
          <a:xfrm rot="10800000">
            <a:off x="360386" y="1098596"/>
            <a:ext cx="1587305" cy="3351368"/>
            <a:chOff x="7297838" y="1221129"/>
            <a:chExt cx="1481559" cy="3049929"/>
          </a:xfrm>
        </p:grpSpPr>
        <p:cxnSp>
          <p:nvCxnSpPr>
            <p:cNvPr id="487" name="Google Shape;487;p38"/>
            <p:cNvCxnSpPr/>
            <p:nvPr/>
          </p:nvCxnSpPr>
          <p:spPr>
            <a:xfrm>
              <a:off x="7297838" y="1221129"/>
              <a:ext cx="1481559" cy="0"/>
            </a:xfrm>
            <a:prstGeom prst="straightConnector1">
              <a:avLst/>
            </a:prstGeom>
            <a:noFill/>
            <a:ln w="15875" cap="flat" cmpd="sng">
              <a:solidFill>
                <a:srgbClr val="753582"/>
              </a:solidFill>
              <a:prstDash val="dash"/>
              <a:miter lim="800000"/>
              <a:headEnd type="none" w="sm" len="sm"/>
              <a:tailEnd type="none" w="sm" len="sm"/>
            </a:ln>
          </p:spPr>
        </p:cxnSp>
        <p:cxnSp>
          <p:nvCxnSpPr>
            <p:cNvPr id="488" name="Google Shape;488;p38"/>
            <p:cNvCxnSpPr/>
            <p:nvPr/>
          </p:nvCxnSpPr>
          <p:spPr>
            <a:xfrm>
              <a:off x="8779397" y="1221129"/>
              <a:ext cx="0" cy="3049929"/>
            </a:xfrm>
            <a:prstGeom prst="straightConnector1">
              <a:avLst/>
            </a:prstGeom>
            <a:noFill/>
            <a:ln w="15875" cap="flat" cmpd="sng">
              <a:solidFill>
                <a:srgbClr val="753582"/>
              </a:solidFill>
              <a:prstDash val="dash"/>
              <a:miter lim="800000"/>
              <a:headEnd type="none" w="sm" len="sm"/>
              <a:tailEnd type="none" w="sm" len="sm"/>
            </a:ln>
          </p:spPr>
        </p:cxnSp>
        <p:cxnSp>
          <p:nvCxnSpPr>
            <p:cNvPr id="489" name="Google Shape;489;p38"/>
            <p:cNvCxnSpPr/>
            <p:nvPr/>
          </p:nvCxnSpPr>
          <p:spPr>
            <a:xfrm>
              <a:off x="7297838" y="4271058"/>
              <a:ext cx="1481559" cy="0"/>
            </a:xfrm>
            <a:prstGeom prst="straightConnector1">
              <a:avLst/>
            </a:prstGeom>
            <a:noFill/>
            <a:ln w="15875" cap="flat" cmpd="sng">
              <a:solidFill>
                <a:srgbClr val="753582"/>
              </a:solidFill>
              <a:prstDash val="dash"/>
              <a:miter lim="800000"/>
              <a:headEnd type="none" w="sm" len="sm"/>
              <a:tailEnd type="none" w="sm" len="sm"/>
            </a:ln>
          </p:spPr>
        </p:cxnSp>
      </p:grpSp>
      <p:sp>
        <p:nvSpPr>
          <p:cNvPr id="490" name="Google Shape;490;p38"/>
          <p:cNvSpPr txBox="1"/>
          <p:nvPr/>
        </p:nvSpPr>
        <p:spPr>
          <a:xfrm>
            <a:off x="486142" y="1330128"/>
            <a:ext cx="3448754" cy="1200329"/>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rgbClr val="000000"/>
              </a:buClr>
              <a:buSzPts val="1200"/>
              <a:buFont typeface="Arial"/>
              <a:buNone/>
            </a:pPr>
            <a:r>
              <a:rPr lang="es-CL" sz="1200" b="1" i="0" u="none" strike="noStrike" cap="none">
                <a:solidFill>
                  <a:schemeClr val="lt1"/>
                </a:solidFill>
                <a:highlight>
                  <a:srgbClr val="FF029C"/>
                </a:highlight>
                <a:latin typeface="DM Sans"/>
                <a:ea typeface="DM Sans"/>
                <a:cs typeface="DM Sans"/>
                <a:sym typeface="DM Sans"/>
              </a:rPr>
              <a:t>Error muestral: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r>
              <a:rPr lang="es-CL" sz="1200" b="0" i="0" u="none" strike="noStrike" cap="none">
                <a:solidFill>
                  <a:schemeClr val="dk1"/>
                </a:solidFill>
                <a:latin typeface="DM Sans"/>
                <a:ea typeface="DM Sans"/>
                <a:cs typeface="DM Sans"/>
                <a:sym typeface="DM Sans"/>
              </a:rPr>
              <a:t>Error absoluto de </a:t>
            </a:r>
            <a:r>
              <a:rPr lang="es-CL" sz="1200" b="1" i="0" u="none" strike="noStrike" cap="none">
                <a:solidFill>
                  <a:schemeClr val="dk1"/>
                </a:solidFill>
                <a:latin typeface="DM Sans"/>
                <a:ea typeface="DM Sans"/>
                <a:cs typeface="DM Sans"/>
                <a:sym typeface="DM Sans"/>
              </a:rPr>
              <a:t>±1,3 a nivel nacional</a:t>
            </a:r>
            <a:r>
              <a:rPr lang="es-CL" sz="1200" b="0" i="0" u="none" strike="noStrike" cap="none">
                <a:solidFill>
                  <a:schemeClr val="dk1"/>
                </a:solidFill>
                <a:latin typeface="DM Sans"/>
                <a:ea typeface="DM Sans"/>
                <a:cs typeface="DM Sans"/>
                <a:sym typeface="DM Sans"/>
              </a:rPr>
              <a:t>, </a:t>
            </a:r>
            <a:br>
              <a:rPr lang="es-CL" sz="1200" b="0" i="0" u="none" strike="noStrike" cap="none">
                <a:solidFill>
                  <a:schemeClr val="dk1"/>
                </a:solidFill>
                <a:latin typeface="DM Sans"/>
                <a:ea typeface="DM Sans"/>
                <a:cs typeface="DM Sans"/>
                <a:sym typeface="DM Sans"/>
              </a:rPr>
            </a:br>
            <a:r>
              <a:rPr lang="es-CL" sz="1200" b="0" i="0" u="none" strike="noStrike" cap="none">
                <a:solidFill>
                  <a:schemeClr val="dk1"/>
                </a:solidFill>
                <a:latin typeface="DM Sans"/>
                <a:ea typeface="DM Sans"/>
                <a:cs typeface="DM Sans"/>
                <a:sym typeface="DM Sans"/>
              </a:rPr>
              <a:t>bajo supuesto de Muestreo Aleatorio Simple (MAS), para una proporción de 50% a nivel de confianza de 95%</a:t>
            </a:r>
            <a:endParaRPr sz="1400" b="0" i="0" u="none" strike="noStrike" cap="none">
              <a:solidFill>
                <a:srgbClr val="000000"/>
              </a:solidFill>
              <a:latin typeface="Arial"/>
              <a:ea typeface="Arial"/>
              <a:cs typeface="Arial"/>
              <a:sym typeface="Arial"/>
            </a:endParaRPr>
          </a:p>
        </p:txBody>
      </p:sp>
      <p:grpSp>
        <p:nvGrpSpPr>
          <p:cNvPr id="491" name="Google Shape;491;p38"/>
          <p:cNvGrpSpPr/>
          <p:nvPr/>
        </p:nvGrpSpPr>
        <p:grpSpPr>
          <a:xfrm rot="10800000">
            <a:off x="4678385" y="1098596"/>
            <a:ext cx="1587305" cy="3351367"/>
            <a:chOff x="7297838" y="1221129"/>
            <a:chExt cx="1481559" cy="3049929"/>
          </a:xfrm>
        </p:grpSpPr>
        <p:cxnSp>
          <p:nvCxnSpPr>
            <p:cNvPr id="492" name="Google Shape;492;p38"/>
            <p:cNvCxnSpPr/>
            <p:nvPr/>
          </p:nvCxnSpPr>
          <p:spPr>
            <a:xfrm>
              <a:off x="7297838" y="1221129"/>
              <a:ext cx="1481559" cy="0"/>
            </a:xfrm>
            <a:prstGeom prst="straightConnector1">
              <a:avLst/>
            </a:prstGeom>
            <a:noFill/>
            <a:ln w="15875" cap="flat" cmpd="sng">
              <a:solidFill>
                <a:srgbClr val="753582"/>
              </a:solidFill>
              <a:prstDash val="dash"/>
              <a:miter lim="800000"/>
              <a:headEnd type="none" w="sm" len="sm"/>
              <a:tailEnd type="none" w="sm" len="sm"/>
            </a:ln>
          </p:spPr>
        </p:cxnSp>
        <p:cxnSp>
          <p:nvCxnSpPr>
            <p:cNvPr id="493" name="Google Shape;493;p38"/>
            <p:cNvCxnSpPr/>
            <p:nvPr/>
          </p:nvCxnSpPr>
          <p:spPr>
            <a:xfrm>
              <a:off x="8779397" y="1221129"/>
              <a:ext cx="0" cy="3049929"/>
            </a:xfrm>
            <a:prstGeom prst="straightConnector1">
              <a:avLst/>
            </a:prstGeom>
            <a:noFill/>
            <a:ln w="15875" cap="flat" cmpd="sng">
              <a:solidFill>
                <a:srgbClr val="753582"/>
              </a:solidFill>
              <a:prstDash val="dash"/>
              <a:miter lim="800000"/>
              <a:headEnd type="none" w="sm" len="sm"/>
              <a:tailEnd type="none" w="sm" len="sm"/>
            </a:ln>
          </p:spPr>
        </p:cxnSp>
        <p:cxnSp>
          <p:nvCxnSpPr>
            <p:cNvPr id="494" name="Google Shape;494;p38"/>
            <p:cNvCxnSpPr/>
            <p:nvPr/>
          </p:nvCxnSpPr>
          <p:spPr>
            <a:xfrm>
              <a:off x="7297838" y="4271058"/>
              <a:ext cx="1481559" cy="0"/>
            </a:xfrm>
            <a:prstGeom prst="straightConnector1">
              <a:avLst/>
            </a:prstGeom>
            <a:noFill/>
            <a:ln w="15875" cap="flat" cmpd="sng">
              <a:solidFill>
                <a:srgbClr val="753582"/>
              </a:solidFill>
              <a:prstDash val="dash"/>
              <a:miter lim="800000"/>
              <a:headEnd type="none" w="sm" len="sm"/>
              <a:tailEnd type="none" w="sm" len="sm"/>
            </a:ln>
          </p:spPr>
        </p:cxnSp>
      </p:grpSp>
      <p:sp>
        <p:nvSpPr>
          <p:cNvPr id="14" name="Rectángulo 13"/>
          <p:cNvSpPr/>
          <p:nvPr/>
        </p:nvSpPr>
        <p:spPr>
          <a:xfrm>
            <a:off x="8439512" y="114346"/>
            <a:ext cx="644853" cy="8849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5" name="Imagen 14"/>
          <p:cNvPicPr>
            <a:picLocks noChangeAspect="1"/>
          </p:cNvPicPr>
          <p:nvPr/>
        </p:nvPicPr>
        <p:blipFill rotWithShape="1">
          <a:blip r:embed="rId3">
            <a:extLst>
              <a:ext uri="{28A0092B-C50C-407E-A947-70E740481C1C}">
                <a14:useLocalDpi xmlns:a14="http://schemas.microsoft.com/office/drawing/2010/main" val="0"/>
              </a:ext>
            </a:extLst>
          </a:blip>
          <a:srcRect l="21592" t="14363" r="22955" b="11924"/>
          <a:stretch/>
        </p:blipFill>
        <p:spPr>
          <a:xfrm>
            <a:off x="8473285" y="50430"/>
            <a:ext cx="590339" cy="789053"/>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
        <p:cNvGrpSpPr/>
        <p:nvPr/>
      </p:nvGrpSpPr>
      <p:grpSpPr>
        <a:xfrm>
          <a:off x="0" y="0"/>
          <a:ext cx="0" cy="0"/>
          <a:chOff x="0" y="0"/>
          <a:chExt cx="0" cy="0"/>
        </a:xfrm>
      </p:grpSpPr>
      <p:sp>
        <p:nvSpPr>
          <p:cNvPr id="3" name="Rectángulo 2"/>
          <p:cNvSpPr/>
          <p:nvPr/>
        </p:nvSpPr>
        <p:spPr>
          <a:xfrm>
            <a:off x="463826" y="1139687"/>
            <a:ext cx="2418522" cy="28293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2" name="Imagen 1"/>
          <p:cNvPicPr>
            <a:picLocks noChangeAspect="1"/>
          </p:cNvPicPr>
          <p:nvPr/>
        </p:nvPicPr>
        <p:blipFill rotWithShape="1">
          <a:blip r:embed="rId4">
            <a:extLst>
              <a:ext uri="{28A0092B-C50C-407E-A947-70E740481C1C}">
                <a14:useLocalDpi xmlns:a14="http://schemas.microsoft.com/office/drawing/2010/main" val="0"/>
              </a:ext>
            </a:extLst>
          </a:blip>
          <a:srcRect l="21592" t="14363" r="22955" b="11924"/>
          <a:stretch/>
        </p:blipFill>
        <p:spPr>
          <a:xfrm>
            <a:off x="291548" y="887896"/>
            <a:ext cx="2696817" cy="3604591"/>
          </a:xfrm>
          <a:prstGeom prst="rect">
            <a:avLst/>
          </a:prstGeom>
        </p:spPr>
      </p:pic>
      <p:sp>
        <p:nvSpPr>
          <p:cNvPr id="11" name="Google Shape;89;p1"/>
          <p:cNvSpPr txBox="1"/>
          <p:nvPr/>
        </p:nvSpPr>
        <p:spPr>
          <a:xfrm>
            <a:off x="6136648" y="2933053"/>
            <a:ext cx="2698175" cy="40011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000"/>
              <a:buFont typeface="Arial"/>
              <a:buNone/>
            </a:pPr>
            <a:r>
              <a:rPr lang="es-CL" sz="2000" b="1" i="0" u="none" strike="noStrike" cap="none">
                <a:solidFill>
                  <a:srgbClr val="5B008F"/>
                </a:solidFill>
                <a:latin typeface="DM Sans"/>
                <a:ea typeface="DM Sans"/>
                <a:cs typeface="DM Sans"/>
                <a:sym typeface="DM Sans"/>
              </a:rPr>
              <a:t>1 DE DICIEMBRE </a:t>
            </a:r>
            <a:r>
              <a:rPr lang="es-CL" sz="2000" b="1" i="0" u="none" strike="noStrike" cap="none">
                <a:solidFill>
                  <a:srgbClr val="595959"/>
                </a:solidFill>
                <a:latin typeface="DM Sans"/>
                <a:ea typeface="DM Sans"/>
                <a:cs typeface="DM Sans"/>
                <a:sym typeface="DM Sans"/>
              </a:rPr>
              <a:t>2021</a:t>
            </a:r>
            <a:endParaRPr sz="2000" b="0" i="0" u="none" strike="noStrike" cap="none">
              <a:solidFill>
                <a:srgbClr val="595959"/>
              </a:solidFill>
              <a:latin typeface="DM Sans"/>
              <a:ea typeface="DM Sans"/>
              <a:cs typeface="DM Sans"/>
              <a:sym typeface="DM Sans"/>
            </a:endParaRPr>
          </a:p>
        </p:txBody>
      </p:sp>
      <p:cxnSp>
        <p:nvCxnSpPr>
          <p:cNvPr id="12" name="Google Shape;90;p1"/>
          <p:cNvCxnSpPr/>
          <p:nvPr/>
        </p:nvCxnSpPr>
        <p:spPr>
          <a:xfrm>
            <a:off x="6133171" y="2933053"/>
            <a:ext cx="2747336" cy="0"/>
          </a:xfrm>
          <a:prstGeom prst="straightConnector1">
            <a:avLst/>
          </a:prstGeom>
          <a:noFill/>
          <a:ln w="15875" cap="flat" cmpd="sng">
            <a:solidFill>
              <a:srgbClr val="D94E34"/>
            </a:solidFill>
            <a:prstDash val="solid"/>
            <a:miter lim="800000"/>
            <a:headEnd type="none" w="sm" len="sm"/>
            <a:tailEnd type="none" w="sm" len="sm"/>
          </a:ln>
        </p:spPr>
      </p:cxnSp>
    </p:spTree>
    <p:extLst>
      <p:ext uri="{BB962C8B-B14F-4D97-AF65-F5344CB8AC3E}">
        <p14:creationId xmlns:p14="http://schemas.microsoft.com/office/powerpoint/2010/main" val="2533444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107" name="Google Shape;107;p4"/>
          <p:cNvPicPr preferRelativeResize="0"/>
          <p:nvPr/>
        </p:nvPicPr>
        <p:blipFill rotWithShape="1">
          <a:blip r:embed="rId3">
            <a:alphaModFix/>
          </a:blip>
          <a:srcRect/>
          <a:stretch/>
        </p:blipFill>
        <p:spPr>
          <a:xfrm>
            <a:off x="239496" y="1081982"/>
            <a:ext cx="5137248" cy="3887647"/>
          </a:xfrm>
          <a:prstGeom prst="rect">
            <a:avLst/>
          </a:prstGeom>
          <a:noFill/>
          <a:ln>
            <a:noFill/>
          </a:ln>
        </p:spPr>
      </p:pic>
      <p:sp>
        <p:nvSpPr>
          <p:cNvPr id="108" name="Google Shape;108;p4"/>
          <p:cNvSpPr txBox="1">
            <a:spLocks noGrp="1"/>
          </p:cNvSpPr>
          <p:nvPr>
            <p:ph type="title" idx="4294967295"/>
          </p:nvPr>
        </p:nvSpPr>
        <p:spPr>
          <a:xfrm>
            <a:off x="5102446" y="1310287"/>
            <a:ext cx="7886700" cy="969377"/>
          </a:xfrm>
          <a:prstGeom prst="rect">
            <a:avLst/>
          </a:prstGeom>
          <a:noFill/>
          <a:ln>
            <a:noFill/>
          </a:ln>
        </p:spPr>
        <p:txBody>
          <a:bodyPr spcFirstLastPara="1" wrap="square" lIns="91425" tIns="45700" rIns="91425" bIns="45700" anchor="ctr" anchorCtr="0">
            <a:noAutofit/>
          </a:bodyPr>
          <a:lstStyle/>
          <a:p>
            <a:pPr marL="0" lvl="0" indent="0" algn="l" rtl="0">
              <a:lnSpc>
                <a:spcPct val="150000"/>
              </a:lnSpc>
              <a:spcBef>
                <a:spcPts val="0"/>
              </a:spcBef>
              <a:spcAft>
                <a:spcPts val="0"/>
              </a:spcAft>
              <a:buClr>
                <a:schemeClr val="lt1"/>
              </a:buClr>
              <a:buSzPts val="4000"/>
              <a:buFont typeface="DM Sans"/>
              <a:buNone/>
            </a:pPr>
            <a:r>
              <a:rPr lang="es-CL" sz="4000" b="1">
                <a:solidFill>
                  <a:schemeClr val="lt1"/>
                </a:solidFill>
                <a:highlight>
                  <a:srgbClr val="FF029C"/>
                </a:highlight>
                <a:latin typeface="DM Sans"/>
                <a:ea typeface="DM Sans"/>
                <a:cs typeface="DM Sans"/>
                <a:sym typeface="DM Sans"/>
              </a:rPr>
              <a:t>Principales </a:t>
            </a:r>
            <a:br>
              <a:rPr lang="es-CL" sz="4000" b="1">
                <a:solidFill>
                  <a:schemeClr val="lt1"/>
                </a:solidFill>
                <a:highlight>
                  <a:srgbClr val="FF029C"/>
                </a:highlight>
                <a:latin typeface="DM Sans"/>
                <a:ea typeface="DM Sans"/>
                <a:cs typeface="DM Sans"/>
                <a:sym typeface="DM Sans"/>
              </a:rPr>
            </a:br>
            <a:r>
              <a:rPr lang="es-CL" sz="4000" b="1">
                <a:solidFill>
                  <a:schemeClr val="lt1"/>
                </a:solidFill>
                <a:highlight>
                  <a:srgbClr val="FF029C"/>
                </a:highlight>
                <a:latin typeface="DM Sans"/>
                <a:ea typeface="DM Sans"/>
                <a:cs typeface="DM Sans"/>
                <a:sym typeface="DM Sans"/>
              </a:rPr>
              <a:t>resultados</a:t>
            </a:r>
            <a:endParaRPr sz="4000" b="1">
              <a:solidFill>
                <a:schemeClr val="lt1"/>
              </a:solidFill>
              <a:highlight>
                <a:srgbClr val="FF029C"/>
              </a:highlight>
              <a:latin typeface="DM Sans"/>
              <a:ea typeface="DM Sans"/>
              <a:cs typeface="DM Sans"/>
              <a:sym typeface="DM Sans"/>
            </a:endParaRPr>
          </a:p>
        </p:txBody>
      </p:sp>
      <p:sp>
        <p:nvSpPr>
          <p:cNvPr id="5" name="Google Shape;139;p18"/>
          <p:cNvSpPr txBox="1"/>
          <p:nvPr/>
        </p:nvSpPr>
        <p:spPr>
          <a:xfrm>
            <a:off x="8718698" y="4741476"/>
            <a:ext cx="425303" cy="338524"/>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s-CL" sz="1050" dirty="0">
                <a:solidFill>
                  <a:schemeClr val="bg1">
                    <a:lumMod val="50000"/>
                  </a:schemeClr>
                </a:solidFill>
                <a:latin typeface="DM Sans Medium"/>
                <a:ea typeface="DM Sans Medium"/>
                <a:cs typeface="DM Sans Medium"/>
                <a:sym typeface="DM Sans Medium"/>
              </a:rPr>
              <a:t>4</a:t>
            </a:r>
            <a:endParaRPr sz="1050" b="0" i="0" u="none" strike="noStrike" cap="none" dirty="0">
              <a:solidFill>
                <a:schemeClr val="bg1">
                  <a:lumMod val="50000"/>
                </a:schemeClr>
              </a:solidFill>
              <a:latin typeface="DM Sans Medium"/>
              <a:ea typeface="DM Sans Medium"/>
              <a:cs typeface="DM Sans Medium"/>
              <a:sym typeface="DM Sans Medium"/>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5"/>
          <p:cNvSpPr txBox="1">
            <a:spLocks noGrp="1"/>
          </p:cNvSpPr>
          <p:nvPr>
            <p:ph type="title" idx="4294967295"/>
          </p:nvPr>
        </p:nvSpPr>
        <p:spPr>
          <a:xfrm>
            <a:off x="3731691" y="1971761"/>
            <a:ext cx="5209109" cy="969377"/>
          </a:xfrm>
          <a:prstGeom prst="rect">
            <a:avLst/>
          </a:prstGeom>
          <a:noFill/>
          <a:ln>
            <a:noFill/>
          </a:ln>
        </p:spPr>
        <p:txBody>
          <a:bodyPr spcFirstLastPara="1" wrap="square" lIns="91425" tIns="45700" rIns="91425" bIns="45700" anchor="ctr" anchorCtr="0">
            <a:noAutofit/>
          </a:bodyPr>
          <a:lstStyle/>
          <a:p>
            <a:pPr marL="0" lvl="0" indent="0" algn="l" rtl="0">
              <a:lnSpc>
                <a:spcPct val="150000"/>
              </a:lnSpc>
              <a:spcBef>
                <a:spcPts val="0"/>
              </a:spcBef>
              <a:spcAft>
                <a:spcPts val="0"/>
              </a:spcAft>
              <a:buClr>
                <a:schemeClr val="lt1"/>
              </a:buClr>
              <a:buSzPts val="3300"/>
              <a:buFont typeface="DM Sans"/>
              <a:buNone/>
            </a:pPr>
            <a:r>
              <a:rPr lang="es-CL" b="1">
                <a:solidFill>
                  <a:schemeClr val="lt1"/>
                </a:solidFill>
                <a:highlight>
                  <a:srgbClr val="FF029C"/>
                </a:highlight>
                <a:latin typeface="DM Sans"/>
                <a:ea typeface="DM Sans"/>
                <a:cs typeface="DM Sans"/>
                <a:sym typeface="DM Sans"/>
              </a:rPr>
              <a:t>Equipamiento </a:t>
            </a:r>
            <a:br>
              <a:rPr lang="es-CL" b="1">
                <a:solidFill>
                  <a:schemeClr val="lt1"/>
                </a:solidFill>
                <a:highlight>
                  <a:srgbClr val="FF029C"/>
                </a:highlight>
                <a:latin typeface="DM Sans"/>
                <a:ea typeface="DM Sans"/>
                <a:cs typeface="DM Sans"/>
                <a:sym typeface="DM Sans"/>
              </a:rPr>
            </a:br>
            <a:r>
              <a:rPr lang="es-CL" b="1">
                <a:solidFill>
                  <a:schemeClr val="lt1"/>
                </a:solidFill>
                <a:highlight>
                  <a:srgbClr val="FF029C"/>
                </a:highlight>
                <a:latin typeface="DM Sans"/>
                <a:ea typeface="DM Sans"/>
                <a:cs typeface="DM Sans"/>
                <a:sym typeface="DM Sans"/>
              </a:rPr>
              <a:t>y consumo audiovisual</a:t>
            </a:r>
            <a:endParaRPr/>
          </a:p>
        </p:txBody>
      </p:sp>
      <p:pic>
        <p:nvPicPr>
          <p:cNvPr id="114" name="Google Shape;114;p5"/>
          <p:cNvPicPr preferRelativeResize="0"/>
          <p:nvPr/>
        </p:nvPicPr>
        <p:blipFill rotWithShape="1">
          <a:blip r:embed="rId3">
            <a:alphaModFix/>
          </a:blip>
          <a:srcRect/>
          <a:stretch/>
        </p:blipFill>
        <p:spPr>
          <a:xfrm>
            <a:off x="979824" y="1203766"/>
            <a:ext cx="3592176" cy="3766113"/>
          </a:xfrm>
          <a:prstGeom prst="rect">
            <a:avLst/>
          </a:prstGeom>
          <a:noFill/>
          <a:ln>
            <a:noFill/>
          </a:ln>
        </p:spPr>
      </p:pic>
      <p:sp>
        <p:nvSpPr>
          <p:cNvPr id="5" name="Google Shape;139;p18"/>
          <p:cNvSpPr txBox="1"/>
          <p:nvPr/>
        </p:nvSpPr>
        <p:spPr>
          <a:xfrm>
            <a:off x="8718698" y="4741476"/>
            <a:ext cx="425303" cy="338524"/>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s-CL" sz="1050" dirty="0" smtClean="0">
                <a:solidFill>
                  <a:schemeClr val="bg1">
                    <a:lumMod val="50000"/>
                  </a:schemeClr>
                </a:solidFill>
                <a:latin typeface="DM Sans Medium"/>
                <a:ea typeface="DM Sans Medium"/>
                <a:cs typeface="DM Sans Medium"/>
                <a:sym typeface="DM Sans Medium"/>
              </a:rPr>
              <a:t>5</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3"/>
          <p:cNvSpPr txBox="1">
            <a:spLocks noGrp="1"/>
          </p:cNvSpPr>
          <p:nvPr>
            <p:ph type="title" idx="4294967295"/>
          </p:nvPr>
        </p:nvSpPr>
        <p:spPr>
          <a:xfrm>
            <a:off x="306252" y="507551"/>
            <a:ext cx="7886700" cy="66540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50000"/>
              </a:lnSpc>
              <a:spcBef>
                <a:spcPts val="0"/>
              </a:spcBef>
              <a:spcAft>
                <a:spcPts val="0"/>
              </a:spcAft>
              <a:buSzPct val="152777"/>
              <a:buNone/>
            </a:pPr>
            <a:r>
              <a:rPr lang="es-CL" sz="2400" b="1" dirty="0">
                <a:solidFill>
                  <a:schemeClr val="lt1"/>
                </a:solidFill>
                <a:highlight>
                  <a:srgbClr val="FF029C"/>
                </a:highlight>
                <a:latin typeface="DM Sans"/>
                <a:ea typeface="DM Sans"/>
                <a:cs typeface="DM Sans"/>
                <a:sym typeface="DM Sans"/>
              </a:rPr>
              <a:t>Dispositivos tecnológicos </a:t>
            </a:r>
            <a:br>
              <a:rPr lang="es-CL" sz="2400" b="1" dirty="0">
                <a:solidFill>
                  <a:schemeClr val="lt1"/>
                </a:solidFill>
                <a:highlight>
                  <a:srgbClr val="FF029C"/>
                </a:highlight>
                <a:latin typeface="DM Sans"/>
                <a:ea typeface="DM Sans"/>
                <a:cs typeface="DM Sans"/>
                <a:sym typeface="DM Sans"/>
              </a:rPr>
            </a:br>
            <a:r>
              <a:rPr lang="es-CL" sz="2400" b="1" dirty="0">
                <a:solidFill>
                  <a:schemeClr val="lt1"/>
                </a:solidFill>
                <a:highlight>
                  <a:srgbClr val="FF029C"/>
                </a:highlight>
                <a:latin typeface="DM Sans"/>
                <a:ea typeface="DM Sans"/>
                <a:cs typeface="DM Sans"/>
                <a:sym typeface="DM Sans"/>
              </a:rPr>
              <a:t>en hogar</a:t>
            </a:r>
            <a:endParaRPr dirty="0"/>
          </a:p>
        </p:txBody>
      </p:sp>
      <p:pic>
        <p:nvPicPr>
          <p:cNvPr id="120" name="Google Shape;120;p13" descr="Diagrama&#10;&#10;Descripción generada automáticamente"/>
          <p:cNvPicPr preferRelativeResize="0">
            <a:picLocks noGrp="1"/>
          </p:cNvPicPr>
          <p:nvPr>
            <p:ph type="pic" idx="2"/>
          </p:nvPr>
        </p:nvPicPr>
        <p:blipFill rotWithShape="1">
          <a:blip r:embed="rId3">
            <a:alphaModFix/>
          </a:blip>
          <a:srcRect t="-1122" b="809"/>
          <a:stretch/>
        </p:blipFill>
        <p:spPr>
          <a:xfrm>
            <a:off x="569842" y="2092159"/>
            <a:ext cx="3995851" cy="2351013"/>
          </a:xfrm>
          <a:prstGeom prst="rect">
            <a:avLst/>
          </a:prstGeom>
          <a:noFill/>
          <a:ln>
            <a:noFill/>
          </a:ln>
        </p:spPr>
      </p:pic>
      <p:sp>
        <p:nvSpPr>
          <p:cNvPr id="122" name="Google Shape;122;p13"/>
          <p:cNvSpPr txBox="1">
            <a:spLocks noGrp="1"/>
          </p:cNvSpPr>
          <p:nvPr>
            <p:ph type="body" idx="4294967295"/>
          </p:nvPr>
        </p:nvSpPr>
        <p:spPr>
          <a:xfrm>
            <a:off x="5424642" y="2447766"/>
            <a:ext cx="3014870" cy="183638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750"/>
              </a:spcBef>
              <a:spcAft>
                <a:spcPts val="0"/>
              </a:spcAft>
              <a:buSzPts val="2100"/>
              <a:buNone/>
            </a:pPr>
            <a:r>
              <a:rPr lang="es-CL" sz="900" dirty="0" smtClean="0">
                <a:solidFill>
                  <a:schemeClr val="tx1"/>
                </a:solidFill>
                <a:latin typeface="DM Sans"/>
                <a:ea typeface="DM Sans"/>
                <a:cs typeface="DM Sans"/>
                <a:sym typeface="DM Sans"/>
              </a:rPr>
              <a:t>Según </a:t>
            </a:r>
            <a:r>
              <a:rPr lang="es-CL" sz="1000" b="1" dirty="0" smtClean="0">
                <a:solidFill>
                  <a:schemeClr val="tx1"/>
                </a:solidFill>
                <a:latin typeface="DM Sans"/>
                <a:ea typeface="DM Sans"/>
                <a:cs typeface="DM Sans"/>
                <a:sym typeface="DM Sans"/>
              </a:rPr>
              <a:t>cifras regionales</a:t>
            </a:r>
            <a:r>
              <a:rPr lang="es-CL" sz="900" dirty="0" smtClean="0">
                <a:solidFill>
                  <a:schemeClr val="tx1"/>
                </a:solidFill>
                <a:latin typeface="DM Sans"/>
                <a:ea typeface="DM Sans"/>
                <a:cs typeface="DM Sans"/>
                <a:sym typeface="DM Sans"/>
              </a:rPr>
              <a:t>, los </a:t>
            </a:r>
            <a:r>
              <a:rPr lang="es-CL" sz="1100" b="1" dirty="0" err="1" smtClean="0">
                <a:solidFill>
                  <a:srgbClr val="FF029C"/>
                </a:solidFill>
                <a:latin typeface="DM Sans"/>
                <a:ea typeface="DM Sans"/>
                <a:cs typeface="DM Sans"/>
                <a:sym typeface="DM Sans"/>
              </a:rPr>
              <a:t>Smartphones</a:t>
            </a:r>
            <a:r>
              <a:rPr lang="es-CL" sz="900" dirty="0" smtClean="0">
                <a:latin typeface="DM Sans"/>
                <a:ea typeface="DM Sans"/>
                <a:cs typeface="DM Sans"/>
                <a:sym typeface="DM Sans"/>
              </a:rPr>
              <a:t> tienen gran presencias en todo el país.</a:t>
            </a:r>
          </a:p>
          <a:p>
            <a:pPr marL="0" lvl="0" indent="0" algn="ctr">
              <a:lnSpc>
                <a:spcPct val="100000"/>
              </a:lnSpc>
              <a:buNone/>
            </a:pPr>
            <a:r>
              <a:rPr lang="es-CL" sz="1050" b="1" dirty="0" smtClean="0">
                <a:solidFill>
                  <a:srgbClr val="FF029C"/>
                </a:solidFill>
                <a:latin typeface="DM Sans"/>
                <a:ea typeface="DM Sans"/>
                <a:cs typeface="DM Sans"/>
                <a:sym typeface="DM Sans"/>
              </a:rPr>
              <a:t>Smart TV, </a:t>
            </a:r>
            <a:r>
              <a:rPr lang="es-CL" sz="1050" b="1" dirty="0">
                <a:solidFill>
                  <a:srgbClr val="FF029C"/>
                </a:solidFill>
                <a:latin typeface="DM Sans"/>
                <a:ea typeface="DM Sans"/>
                <a:cs typeface="DM Sans"/>
                <a:sym typeface="DM Sans"/>
              </a:rPr>
              <a:t>Notebooks y </a:t>
            </a:r>
            <a:r>
              <a:rPr lang="es-CL" sz="1050" b="1" dirty="0" err="1">
                <a:solidFill>
                  <a:srgbClr val="FF029C"/>
                </a:solidFill>
                <a:latin typeface="DM Sans"/>
                <a:ea typeface="DM Sans"/>
                <a:cs typeface="DM Sans"/>
                <a:sym typeface="DM Sans"/>
              </a:rPr>
              <a:t>Netbooks</a:t>
            </a:r>
            <a:r>
              <a:rPr lang="es-CL" sz="1050" b="1" dirty="0">
                <a:solidFill>
                  <a:srgbClr val="FF029C"/>
                </a:solidFill>
                <a:latin typeface="DM Sans"/>
                <a:ea typeface="DM Sans"/>
                <a:cs typeface="DM Sans"/>
                <a:sym typeface="DM Sans"/>
              </a:rPr>
              <a:t> </a:t>
            </a:r>
            <a:r>
              <a:rPr lang="es-CL" sz="900" dirty="0" smtClean="0">
                <a:latin typeface="DM Sans"/>
                <a:ea typeface="DM Sans"/>
                <a:cs typeface="DM Sans"/>
                <a:sym typeface="DM Sans"/>
              </a:rPr>
              <a:t>presentan cifras más bajas en la zona centro.</a:t>
            </a:r>
          </a:p>
          <a:p>
            <a:pPr marL="0" lvl="0" indent="0" algn="ctr">
              <a:lnSpc>
                <a:spcPct val="100000"/>
              </a:lnSpc>
              <a:buNone/>
            </a:pPr>
            <a:endParaRPr lang="es-CL" sz="900" dirty="0" smtClean="0">
              <a:latin typeface="DM Sans"/>
              <a:ea typeface="DM Sans"/>
              <a:cs typeface="DM Sans"/>
              <a:sym typeface="DM Sans"/>
            </a:endParaRPr>
          </a:p>
          <a:p>
            <a:pPr marL="0" lvl="0" indent="0" algn="ctr" rtl="0">
              <a:lnSpc>
                <a:spcPct val="100000"/>
              </a:lnSpc>
              <a:spcBef>
                <a:spcPts val="750"/>
              </a:spcBef>
              <a:spcAft>
                <a:spcPts val="0"/>
              </a:spcAft>
              <a:buSzPts val="2100"/>
              <a:buNone/>
            </a:pPr>
            <a:r>
              <a:rPr lang="es-CL" sz="900" dirty="0" smtClean="0">
                <a:latin typeface="DM Sans"/>
                <a:ea typeface="DM Sans"/>
                <a:cs typeface="DM Sans"/>
                <a:sym typeface="DM Sans"/>
              </a:rPr>
              <a:t>A nivel país, los </a:t>
            </a:r>
            <a:r>
              <a:rPr lang="es-CL" sz="900" dirty="0">
                <a:latin typeface="DM Sans"/>
                <a:ea typeface="DM Sans"/>
                <a:cs typeface="DM Sans"/>
                <a:sym typeface="DM Sans"/>
              </a:rPr>
              <a:t>dispositivos más presentes en el hogar, </a:t>
            </a:r>
            <a:r>
              <a:rPr lang="es-CL" sz="900" b="1" dirty="0">
                <a:latin typeface="DM Sans"/>
                <a:ea typeface="DM Sans"/>
                <a:cs typeface="DM Sans"/>
                <a:sym typeface="DM Sans"/>
              </a:rPr>
              <a:t>comparados con las cifras de 2017</a:t>
            </a:r>
            <a:r>
              <a:rPr lang="es-CL" sz="900" dirty="0">
                <a:latin typeface="DM Sans"/>
                <a:ea typeface="DM Sans"/>
                <a:cs typeface="DM Sans"/>
                <a:sym typeface="DM Sans"/>
              </a:rPr>
              <a:t>, fueron: </a:t>
            </a:r>
            <a:endParaRPr sz="900" dirty="0"/>
          </a:p>
          <a:p>
            <a:pPr marL="0" lvl="0" indent="0" algn="ctr" rtl="0">
              <a:lnSpc>
                <a:spcPct val="100000"/>
              </a:lnSpc>
              <a:spcBef>
                <a:spcPts val="750"/>
              </a:spcBef>
              <a:spcAft>
                <a:spcPts val="0"/>
              </a:spcAft>
              <a:buSzPts val="2100"/>
              <a:buNone/>
            </a:pPr>
            <a:r>
              <a:rPr lang="es-CL" sz="800" b="1" dirty="0">
                <a:solidFill>
                  <a:schemeClr val="tx1"/>
                </a:solidFill>
                <a:latin typeface="DM Sans"/>
                <a:ea typeface="DM Sans"/>
                <a:cs typeface="DM Sans"/>
                <a:sym typeface="DM Sans"/>
              </a:rPr>
              <a:t>Smartphone</a:t>
            </a:r>
            <a:r>
              <a:rPr lang="es-CL" sz="800" dirty="0">
                <a:solidFill>
                  <a:schemeClr val="tx1"/>
                </a:solidFill>
                <a:latin typeface="DM Sans"/>
                <a:ea typeface="DM Sans"/>
                <a:cs typeface="DM Sans"/>
                <a:sym typeface="DM Sans"/>
              </a:rPr>
              <a:t> sube de 82% (2017) a </a:t>
            </a:r>
            <a:r>
              <a:rPr lang="es-CL" sz="800" b="1" dirty="0">
                <a:solidFill>
                  <a:schemeClr val="tx1"/>
                </a:solidFill>
                <a:latin typeface="DM Sans"/>
                <a:ea typeface="DM Sans"/>
                <a:cs typeface="DM Sans"/>
                <a:sym typeface="DM Sans"/>
              </a:rPr>
              <a:t>90% (2021)</a:t>
            </a:r>
            <a:r>
              <a:rPr lang="es-CL" sz="800" dirty="0">
                <a:solidFill>
                  <a:schemeClr val="tx1"/>
                </a:solidFill>
                <a:latin typeface="DM Sans"/>
                <a:ea typeface="DM Sans"/>
                <a:cs typeface="DM Sans"/>
                <a:sym typeface="DM Sans"/>
              </a:rPr>
              <a:t> </a:t>
            </a:r>
            <a:endParaRPr sz="800" dirty="0">
              <a:solidFill>
                <a:schemeClr val="tx1"/>
              </a:solidFill>
            </a:endParaRPr>
          </a:p>
          <a:p>
            <a:pPr marL="0" lvl="0" indent="0" algn="ctr" rtl="0">
              <a:lnSpc>
                <a:spcPct val="100000"/>
              </a:lnSpc>
              <a:spcBef>
                <a:spcPts val="750"/>
              </a:spcBef>
              <a:spcAft>
                <a:spcPts val="0"/>
              </a:spcAft>
              <a:buSzPts val="2100"/>
              <a:buNone/>
            </a:pPr>
            <a:r>
              <a:rPr lang="es-CL" sz="800" b="1" dirty="0">
                <a:solidFill>
                  <a:schemeClr val="tx1"/>
                </a:solidFill>
                <a:latin typeface="DM Sans"/>
                <a:ea typeface="DM Sans"/>
                <a:cs typeface="DM Sans"/>
                <a:sym typeface="DM Sans"/>
              </a:rPr>
              <a:t>Smart TV </a:t>
            </a:r>
            <a:r>
              <a:rPr lang="es-CL" sz="800" dirty="0">
                <a:solidFill>
                  <a:schemeClr val="tx1"/>
                </a:solidFill>
                <a:latin typeface="DM Sans"/>
                <a:ea typeface="DM Sans"/>
                <a:cs typeface="DM Sans"/>
                <a:sym typeface="DM Sans"/>
              </a:rPr>
              <a:t>también de 35% (2017) a </a:t>
            </a:r>
            <a:r>
              <a:rPr lang="es-CL" sz="800" b="1" dirty="0">
                <a:solidFill>
                  <a:schemeClr val="tx1"/>
                </a:solidFill>
                <a:latin typeface="DM Sans"/>
                <a:ea typeface="DM Sans"/>
                <a:cs typeface="DM Sans"/>
                <a:sym typeface="DM Sans"/>
              </a:rPr>
              <a:t>74% (2021)</a:t>
            </a:r>
            <a:endParaRPr sz="800" dirty="0">
              <a:solidFill>
                <a:schemeClr val="tx1"/>
              </a:solidFill>
              <a:latin typeface="DM Sans"/>
              <a:ea typeface="DM Sans"/>
              <a:cs typeface="DM Sans"/>
              <a:sym typeface="DM Sans"/>
            </a:endParaRPr>
          </a:p>
          <a:p>
            <a:pPr marL="0" lvl="0" indent="0" algn="ctr" rtl="0">
              <a:lnSpc>
                <a:spcPct val="100000"/>
              </a:lnSpc>
              <a:spcBef>
                <a:spcPts val="750"/>
              </a:spcBef>
              <a:spcAft>
                <a:spcPts val="0"/>
              </a:spcAft>
              <a:buSzPts val="2100"/>
              <a:buNone/>
            </a:pPr>
            <a:r>
              <a:rPr lang="es-CL" sz="800" b="1" dirty="0">
                <a:solidFill>
                  <a:schemeClr val="tx1"/>
                </a:solidFill>
                <a:latin typeface="DM Sans"/>
                <a:ea typeface="DM Sans"/>
                <a:cs typeface="DM Sans"/>
                <a:sym typeface="DM Sans"/>
              </a:rPr>
              <a:t>Notebooks/</a:t>
            </a:r>
            <a:r>
              <a:rPr lang="es-CL" sz="800" b="1" dirty="0" err="1">
                <a:solidFill>
                  <a:schemeClr val="tx1"/>
                </a:solidFill>
                <a:latin typeface="DM Sans"/>
                <a:ea typeface="DM Sans"/>
                <a:cs typeface="DM Sans"/>
                <a:sym typeface="DM Sans"/>
              </a:rPr>
              <a:t>Netbooks</a:t>
            </a:r>
            <a:r>
              <a:rPr lang="es-CL" sz="800" dirty="0">
                <a:solidFill>
                  <a:schemeClr val="tx1"/>
                </a:solidFill>
                <a:latin typeface="DM Sans"/>
                <a:ea typeface="DM Sans"/>
                <a:cs typeface="DM Sans"/>
                <a:sym typeface="DM Sans"/>
              </a:rPr>
              <a:t> de 52% (2017) a </a:t>
            </a:r>
            <a:r>
              <a:rPr lang="es-CL" sz="800" b="1" dirty="0">
                <a:solidFill>
                  <a:schemeClr val="tx1"/>
                </a:solidFill>
                <a:latin typeface="DM Sans"/>
                <a:ea typeface="DM Sans"/>
                <a:cs typeface="DM Sans"/>
                <a:sym typeface="DM Sans"/>
              </a:rPr>
              <a:t>61% (2021)</a:t>
            </a:r>
            <a:endParaRPr sz="800" dirty="0">
              <a:solidFill>
                <a:schemeClr val="tx1"/>
              </a:solidFill>
              <a:latin typeface="DM Sans"/>
              <a:ea typeface="DM Sans"/>
              <a:cs typeface="DM Sans"/>
              <a:sym typeface="DM Sans"/>
            </a:endParaRPr>
          </a:p>
        </p:txBody>
      </p:sp>
      <p:sp>
        <p:nvSpPr>
          <p:cNvPr id="123" name="Google Shape;123;p13"/>
          <p:cNvSpPr/>
          <p:nvPr/>
        </p:nvSpPr>
        <p:spPr>
          <a:xfrm>
            <a:off x="5321938" y="2283516"/>
            <a:ext cx="3220278" cy="2298936"/>
          </a:xfrm>
          <a:prstGeom prst="rect">
            <a:avLst/>
          </a:prstGeom>
          <a:noFill/>
          <a:ln w="15875" cap="flat" cmpd="sng">
            <a:solidFill>
              <a:srgbClr val="7030A0"/>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4" name="Google Shape;124;p13"/>
          <p:cNvSpPr/>
          <p:nvPr/>
        </p:nvSpPr>
        <p:spPr>
          <a:xfrm>
            <a:off x="4164655" y="2607482"/>
            <a:ext cx="283779" cy="309004"/>
          </a:xfrm>
          <a:prstGeom prst="ellipse">
            <a:avLst/>
          </a:prstGeom>
          <a:noFill/>
          <a:ln w="28575" cap="flat" cmpd="sng">
            <a:solidFill>
              <a:srgbClr val="FF3C1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5" name="Google Shape;125;p13"/>
          <p:cNvSpPr/>
          <p:nvPr/>
        </p:nvSpPr>
        <p:spPr>
          <a:xfrm>
            <a:off x="3423677" y="2916486"/>
            <a:ext cx="236482" cy="228074"/>
          </a:xfrm>
          <a:prstGeom prst="ellipse">
            <a:avLst/>
          </a:prstGeom>
          <a:noFill/>
          <a:ln w="28575" cap="flat" cmpd="sng">
            <a:solidFill>
              <a:srgbClr val="FF3C1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6" name="Google Shape;126;p13"/>
          <p:cNvSpPr/>
          <p:nvPr/>
        </p:nvSpPr>
        <p:spPr>
          <a:xfrm>
            <a:off x="3723221" y="2759882"/>
            <a:ext cx="283779" cy="309004"/>
          </a:xfrm>
          <a:prstGeom prst="ellipse">
            <a:avLst/>
          </a:prstGeom>
          <a:noFill/>
          <a:ln w="28575" cap="flat" cmpd="sng">
            <a:solidFill>
              <a:srgbClr val="FF3C1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7" name="Google Shape;127;p13"/>
          <p:cNvSpPr txBox="1"/>
          <p:nvPr/>
        </p:nvSpPr>
        <p:spPr>
          <a:xfrm>
            <a:off x="6570793" y="438331"/>
            <a:ext cx="844967" cy="7319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s-CL" sz="900" b="0" i="0" u="none" strike="noStrike" cap="none" dirty="0">
                <a:solidFill>
                  <a:schemeClr val="dk1"/>
                </a:solidFill>
                <a:latin typeface="DM Sans"/>
                <a:ea typeface="DM Sans"/>
                <a:cs typeface="DM Sans"/>
                <a:sym typeface="DM Sans"/>
              </a:rPr>
              <a:t>Norte </a:t>
            </a:r>
            <a:r>
              <a:rPr lang="es-CL" sz="900" b="1" i="0" u="none" strike="noStrike" cap="none" dirty="0">
                <a:solidFill>
                  <a:srgbClr val="FF029C"/>
                </a:solidFill>
                <a:latin typeface="DM Sans"/>
                <a:ea typeface="DM Sans"/>
                <a:cs typeface="DM Sans"/>
                <a:sym typeface="DM Sans"/>
              </a:rPr>
              <a:t>90%</a:t>
            </a:r>
            <a:endParaRPr sz="1050" dirty="0"/>
          </a:p>
          <a:p>
            <a:pPr marL="0" marR="0" lvl="0" indent="0" algn="l" rtl="0">
              <a:lnSpc>
                <a:spcPct val="100000"/>
              </a:lnSpc>
              <a:spcBef>
                <a:spcPts val="750"/>
              </a:spcBef>
              <a:spcAft>
                <a:spcPts val="0"/>
              </a:spcAft>
              <a:buClr>
                <a:srgbClr val="000000"/>
              </a:buClr>
              <a:buSzPts val="1100"/>
              <a:buFont typeface="Arial"/>
              <a:buNone/>
            </a:pPr>
            <a:r>
              <a:rPr lang="es-CL" sz="900" b="0" i="0" u="none" strike="noStrike" cap="none" dirty="0">
                <a:solidFill>
                  <a:schemeClr val="dk1"/>
                </a:solidFill>
                <a:latin typeface="DM Sans"/>
                <a:ea typeface="DM Sans"/>
                <a:cs typeface="DM Sans"/>
                <a:sym typeface="DM Sans"/>
              </a:rPr>
              <a:t>Centro </a:t>
            </a:r>
            <a:r>
              <a:rPr lang="es-CL" sz="900" b="1" i="0" u="none" strike="noStrike" cap="none" dirty="0">
                <a:solidFill>
                  <a:srgbClr val="FF029C"/>
                </a:solidFill>
                <a:latin typeface="DM Sans"/>
                <a:ea typeface="DM Sans"/>
                <a:cs typeface="DM Sans"/>
                <a:sym typeface="DM Sans"/>
              </a:rPr>
              <a:t>91%</a:t>
            </a:r>
            <a:endParaRPr sz="1050" dirty="0"/>
          </a:p>
          <a:p>
            <a:pPr marL="0" marR="0" lvl="0" indent="0" algn="l" rtl="0">
              <a:lnSpc>
                <a:spcPct val="100000"/>
              </a:lnSpc>
              <a:spcBef>
                <a:spcPts val="750"/>
              </a:spcBef>
              <a:spcAft>
                <a:spcPts val="0"/>
              </a:spcAft>
              <a:buClr>
                <a:srgbClr val="000000"/>
              </a:buClr>
              <a:buSzPts val="1100"/>
              <a:buFont typeface="Arial"/>
              <a:buNone/>
            </a:pPr>
            <a:r>
              <a:rPr lang="es-CL" sz="900" b="0" i="0" u="none" strike="noStrike" cap="none" dirty="0">
                <a:solidFill>
                  <a:schemeClr val="dk1"/>
                </a:solidFill>
                <a:latin typeface="DM Sans"/>
                <a:ea typeface="DM Sans"/>
                <a:cs typeface="DM Sans"/>
                <a:sym typeface="DM Sans"/>
              </a:rPr>
              <a:t>Sur </a:t>
            </a:r>
            <a:r>
              <a:rPr lang="es-CL" sz="900" b="1" i="0" u="none" strike="noStrike" cap="none" dirty="0">
                <a:solidFill>
                  <a:srgbClr val="FF029C"/>
                </a:solidFill>
                <a:latin typeface="DM Sans"/>
                <a:ea typeface="DM Sans"/>
                <a:cs typeface="DM Sans"/>
                <a:sym typeface="DM Sans"/>
              </a:rPr>
              <a:t>91%</a:t>
            </a:r>
            <a:endParaRPr sz="900" b="1" i="0" u="none" strike="noStrike" cap="none" dirty="0">
              <a:solidFill>
                <a:srgbClr val="FF029C"/>
              </a:solidFill>
              <a:latin typeface="DM Sans"/>
              <a:ea typeface="DM Sans"/>
              <a:cs typeface="DM Sans"/>
              <a:sym typeface="DM Sans"/>
            </a:endParaRPr>
          </a:p>
        </p:txBody>
      </p:sp>
      <p:pic>
        <p:nvPicPr>
          <p:cNvPr id="128" name="Google Shape;128;p13"/>
          <p:cNvPicPr preferRelativeResize="0"/>
          <p:nvPr/>
        </p:nvPicPr>
        <p:blipFill rotWithShape="1">
          <a:blip r:embed="rId4">
            <a:alphaModFix/>
          </a:blip>
          <a:srcRect/>
          <a:stretch/>
        </p:blipFill>
        <p:spPr>
          <a:xfrm>
            <a:off x="6145339" y="574376"/>
            <a:ext cx="388534" cy="459872"/>
          </a:xfrm>
          <a:prstGeom prst="rect">
            <a:avLst/>
          </a:prstGeom>
          <a:noFill/>
          <a:ln>
            <a:noFill/>
          </a:ln>
        </p:spPr>
      </p:pic>
      <p:pic>
        <p:nvPicPr>
          <p:cNvPr id="129" name="Google Shape;129;p13"/>
          <p:cNvPicPr preferRelativeResize="0"/>
          <p:nvPr/>
        </p:nvPicPr>
        <p:blipFill rotWithShape="1">
          <a:blip r:embed="rId5">
            <a:alphaModFix/>
          </a:blip>
          <a:srcRect/>
          <a:stretch/>
        </p:blipFill>
        <p:spPr>
          <a:xfrm>
            <a:off x="6964781" y="1276287"/>
            <a:ext cx="673109" cy="750098"/>
          </a:xfrm>
          <a:prstGeom prst="rect">
            <a:avLst/>
          </a:prstGeom>
          <a:noFill/>
          <a:ln>
            <a:noFill/>
          </a:ln>
        </p:spPr>
      </p:pic>
      <p:pic>
        <p:nvPicPr>
          <p:cNvPr id="130" name="Google Shape;130;p13"/>
          <p:cNvPicPr preferRelativeResize="0"/>
          <p:nvPr/>
        </p:nvPicPr>
        <p:blipFill rotWithShape="1">
          <a:blip r:embed="rId6">
            <a:alphaModFix/>
          </a:blip>
          <a:srcRect/>
          <a:stretch/>
        </p:blipFill>
        <p:spPr>
          <a:xfrm>
            <a:off x="5261268" y="1392489"/>
            <a:ext cx="498881" cy="497822"/>
          </a:xfrm>
          <a:prstGeom prst="rect">
            <a:avLst/>
          </a:prstGeom>
          <a:noFill/>
          <a:ln>
            <a:noFill/>
          </a:ln>
        </p:spPr>
      </p:pic>
      <p:sp>
        <p:nvSpPr>
          <p:cNvPr id="131" name="Google Shape;131;p13"/>
          <p:cNvSpPr txBox="1"/>
          <p:nvPr/>
        </p:nvSpPr>
        <p:spPr>
          <a:xfrm>
            <a:off x="5796153" y="1294393"/>
            <a:ext cx="839327" cy="73196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s-CL" sz="900" b="0" i="0" u="none" strike="noStrike" cap="none" dirty="0">
                <a:solidFill>
                  <a:schemeClr val="dk1"/>
                </a:solidFill>
                <a:latin typeface="DM Sans"/>
                <a:ea typeface="DM Sans"/>
                <a:cs typeface="DM Sans"/>
                <a:sym typeface="DM Sans"/>
              </a:rPr>
              <a:t>Norte </a:t>
            </a:r>
            <a:r>
              <a:rPr lang="es-CL" sz="900" b="1" i="0" u="none" strike="noStrike" cap="none" dirty="0">
                <a:solidFill>
                  <a:srgbClr val="FF029C"/>
                </a:solidFill>
                <a:latin typeface="DM Sans"/>
                <a:ea typeface="DM Sans"/>
                <a:cs typeface="DM Sans"/>
                <a:sym typeface="DM Sans"/>
              </a:rPr>
              <a:t>71%</a:t>
            </a:r>
            <a:endParaRPr sz="1050" dirty="0"/>
          </a:p>
          <a:p>
            <a:pPr marL="0" marR="0" lvl="0" indent="0" algn="l" rtl="0">
              <a:lnSpc>
                <a:spcPct val="100000"/>
              </a:lnSpc>
              <a:spcBef>
                <a:spcPts val="750"/>
              </a:spcBef>
              <a:spcAft>
                <a:spcPts val="0"/>
              </a:spcAft>
              <a:buClr>
                <a:srgbClr val="000000"/>
              </a:buClr>
              <a:buSzPts val="1100"/>
              <a:buFont typeface="Arial"/>
              <a:buNone/>
            </a:pPr>
            <a:r>
              <a:rPr lang="es-CL" sz="900" b="0" i="0" u="none" strike="noStrike" cap="none" dirty="0">
                <a:solidFill>
                  <a:schemeClr val="dk1"/>
                </a:solidFill>
                <a:latin typeface="DM Sans"/>
                <a:ea typeface="DM Sans"/>
                <a:cs typeface="DM Sans"/>
                <a:sym typeface="DM Sans"/>
              </a:rPr>
              <a:t>Centro </a:t>
            </a:r>
            <a:r>
              <a:rPr lang="es-CL" sz="900" b="1" i="0" u="none" strike="noStrike" cap="none" dirty="0">
                <a:solidFill>
                  <a:srgbClr val="FF029C"/>
                </a:solidFill>
                <a:latin typeface="DM Sans"/>
                <a:ea typeface="DM Sans"/>
                <a:cs typeface="DM Sans"/>
                <a:sym typeface="DM Sans"/>
              </a:rPr>
              <a:t>67%</a:t>
            </a:r>
            <a:endParaRPr sz="1050" dirty="0"/>
          </a:p>
          <a:p>
            <a:pPr marL="0" marR="0" lvl="0" indent="0" algn="l" rtl="0">
              <a:lnSpc>
                <a:spcPct val="100000"/>
              </a:lnSpc>
              <a:spcBef>
                <a:spcPts val="750"/>
              </a:spcBef>
              <a:spcAft>
                <a:spcPts val="0"/>
              </a:spcAft>
              <a:buClr>
                <a:srgbClr val="000000"/>
              </a:buClr>
              <a:buSzPts val="1100"/>
              <a:buFont typeface="Arial"/>
              <a:buNone/>
            </a:pPr>
            <a:r>
              <a:rPr lang="es-CL" sz="900" b="0" i="0" u="none" strike="noStrike" cap="none" dirty="0">
                <a:solidFill>
                  <a:schemeClr val="dk1"/>
                </a:solidFill>
                <a:latin typeface="DM Sans"/>
                <a:ea typeface="DM Sans"/>
                <a:cs typeface="DM Sans"/>
                <a:sym typeface="DM Sans"/>
              </a:rPr>
              <a:t>Sur </a:t>
            </a:r>
            <a:r>
              <a:rPr lang="es-CL" sz="900" b="1" i="0" u="none" strike="noStrike" cap="none" dirty="0">
                <a:solidFill>
                  <a:srgbClr val="FF029C"/>
                </a:solidFill>
                <a:latin typeface="DM Sans"/>
                <a:ea typeface="DM Sans"/>
                <a:cs typeface="DM Sans"/>
                <a:sym typeface="DM Sans"/>
              </a:rPr>
              <a:t>73%</a:t>
            </a:r>
            <a:endParaRPr sz="900" b="1" i="0" u="none" strike="noStrike" cap="none" dirty="0">
              <a:solidFill>
                <a:srgbClr val="FF029C"/>
              </a:solidFill>
              <a:latin typeface="DM Sans"/>
              <a:ea typeface="DM Sans"/>
              <a:cs typeface="DM Sans"/>
              <a:sym typeface="DM Sans"/>
            </a:endParaRPr>
          </a:p>
        </p:txBody>
      </p:sp>
      <p:sp>
        <p:nvSpPr>
          <p:cNvPr id="132" name="Google Shape;132;p13"/>
          <p:cNvSpPr txBox="1"/>
          <p:nvPr/>
        </p:nvSpPr>
        <p:spPr>
          <a:xfrm>
            <a:off x="7543292" y="1291530"/>
            <a:ext cx="811511" cy="69974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s-CL" sz="900" b="0" i="0" u="none" strike="noStrike" cap="none" dirty="0">
                <a:solidFill>
                  <a:schemeClr val="dk1"/>
                </a:solidFill>
                <a:latin typeface="DM Sans"/>
                <a:ea typeface="DM Sans"/>
                <a:cs typeface="DM Sans"/>
                <a:sym typeface="DM Sans"/>
              </a:rPr>
              <a:t>Norte </a:t>
            </a:r>
            <a:r>
              <a:rPr lang="es-CL" sz="900" b="1" i="0" u="none" strike="noStrike" cap="none" dirty="0">
                <a:solidFill>
                  <a:srgbClr val="FF029C"/>
                </a:solidFill>
                <a:latin typeface="DM Sans"/>
                <a:ea typeface="DM Sans"/>
                <a:cs typeface="DM Sans"/>
                <a:sym typeface="DM Sans"/>
              </a:rPr>
              <a:t>65%</a:t>
            </a:r>
            <a:endParaRPr sz="1050" dirty="0"/>
          </a:p>
          <a:p>
            <a:pPr marL="0" marR="0" lvl="0" indent="0" algn="l" rtl="0">
              <a:lnSpc>
                <a:spcPct val="100000"/>
              </a:lnSpc>
              <a:spcBef>
                <a:spcPts val="750"/>
              </a:spcBef>
              <a:spcAft>
                <a:spcPts val="0"/>
              </a:spcAft>
              <a:buClr>
                <a:srgbClr val="000000"/>
              </a:buClr>
              <a:buSzPts val="1100"/>
              <a:buFont typeface="Arial"/>
              <a:buNone/>
            </a:pPr>
            <a:r>
              <a:rPr lang="es-CL" sz="900" b="0" i="0" u="none" strike="noStrike" cap="none" dirty="0">
                <a:solidFill>
                  <a:schemeClr val="dk1"/>
                </a:solidFill>
                <a:latin typeface="DM Sans"/>
                <a:ea typeface="DM Sans"/>
                <a:cs typeface="DM Sans"/>
                <a:sym typeface="DM Sans"/>
              </a:rPr>
              <a:t>Centro </a:t>
            </a:r>
            <a:r>
              <a:rPr lang="es-CL" sz="900" b="1" i="0" u="none" strike="noStrike" cap="none" dirty="0">
                <a:solidFill>
                  <a:srgbClr val="FF029C"/>
                </a:solidFill>
                <a:latin typeface="DM Sans"/>
                <a:ea typeface="DM Sans"/>
                <a:cs typeface="DM Sans"/>
                <a:sym typeface="DM Sans"/>
              </a:rPr>
              <a:t>61%</a:t>
            </a:r>
            <a:endParaRPr sz="1050" dirty="0"/>
          </a:p>
          <a:p>
            <a:pPr marL="0" marR="0" lvl="0" indent="0" algn="l" rtl="0">
              <a:lnSpc>
                <a:spcPct val="100000"/>
              </a:lnSpc>
              <a:spcBef>
                <a:spcPts val="750"/>
              </a:spcBef>
              <a:spcAft>
                <a:spcPts val="0"/>
              </a:spcAft>
              <a:buClr>
                <a:srgbClr val="000000"/>
              </a:buClr>
              <a:buSzPts val="1100"/>
              <a:buFont typeface="Arial"/>
              <a:buNone/>
            </a:pPr>
            <a:r>
              <a:rPr lang="es-CL" sz="900" b="0" i="0" u="none" strike="noStrike" cap="none" dirty="0">
                <a:solidFill>
                  <a:schemeClr val="dk1"/>
                </a:solidFill>
                <a:latin typeface="DM Sans"/>
                <a:ea typeface="DM Sans"/>
                <a:cs typeface="DM Sans"/>
                <a:sym typeface="DM Sans"/>
              </a:rPr>
              <a:t>Sur </a:t>
            </a:r>
            <a:r>
              <a:rPr lang="es-CL" sz="900" b="1" i="0" u="none" strike="noStrike" cap="none" dirty="0">
                <a:solidFill>
                  <a:srgbClr val="FF029C"/>
                </a:solidFill>
                <a:latin typeface="DM Sans"/>
                <a:ea typeface="DM Sans"/>
                <a:cs typeface="DM Sans"/>
                <a:sym typeface="DM Sans"/>
              </a:rPr>
              <a:t>65%</a:t>
            </a:r>
            <a:endParaRPr sz="900" b="1" i="0" u="none" strike="noStrike" cap="none" dirty="0">
              <a:solidFill>
                <a:srgbClr val="FF029C"/>
              </a:solidFill>
              <a:latin typeface="DM Sans"/>
              <a:ea typeface="DM Sans"/>
              <a:cs typeface="DM Sans"/>
              <a:sym typeface="DM Sans"/>
            </a:endParaRPr>
          </a:p>
        </p:txBody>
      </p:sp>
      <p:sp>
        <p:nvSpPr>
          <p:cNvPr id="133" name="Google Shape;133;p13"/>
          <p:cNvSpPr/>
          <p:nvPr/>
        </p:nvSpPr>
        <p:spPr>
          <a:xfrm>
            <a:off x="6570793" y="1566159"/>
            <a:ext cx="129374" cy="115667"/>
          </a:xfrm>
          <a:prstGeom prst="star4">
            <a:avLst>
              <a:gd name="adj" fmla="val 22920"/>
            </a:avLst>
          </a:prstGeom>
          <a:solidFill>
            <a:srgbClr val="FF3C14"/>
          </a:solidFill>
          <a:ln w="25400" cap="flat" cmpd="sng">
            <a:solidFill>
              <a:srgbClr val="FF3C1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9" name="Google Shape;133;p13"/>
          <p:cNvSpPr/>
          <p:nvPr/>
        </p:nvSpPr>
        <p:spPr>
          <a:xfrm>
            <a:off x="8342589" y="1570849"/>
            <a:ext cx="129374" cy="115667"/>
          </a:xfrm>
          <a:prstGeom prst="star4">
            <a:avLst>
              <a:gd name="adj" fmla="val 22920"/>
            </a:avLst>
          </a:prstGeom>
          <a:solidFill>
            <a:srgbClr val="FF3C14"/>
          </a:solidFill>
          <a:ln w="25400" cap="flat" cmpd="sng">
            <a:solidFill>
              <a:srgbClr val="FF3C1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8" name="Google Shape;139;p18"/>
          <p:cNvSpPr txBox="1"/>
          <p:nvPr/>
        </p:nvSpPr>
        <p:spPr>
          <a:xfrm>
            <a:off x="8718698" y="4741476"/>
            <a:ext cx="425303" cy="338524"/>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s-CL" sz="1050" dirty="0">
                <a:solidFill>
                  <a:schemeClr val="bg1"/>
                </a:solidFill>
                <a:latin typeface="DM Sans Medium"/>
                <a:ea typeface="DM Sans Medium"/>
                <a:cs typeface="DM Sans Medium"/>
                <a:sym typeface="DM Sans Medium"/>
              </a:rPr>
              <a:t>6</a:t>
            </a:r>
            <a:endParaRPr sz="1050" b="0" i="0" u="none" strike="noStrike" cap="none" dirty="0">
              <a:solidFill>
                <a:schemeClr val="bg1"/>
              </a:solidFill>
              <a:latin typeface="DM Sans Medium"/>
              <a:ea typeface="DM Sans Medium"/>
              <a:cs typeface="DM Sans Medium"/>
              <a:sym typeface="DM Sans Medium"/>
            </a:endParaRPr>
          </a:p>
        </p:txBody>
      </p:sp>
      <p:sp>
        <p:nvSpPr>
          <p:cNvPr id="2" name="Rectángulo 1"/>
          <p:cNvSpPr/>
          <p:nvPr/>
        </p:nvSpPr>
        <p:spPr>
          <a:xfrm>
            <a:off x="8439512" y="114346"/>
            <a:ext cx="644853" cy="8849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20" name="Imagen 19"/>
          <p:cNvPicPr>
            <a:picLocks noChangeAspect="1"/>
          </p:cNvPicPr>
          <p:nvPr/>
        </p:nvPicPr>
        <p:blipFill rotWithShape="1">
          <a:blip r:embed="rId7">
            <a:extLst>
              <a:ext uri="{28A0092B-C50C-407E-A947-70E740481C1C}">
                <a14:useLocalDpi xmlns:a14="http://schemas.microsoft.com/office/drawing/2010/main" val="0"/>
              </a:ext>
            </a:extLst>
          </a:blip>
          <a:srcRect l="21592" t="14363" r="22955" b="11924"/>
          <a:stretch/>
        </p:blipFill>
        <p:spPr>
          <a:xfrm>
            <a:off x="8473285" y="50430"/>
            <a:ext cx="590339" cy="78905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8"/>
          <p:cNvSpPr txBox="1"/>
          <p:nvPr/>
        </p:nvSpPr>
        <p:spPr>
          <a:xfrm>
            <a:off x="8718698" y="4741476"/>
            <a:ext cx="425303" cy="338524"/>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fld id="{00000000-1234-1234-1234-123412341234}" type="slidenum">
              <a:rPr lang="es-CL" sz="1050" b="0" i="0" u="none" strike="noStrike" cap="none">
                <a:solidFill>
                  <a:srgbClr val="FFFFFF"/>
                </a:solidFill>
                <a:latin typeface="DM Sans Medium"/>
                <a:ea typeface="DM Sans Medium"/>
                <a:cs typeface="DM Sans Medium"/>
                <a:sym typeface="DM Sans Medium"/>
              </a:rPr>
              <a:t>7</a:t>
            </a:fld>
            <a:endParaRPr sz="1050" b="0" i="0" u="none" strike="noStrike" cap="none" dirty="0">
              <a:solidFill>
                <a:srgbClr val="FFFFFF"/>
              </a:solidFill>
              <a:latin typeface="DM Sans Medium"/>
              <a:ea typeface="DM Sans Medium"/>
              <a:cs typeface="DM Sans Medium"/>
              <a:sym typeface="DM Sans Medium"/>
            </a:endParaRPr>
          </a:p>
        </p:txBody>
      </p:sp>
      <p:sp>
        <p:nvSpPr>
          <p:cNvPr id="140" name="Google Shape;140;p18"/>
          <p:cNvSpPr txBox="1"/>
          <p:nvPr/>
        </p:nvSpPr>
        <p:spPr>
          <a:xfrm>
            <a:off x="206174" y="410789"/>
            <a:ext cx="7886700" cy="665403"/>
          </a:xfrm>
          <a:prstGeom prst="rect">
            <a:avLst/>
          </a:prstGeom>
          <a:noFill/>
          <a:ln>
            <a:noFill/>
          </a:ln>
        </p:spPr>
        <p:txBody>
          <a:bodyPr spcFirstLastPara="1" wrap="square" lIns="91425" tIns="45700" rIns="91425" bIns="45700" anchor="ctr" anchorCtr="0">
            <a:noAutofit/>
          </a:bodyPr>
          <a:lstStyle/>
          <a:p>
            <a:pPr marL="0" marR="0" lvl="0" indent="0" algn="l" rtl="0">
              <a:lnSpc>
                <a:spcPct val="150000"/>
              </a:lnSpc>
              <a:spcBef>
                <a:spcPts val="0"/>
              </a:spcBef>
              <a:spcAft>
                <a:spcPts val="0"/>
              </a:spcAft>
              <a:buClr>
                <a:srgbClr val="000000"/>
              </a:buClr>
              <a:buSzPts val="2400"/>
              <a:buFont typeface="Arial"/>
              <a:buNone/>
            </a:pPr>
            <a:r>
              <a:rPr lang="es-CL" sz="2400" b="1" i="0" u="none" strike="noStrike" cap="none">
                <a:solidFill>
                  <a:schemeClr val="lt1"/>
                </a:solidFill>
                <a:highlight>
                  <a:srgbClr val="FF029C"/>
                </a:highlight>
                <a:latin typeface="DM Sans"/>
                <a:ea typeface="DM Sans"/>
                <a:cs typeface="DM Sans"/>
                <a:sym typeface="DM Sans"/>
              </a:rPr>
              <a:t>Evolución número </a:t>
            </a:r>
            <a:br>
              <a:rPr lang="es-CL" sz="2400" b="1" i="0" u="none" strike="noStrike" cap="none">
                <a:solidFill>
                  <a:schemeClr val="lt1"/>
                </a:solidFill>
                <a:highlight>
                  <a:srgbClr val="FF029C"/>
                </a:highlight>
                <a:latin typeface="DM Sans"/>
                <a:ea typeface="DM Sans"/>
                <a:cs typeface="DM Sans"/>
                <a:sym typeface="DM Sans"/>
              </a:rPr>
            </a:br>
            <a:r>
              <a:rPr lang="es-CL" sz="2400" b="1" i="0" u="none" strike="noStrike" cap="none">
                <a:solidFill>
                  <a:schemeClr val="lt1"/>
                </a:solidFill>
                <a:highlight>
                  <a:srgbClr val="FF029C"/>
                </a:highlight>
                <a:latin typeface="DM Sans"/>
                <a:ea typeface="DM Sans"/>
                <a:cs typeface="DM Sans"/>
                <a:sym typeface="DM Sans"/>
              </a:rPr>
              <a:t>de televisores en hogar</a:t>
            </a:r>
            <a:endParaRPr sz="2200" b="1" i="0" u="none" strike="noStrike" cap="none">
              <a:solidFill>
                <a:schemeClr val="lt1"/>
              </a:solidFill>
              <a:highlight>
                <a:srgbClr val="FF029C"/>
              </a:highlight>
              <a:latin typeface="DM Sans"/>
              <a:ea typeface="DM Sans"/>
              <a:cs typeface="DM Sans"/>
              <a:sym typeface="DM Sans"/>
            </a:endParaRPr>
          </a:p>
        </p:txBody>
      </p:sp>
      <p:sp>
        <p:nvSpPr>
          <p:cNvPr id="141" name="Google Shape;141;p18"/>
          <p:cNvSpPr/>
          <p:nvPr/>
        </p:nvSpPr>
        <p:spPr>
          <a:xfrm>
            <a:off x="6266376" y="1106118"/>
            <a:ext cx="1986368" cy="1330227"/>
          </a:xfrm>
          <a:prstGeom prst="rect">
            <a:avLst/>
          </a:prstGeom>
          <a:noFill/>
          <a:ln w="12700" cap="flat" cmpd="sng">
            <a:solidFill>
              <a:srgbClr val="7030A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42;p18"/>
          <p:cNvSpPr/>
          <p:nvPr/>
        </p:nvSpPr>
        <p:spPr>
          <a:xfrm>
            <a:off x="4335149" y="1816188"/>
            <a:ext cx="1284141" cy="2720901"/>
          </a:xfrm>
          <a:prstGeom prst="rect">
            <a:avLst/>
          </a:prstGeom>
          <a:noFill/>
          <a:ln w="12700" cap="flat" cmpd="sng">
            <a:solidFill>
              <a:srgbClr val="753582"/>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43" name="Google Shape;143;p18"/>
          <p:cNvPicPr preferRelativeResize="0"/>
          <p:nvPr/>
        </p:nvPicPr>
        <p:blipFill rotWithShape="1">
          <a:blip r:embed="rId3">
            <a:clrChange>
              <a:clrFrom>
                <a:srgbClr val="739AF0"/>
              </a:clrFrom>
              <a:clrTo>
                <a:srgbClr val="739AF0">
                  <a:alpha val="0"/>
                </a:srgbClr>
              </a:clrTo>
            </a:clrChange>
            <a:alphaModFix/>
            <a:duotone>
              <a:prstClr val="black"/>
              <a:srgbClr val="FF029C">
                <a:tint val="45000"/>
                <a:satMod val="400000"/>
              </a:srgbClr>
            </a:duotone>
          </a:blip>
          <a:srcRect/>
          <a:stretch/>
        </p:blipFill>
        <p:spPr>
          <a:xfrm>
            <a:off x="4201594" y="954708"/>
            <a:ext cx="1362101" cy="717097"/>
          </a:xfrm>
          <a:prstGeom prst="rect">
            <a:avLst/>
          </a:prstGeom>
          <a:noFill/>
          <a:ln>
            <a:noFill/>
          </a:ln>
        </p:spPr>
      </p:pic>
      <p:sp>
        <p:nvSpPr>
          <p:cNvPr id="144" name="Google Shape;144;p18"/>
          <p:cNvSpPr txBox="1"/>
          <p:nvPr/>
        </p:nvSpPr>
        <p:spPr>
          <a:xfrm>
            <a:off x="4390743" y="2053253"/>
            <a:ext cx="1172952" cy="224676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CL" sz="1200" b="0" i="0" u="none" strike="noStrike" cap="none">
                <a:solidFill>
                  <a:srgbClr val="000000"/>
                </a:solidFill>
                <a:latin typeface="DM Sans"/>
                <a:ea typeface="DM Sans"/>
                <a:cs typeface="DM Sans"/>
                <a:sym typeface="DM Sans"/>
              </a:rPr>
              <a:t>En </a:t>
            </a:r>
            <a:r>
              <a:rPr lang="es-CL" sz="1200" b="1" i="0" u="none" strike="noStrike" cap="none">
                <a:solidFill>
                  <a:srgbClr val="FF029C"/>
                </a:solidFill>
                <a:latin typeface="DM Sans"/>
                <a:ea typeface="DM Sans"/>
                <a:cs typeface="DM Sans"/>
                <a:sym typeface="DM Sans"/>
              </a:rPr>
              <a:t>2021</a:t>
            </a:r>
            <a:r>
              <a:rPr lang="es-CL" sz="1200" b="0" i="0" u="none" strike="noStrike" cap="none">
                <a:solidFill>
                  <a:srgbClr val="000000"/>
                </a:solidFill>
                <a:latin typeface="DM Sans"/>
                <a:ea typeface="DM Sans"/>
                <a:cs typeface="DM Sans"/>
                <a:sym typeface="DM Sans"/>
              </a:rPr>
              <a:t>, los hogares tienen un </a:t>
            </a:r>
            <a:r>
              <a:rPr lang="es-CL" sz="1600" b="1" i="0" u="none" strike="noStrike" cap="none">
                <a:solidFill>
                  <a:srgbClr val="FF029C"/>
                </a:solidFill>
                <a:latin typeface="DM Sans"/>
                <a:ea typeface="DM Sans"/>
                <a:cs typeface="DM Sans"/>
                <a:sym typeface="DM Sans"/>
              </a:rPr>
              <a:t>promedio de 2,3 </a:t>
            </a:r>
            <a:r>
              <a:rPr lang="es-CL" sz="1200" b="1" i="0" u="none" strike="noStrike" cap="none">
                <a:solidFill>
                  <a:srgbClr val="FF029C"/>
                </a:solidFill>
                <a:latin typeface="DM Sans"/>
                <a:ea typeface="DM Sans"/>
                <a:cs typeface="DM Sans"/>
                <a:sym typeface="DM Sans"/>
              </a:rPr>
              <a:t>televisores, </a:t>
            </a:r>
            <a:r>
              <a:rPr lang="es-CL" sz="1200" b="0" i="0" u="none" strike="noStrike" cap="none">
                <a:solidFill>
                  <a:srgbClr val="000000"/>
                </a:solidFill>
                <a:latin typeface="DM Sans"/>
                <a:ea typeface="DM Sans"/>
                <a:cs typeface="DM Sans"/>
                <a:sym typeface="DM Sans"/>
              </a:rPr>
              <a:t>dato que se ha mantenido entre </a:t>
            </a:r>
            <a:r>
              <a:rPr lang="es-CL" sz="1200" b="1" i="0" u="none" strike="noStrike" cap="none">
                <a:solidFill>
                  <a:srgbClr val="FF029C"/>
                </a:solidFill>
                <a:latin typeface="DM Sans"/>
                <a:ea typeface="DM Sans"/>
                <a:cs typeface="DM Sans"/>
                <a:sym typeface="DM Sans"/>
              </a:rPr>
              <a:t>2 y 3 aparatos </a:t>
            </a:r>
            <a:r>
              <a:rPr lang="es-CL" sz="1200" b="0" i="0" u="none" strike="noStrike" cap="none">
                <a:solidFill>
                  <a:srgbClr val="000000"/>
                </a:solidFill>
                <a:latin typeface="DM Sans"/>
                <a:ea typeface="DM Sans"/>
                <a:cs typeface="DM Sans"/>
                <a:sym typeface="DM Sans"/>
              </a:rPr>
              <a:t>desde </a:t>
            </a:r>
            <a:r>
              <a:rPr lang="es-CL" sz="1200" b="1" i="0" u="none" strike="noStrike" cap="none">
                <a:solidFill>
                  <a:srgbClr val="FF029C"/>
                </a:solidFill>
                <a:latin typeface="DM Sans"/>
                <a:ea typeface="DM Sans"/>
                <a:cs typeface="DM Sans"/>
                <a:sym typeface="DM Sans"/>
              </a:rPr>
              <a:t>1999.</a:t>
            </a:r>
            <a:endParaRPr sz="1200" b="1" i="0" u="none" strike="noStrike" cap="none">
              <a:solidFill>
                <a:srgbClr val="FF029C"/>
              </a:solidFill>
              <a:latin typeface="DM Sans"/>
              <a:ea typeface="DM Sans"/>
              <a:cs typeface="DM Sans"/>
              <a:sym typeface="DM Sans"/>
            </a:endParaRPr>
          </a:p>
        </p:txBody>
      </p:sp>
      <p:pic>
        <p:nvPicPr>
          <p:cNvPr id="145" name="Google Shape;145;p18" descr="Diagram&#10;&#10;Description automatically generated"/>
          <p:cNvPicPr preferRelativeResize="0"/>
          <p:nvPr/>
        </p:nvPicPr>
        <p:blipFill rotWithShape="1">
          <a:blip r:embed="rId4">
            <a:alphaModFix/>
          </a:blip>
          <a:srcRect/>
          <a:stretch/>
        </p:blipFill>
        <p:spPr>
          <a:xfrm>
            <a:off x="675861" y="1762538"/>
            <a:ext cx="3339549" cy="2590492"/>
          </a:xfrm>
          <a:prstGeom prst="rect">
            <a:avLst/>
          </a:prstGeom>
          <a:noFill/>
          <a:ln>
            <a:noFill/>
          </a:ln>
        </p:spPr>
      </p:pic>
      <p:graphicFrame>
        <p:nvGraphicFramePr>
          <p:cNvPr id="146" name="Google Shape;146;p18"/>
          <p:cNvGraphicFramePr/>
          <p:nvPr>
            <p:extLst>
              <p:ext uri="{D42A27DB-BD31-4B8C-83A1-F6EECF244321}">
                <p14:modId xmlns:p14="http://schemas.microsoft.com/office/powerpoint/2010/main" val="2799929017"/>
              </p:ext>
            </p:extLst>
          </p:nvPr>
        </p:nvGraphicFramePr>
        <p:xfrm>
          <a:off x="6156846" y="2962828"/>
          <a:ext cx="2270469" cy="1589127"/>
        </p:xfrm>
        <a:graphic>
          <a:graphicData uri="http://schemas.openxmlformats.org/drawingml/2006/chart">
            <c:chart xmlns:c="http://schemas.openxmlformats.org/drawingml/2006/chart" xmlns:r="http://schemas.openxmlformats.org/officeDocument/2006/relationships" r:id="rId5"/>
          </a:graphicData>
        </a:graphic>
      </p:graphicFrame>
      <p:sp>
        <p:nvSpPr>
          <p:cNvPr id="147" name="Google Shape;147;p18"/>
          <p:cNvSpPr/>
          <p:nvPr/>
        </p:nvSpPr>
        <p:spPr>
          <a:xfrm>
            <a:off x="6259121" y="2608310"/>
            <a:ext cx="2426400" cy="47701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800" dirty="0">
                <a:latin typeface="DM Sans" pitchFamily="2" charset="77"/>
              </a:rPr>
              <a:t>Equipamiento p</a:t>
            </a:r>
            <a:r>
              <a:rPr lang="es-CL" sz="800" i="0" u="none" strike="noStrike" cap="none" dirty="0">
                <a:solidFill>
                  <a:srgbClr val="000000"/>
                </a:solidFill>
                <a:latin typeface="DM Sans" pitchFamily="2" charset="77"/>
                <a:sym typeface="Arial"/>
              </a:rPr>
              <a:t>romedio de televisores </a:t>
            </a:r>
            <a:endParaRPr lang="es-CL" sz="800" i="0" u="none" strike="noStrike" cap="none" dirty="0" smtClean="0">
              <a:solidFill>
                <a:srgbClr val="000000"/>
              </a:solidFill>
              <a:latin typeface="DM Sans" pitchFamily="2" charset="77"/>
              <a:sym typeface="Arial"/>
            </a:endParaRPr>
          </a:p>
          <a:p>
            <a:pPr marL="0" marR="0" lvl="0" indent="0" algn="l" rtl="0">
              <a:lnSpc>
                <a:spcPct val="100000"/>
              </a:lnSpc>
              <a:spcBef>
                <a:spcPts val="0"/>
              </a:spcBef>
              <a:spcAft>
                <a:spcPts val="0"/>
              </a:spcAft>
              <a:buNone/>
            </a:pPr>
            <a:r>
              <a:rPr lang="es-CL" sz="800" dirty="0" smtClean="0">
                <a:latin typeface="DM Sans" pitchFamily="2" charset="77"/>
              </a:rPr>
              <a:t>en </a:t>
            </a:r>
            <a:r>
              <a:rPr lang="es-CL" sz="800" dirty="0">
                <a:latin typeface="DM Sans" pitchFamily="2" charset="77"/>
              </a:rPr>
              <a:t>el </a:t>
            </a:r>
            <a:r>
              <a:rPr lang="es-CL" sz="800" i="0" u="none" strike="noStrike" cap="none" dirty="0">
                <a:solidFill>
                  <a:srgbClr val="000000"/>
                </a:solidFill>
                <a:latin typeface="DM Sans" pitchFamily="2" charset="77"/>
                <a:sym typeface="Arial"/>
              </a:rPr>
              <a:t>hogar</a:t>
            </a:r>
            <a:endParaRPr sz="1050" dirty="0">
              <a:latin typeface="DM Sans" pitchFamily="2" charset="77"/>
            </a:endParaRPr>
          </a:p>
          <a:p>
            <a:pPr marL="0" marR="0" lvl="0" indent="0" algn="l" rtl="0">
              <a:lnSpc>
                <a:spcPct val="100000"/>
              </a:lnSpc>
              <a:spcBef>
                <a:spcPts val="0"/>
              </a:spcBef>
              <a:spcAft>
                <a:spcPts val="0"/>
              </a:spcAft>
              <a:buNone/>
            </a:pPr>
            <a:endParaRPr lang="es-CL" sz="300" b="0" u="none" strike="noStrike" cap="none" dirty="0" smtClean="0">
              <a:solidFill>
                <a:srgbClr val="000000"/>
              </a:solidFill>
              <a:latin typeface="DM Sans" pitchFamily="2" charset="77"/>
              <a:sym typeface="Arial"/>
            </a:endParaRPr>
          </a:p>
          <a:p>
            <a:pPr marL="0" marR="0" lvl="0" indent="0" algn="l" rtl="0">
              <a:lnSpc>
                <a:spcPct val="100000"/>
              </a:lnSpc>
              <a:spcBef>
                <a:spcPts val="0"/>
              </a:spcBef>
              <a:spcAft>
                <a:spcPts val="0"/>
              </a:spcAft>
              <a:buNone/>
            </a:pPr>
            <a:r>
              <a:rPr lang="es-CL" sz="600" b="0" u="none" strike="noStrike" cap="none" dirty="0" smtClean="0">
                <a:solidFill>
                  <a:srgbClr val="000000"/>
                </a:solidFill>
                <a:latin typeface="DM Sans" pitchFamily="2" charset="77"/>
                <a:sym typeface="Arial"/>
              </a:rPr>
              <a:t>Por </a:t>
            </a:r>
            <a:r>
              <a:rPr lang="es-CL" sz="600" b="0" u="none" strike="noStrike" cap="none" dirty="0" err="1">
                <a:solidFill>
                  <a:srgbClr val="000000"/>
                </a:solidFill>
                <a:latin typeface="DM Sans" pitchFamily="2" charset="77"/>
                <a:sym typeface="Arial"/>
              </a:rPr>
              <a:t>macrozona</a:t>
            </a:r>
            <a:endParaRPr sz="600" b="0" u="none" strike="noStrike" cap="none" dirty="0">
              <a:solidFill>
                <a:srgbClr val="000000"/>
              </a:solidFill>
              <a:latin typeface="DM Sans" pitchFamily="2" charset="77"/>
              <a:sym typeface="Arial"/>
            </a:endParaRPr>
          </a:p>
        </p:txBody>
      </p:sp>
      <p:sp>
        <p:nvSpPr>
          <p:cNvPr id="148" name="Google Shape;148;p18"/>
          <p:cNvSpPr txBox="1"/>
          <p:nvPr/>
        </p:nvSpPr>
        <p:spPr>
          <a:xfrm>
            <a:off x="6345160" y="1294178"/>
            <a:ext cx="1828800" cy="95410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CL" sz="1050" b="0" i="0" u="none" strike="noStrike" cap="none" dirty="0">
                <a:solidFill>
                  <a:srgbClr val="000000"/>
                </a:solidFill>
                <a:latin typeface="DM Sans"/>
                <a:ea typeface="DM Sans"/>
                <a:cs typeface="DM Sans"/>
                <a:sym typeface="DM Sans"/>
              </a:rPr>
              <a:t>En la </a:t>
            </a:r>
            <a:r>
              <a:rPr lang="es-CL" sz="1200" b="1" i="0" u="none" strike="noStrike" cap="none" dirty="0">
                <a:solidFill>
                  <a:srgbClr val="FF029C"/>
                </a:solidFill>
                <a:latin typeface="DM Sans"/>
                <a:ea typeface="DM Sans"/>
                <a:cs typeface="DM Sans"/>
                <a:sym typeface="DM Sans"/>
              </a:rPr>
              <a:t>zona norte</a:t>
            </a:r>
            <a:r>
              <a:rPr lang="es-CL" sz="1050" b="0" i="0" u="none" strike="noStrike" cap="none" dirty="0">
                <a:solidFill>
                  <a:srgbClr val="000000"/>
                </a:solidFill>
                <a:latin typeface="DM Sans"/>
                <a:ea typeface="DM Sans"/>
                <a:cs typeface="DM Sans"/>
                <a:sym typeface="DM Sans"/>
              </a:rPr>
              <a:t>, el valor </a:t>
            </a:r>
            <a:r>
              <a:rPr lang="es-CL" sz="1050" b="0" i="0" u="none" strike="noStrike" cap="none" dirty="0">
                <a:solidFill>
                  <a:srgbClr val="FF029C"/>
                </a:solidFill>
                <a:latin typeface="DM Sans"/>
                <a:ea typeface="DM Sans"/>
                <a:cs typeface="DM Sans"/>
                <a:sym typeface="DM Sans"/>
              </a:rPr>
              <a:t>sube 0,1% </a:t>
            </a:r>
            <a:r>
              <a:rPr lang="es-CL" sz="1050" b="0" i="0" u="none" strike="noStrike" cap="none" dirty="0">
                <a:solidFill>
                  <a:srgbClr val="000000"/>
                </a:solidFill>
                <a:latin typeface="DM Sans"/>
                <a:ea typeface="DM Sans"/>
                <a:cs typeface="DM Sans"/>
                <a:sym typeface="DM Sans"/>
              </a:rPr>
              <a:t>en comparación al promedio nacional, y en las </a:t>
            </a:r>
            <a:r>
              <a:rPr lang="es-CL" sz="1100" b="1" i="0" u="none" strike="noStrike" cap="none" dirty="0">
                <a:solidFill>
                  <a:srgbClr val="FF029C"/>
                </a:solidFill>
                <a:latin typeface="DM Sans"/>
                <a:ea typeface="DM Sans"/>
                <a:cs typeface="DM Sans"/>
                <a:sym typeface="DM Sans"/>
              </a:rPr>
              <a:t>zonas centro y sur</a:t>
            </a:r>
            <a:r>
              <a:rPr lang="es-CL" sz="1050" b="0" i="0" u="none" strike="noStrike" cap="none" dirty="0">
                <a:solidFill>
                  <a:srgbClr val="000000"/>
                </a:solidFill>
                <a:latin typeface="DM Sans"/>
                <a:ea typeface="DM Sans"/>
                <a:cs typeface="DM Sans"/>
                <a:sym typeface="DM Sans"/>
              </a:rPr>
              <a:t>, </a:t>
            </a:r>
            <a:endParaRPr dirty="0"/>
          </a:p>
          <a:p>
            <a:pPr marL="0" marR="0" lvl="0" indent="0" algn="ctr" rtl="0">
              <a:lnSpc>
                <a:spcPct val="100000"/>
              </a:lnSpc>
              <a:spcBef>
                <a:spcPts val="0"/>
              </a:spcBef>
              <a:spcAft>
                <a:spcPts val="0"/>
              </a:spcAft>
              <a:buNone/>
            </a:pPr>
            <a:r>
              <a:rPr lang="es-CL" sz="1050" b="0" i="0" u="none" strike="noStrike" cap="none" dirty="0">
                <a:solidFill>
                  <a:srgbClr val="FF029C"/>
                </a:solidFill>
                <a:latin typeface="DM Sans"/>
                <a:ea typeface="DM Sans"/>
                <a:cs typeface="DM Sans"/>
                <a:sym typeface="DM Sans"/>
              </a:rPr>
              <a:t>baja un 0,1%</a:t>
            </a:r>
            <a:r>
              <a:rPr lang="es-CL" sz="1050" b="0" i="0" u="none" strike="noStrike" cap="none" dirty="0">
                <a:solidFill>
                  <a:srgbClr val="000000"/>
                </a:solidFill>
                <a:latin typeface="DM Sans"/>
                <a:ea typeface="DM Sans"/>
                <a:cs typeface="DM Sans"/>
                <a:sym typeface="DM Sans"/>
              </a:rPr>
              <a:t>.</a:t>
            </a:r>
            <a:endParaRPr sz="1050" b="1" i="0" u="none" strike="noStrike" cap="none" dirty="0">
              <a:solidFill>
                <a:srgbClr val="FF029C"/>
              </a:solidFill>
              <a:latin typeface="DM Sans"/>
              <a:ea typeface="DM Sans"/>
              <a:cs typeface="DM Sans"/>
              <a:sym typeface="DM Sans"/>
            </a:endParaRPr>
          </a:p>
        </p:txBody>
      </p:sp>
      <p:sp>
        <p:nvSpPr>
          <p:cNvPr id="12" name="Rectángulo 11"/>
          <p:cNvSpPr/>
          <p:nvPr/>
        </p:nvSpPr>
        <p:spPr>
          <a:xfrm>
            <a:off x="8439512" y="114346"/>
            <a:ext cx="644853" cy="8849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3" name="Imagen 12"/>
          <p:cNvPicPr>
            <a:picLocks noChangeAspect="1"/>
          </p:cNvPicPr>
          <p:nvPr/>
        </p:nvPicPr>
        <p:blipFill rotWithShape="1">
          <a:blip r:embed="rId6">
            <a:extLst>
              <a:ext uri="{28A0092B-C50C-407E-A947-70E740481C1C}">
                <a14:useLocalDpi xmlns:a14="http://schemas.microsoft.com/office/drawing/2010/main" val="0"/>
              </a:ext>
            </a:extLst>
          </a:blip>
          <a:srcRect l="21592" t="14363" r="22955" b="11924"/>
          <a:stretch/>
        </p:blipFill>
        <p:spPr>
          <a:xfrm>
            <a:off x="8473285" y="50430"/>
            <a:ext cx="590339" cy="78905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8"/>
          <p:cNvSpPr txBox="1"/>
          <p:nvPr/>
        </p:nvSpPr>
        <p:spPr>
          <a:xfrm>
            <a:off x="8718698" y="4741476"/>
            <a:ext cx="425303" cy="338524"/>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50"/>
              <a:buFont typeface="Arial"/>
              <a:buNone/>
            </a:pPr>
            <a:fld id="{00000000-1234-1234-1234-123412341234}" type="slidenum">
              <a:rPr lang="es-CL" sz="1050" b="0" i="0" u="none" strike="noStrike" cap="none">
                <a:solidFill>
                  <a:srgbClr val="FFFFFF"/>
                </a:solidFill>
                <a:latin typeface="DM Sans Medium"/>
                <a:ea typeface="DM Sans Medium"/>
                <a:cs typeface="DM Sans Medium"/>
                <a:sym typeface="DM Sans Medium"/>
              </a:rPr>
              <a:t>8</a:t>
            </a:fld>
            <a:endParaRPr sz="1050" b="0" i="0" u="none" strike="noStrike" cap="none">
              <a:solidFill>
                <a:srgbClr val="FFFFFF"/>
              </a:solidFill>
              <a:latin typeface="DM Sans Medium"/>
              <a:ea typeface="DM Sans Medium"/>
              <a:cs typeface="DM Sans Medium"/>
              <a:sym typeface="DM Sans Medium"/>
            </a:endParaRPr>
          </a:p>
        </p:txBody>
      </p:sp>
      <p:sp>
        <p:nvSpPr>
          <p:cNvPr id="154" name="Google Shape;154;p8"/>
          <p:cNvSpPr txBox="1"/>
          <p:nvPr/>
        </p:nvSpPr>
        <p:spPr>
          <a:xfrm>
            <a:off x="235802" y="113020"/>
            <a:ext cx="7886700" cy="665400"/>
          </a:xfrm>
          <a:prstGeom prst="rect">
            <a:avLst/>
          </a:prstGeom>
          <a:noFill/>
          <a:ln>
            <a:noFill/>
          </a:ln>
        </p:spPr>
        <p:txBody>
          <a:bodyPr spcFirstLastPara="1" wrap="square" lIns="91425" tIns="45700" rIns="91425" bIns="45700" anchor="ctr" anchorCtr="0">
            <a:noAutofit/>
          </a:bodyPr>
          <a:lstStyle/>
          <a:p>
            <a:pPr marL="0" marR="0" lvl="0" indent="0" algn="l" rtl="0">
              <a:lnSpc>
                <a:spcPct val="150000"/>
              </a:lnSpc>
              <a:spcBef>
                <a:spcPts val="0"/>
              </a:spcBef>
              <a:spcAft>
                <a:spcPts val="0"/>
              </a:spcAft>
              <a:buClr>
                <a:schemeClr val="lt1"/>
              </a:buClr>
              <a:buSzPts val="2200"/>
              <a:buFont typeface="DM Sans"/>
              <a:buNone/>
            </a:pPr>
            <a:r>
              <a:rPr lang="es-CL" sz="2400" b="1" i="0" u="none" strike="noStrike" cap="none" dirty="0">
                <a:solidFill>
                  <a:schemeClr val="lt1"/>
                </a:solidFill>
                <a:highlight>
                  <a:srgbClr val="FF029C"/>
                </a:highlight>
                <a:latin typeface="DM Sans"/>
                <a:ea typeface="DM Sans"/>
                <a:cs typeface="DM Sans"/>
                <a:sym typeface="DM Sans"/>
              </a:rPr>
              <a:t>Tenencia servicios pagados de TV</a:t>
            </a:r>
            <a:endParaRPr sz="2400" b="0" i="0" u="none" strike="noStrike" cap="none" dirty="0">
              <a:solidFill>
                <a:srgbClr val="000000"/>
              </a:solidFill>
              <a:latin typeface="Arial"/>
              <a:ea typeface="Arial"/>
              <a:cs typeface="Arial"/>
              <a:sym typeface="Arial"/>
            </a:endParaRPr>
          </a:p>
        </p:txBody>
      </p:sp>
      <p:sp>
        <p:nvSpPr>
          <p:cNvPr id="155" name="Google Shape;155;p8"/>
          <p:cNvSpPr/>
          <p:nvPr/>
        </p:nvSpPr>
        <p:spPr>
          <a:xfrm>
            <a:off x="6105700" y="0"/>
            <a:ext cx="3038400" cy="5143500"/>
          </a:xfrm>
          <a:prstGeom prst="rect">
            <a:avLst/>
          </a:prstGeom>
          <a:solidFill>
            <a:srgbClr val="FF029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57" name="Google Shape;157;p8"/>
          <p:cNvSpPr txBox="1">
            <a:spLocks noGrp="1"/>
          </p:cNvSpPr>
          <p:nvPr>
            <p:ph type="body" idx="4294967295"/>
          </p:nvPr>
        </p:nvSpPr>
        <p:spPr>
          <a:xfrm>
            <a:off x="6444996" y="393803"/>
            <a:ext cx="2352903" cy="40422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None/>
            </a:pPr>
            <a:endParaRPr sz="1200" dirty="0">
              <a:solidFill>
                <a:schemeClr val="lt1"/>
              </a:solidFill>
              <a:latin typeface="DM Sans"/>
              <a:ea typeface="DM Sans"/>
              <a:cs typeface="DM Sans"/>
              <a:sym typeface="DM Sans"/>
            </a:endParaRPr>
          </a:p>
          <a:p>
            <a:pPr marL="0" lvl="0" indent="0" algn="r" rtl="0">
              <a:lnSpc>
                <a:spcPct val="100000"/>
              </a:lnSpc>
              <a:spcBef>
                <a:spcPts val="0"/>
              </a:spcBef>
              <a:spcAft>
                <a:spcPts val="0"/>
              </a:spcAft>
              <a:buNone/>
            </a:pPr>
            <a:r>
              <a:rPr lang="es-CL" sz="1200" dirty="0">
                <a:solidFill>
                  <a:schemeClr val="lt1"/>
                </a:solidFill>
                <a:latin typeface="DM Sans"/>
                <a:ea typeface="DM Sans"/>
                <a:cs typeface="DM Sans"/>
                <a:sym typeface="DM Sans"/>
              </a:rPr>
              <a:t>La </a:t>
            </a:r>
            <a:r>
              <a:rPr lang="es-CL" sz="1300" b="1" dirty="0">
                <a:solidFill>
                  <a:schemeClr val="lt1"/>
                </a:solidFill>
                <a:latin typeface="DM Sans"/>
                <a:ea typeface="DM Sans"/>
                <a:cs typeface="DM Sans"/>
                <a:sym typeface="DM Sans"/>
              </a:rPr>
              <a:t>televisión por cable</a:t>
            </a:r>
            <a:r>
              <a:rPr lang="es-CL" sz="1200" dirty="0">
                <a:solidFill>
                  <a:schemeClr val="lt1"/>
                </a:solidFill>
                <a:latin typeface="DM Sans"/>
                <a:ea typeface="DM Sans"/>
                <a:cs typeface="DM Sans"/>
                <a:sym typeface="DM Sans"/>
              </a:rPr>
              <a:t> es el servicio pagado más presente en los hogares chilenos. </a:t>
            </a:r>
          </a:p>
          <a:p>
            <a:pPr marL="0" lvl="0" indent="0" algn="r" rtl="0">
              <a:lnSpc>
                <a:spcPct val="100000"/>
              </a:lnSpc>
              <a:spcBef>
                <a:spcPts val="0"/>
              </a:spcBef>
              <a:spcAft>
                <a:spcPts val="0"/>
              </a:spcAft>
              <a:buNone/>
            </a:pPr>
            <a:endParaRPr lang="es-CL" sz="1200" dirty="0">
              <a:solidFill>
                <a:schemeClr val="lt1"/>
              </a:solidFill>
              <a:latin typeface="DM Sans"/>
              <a:ea typeface="DM Sans"/>
              <a:cs typeface="DM Sans"/>
              <a:sym typeface="DM Sans"/>
            </a:endParaRPr>
          </a:p>
          <a:p>
            <a:pPr marL="0" lvl="0" indent="0" algn="r" rtl="0">
              <a:lnSpc>
                <a:spcPct val="100000"/>
              </a:lnSpc>
              <a:spcBef>
                <a:spcPts val="0"/>
              </a:spcBef>
              <a:spcAft>
                <a:spcPts val="0"/>
              </a:spcAft>
              <a:buNone/>
            </a:pPr>
            <a:endParaRPr sz="1200" dirty="0">
              <a:solidFill>
                <a:schemeClr val="lt1"/>
              </a:solidFill>
              <a:latin typeface="DM Sans"/>
              <a:ea typeface="DM Sans"/>
              <a:cs typeface="DM Sans"/>
              <a:sym typeface="DM Sans"/>
            </a:endParaRPr>
          </a:p>
          <a:p>
            <a:pPr marL="0" lvl="0" indent="0" algn="r" rtl="0">
              <a:lnSpc>
                <a:spcPct val="100000"/>
              </a:lnSpc>
              <a:spcBef>
                <a:spcPts val="0"/>
              </a:spcBef>
              <a:spcAft>
                <a:spcPts val="0"/>
              </a:spcAft>
              <a:buNone/>
            </a:pPr>
            <a:r>
              <a:rPr lang="es-CL" sz="1200" dirty="0">
                <a:solidFill>
                  <a:schemeClr val="lt1"/>
                </a:solidFill>
                <a:latin typeface="DM Sans"/>
                <a:ea typeface="DM Sans"/>
                <a:cs typeface="DM Sans"/>
                <a:sym typeface="DM Sans"/>
              </a:rPr>
              <a:t>Respecto al dato regional,  </a:t>
            </a:r>
            <a:r>
              <a:rPr lang="es-CL" sz="1200" b="1" dirty="0">
                <a:solidFill>
                  <a:srgbClr val="FF029C"/>
                </a:solidFill>
                <a:highlight>
                  <a:schemeClr val="lt1"/>
                </a:highlight>
                <a:latin typeface="DM Sans"/>
                <a:ea typeface="DM Sans"/>
                <a:cs typeface="DM Sans"/>
                <a:sym typeface="DM Sans"/>
              </a:rPr>
              <a:t>la</a:t>
            </a:r>
            <a:r>
              <a:rPr lang="es-CL" sz="1200" dirty="0">
                <a:solidFill>
                  <a:srgbClr val="FF029C"/>
                </a:solidFill>
                <a:highlight>
                  <a:schemeClr val="lt1"/>
                </a:highlight>
                <a:latin typeface="DM Sans"/>
                <a:ea typeface="DM Sans"/>
                <a:cs typeface="DM Sans"/>
                <a:sym typeface="DM Sans"/>
              </a:rPr>
              <a:t> </a:t>
            </a:r>
            <a:r>
              <a:rPr lang="es-CL" sz="1200" b="1" dirty="0">
                <a:solidFill>
                  <a:srgbClr val="FF029C"/>
                </a:solidFill>
                <a:highlight>
                  <a:schemeClr val="lt1"/>
                </a:highlight>
                <a:latin typeface="DM Sans"/>
                <a:ea typeface="DM Sans"/>
                <a:cs typeface="DM Sans"/>
                <a:sym typeface="DM Sans"/>
              </a:rPr>
              <a:t>zona centro</a:t>
            </a:r>
            <a:r>
              <a:rPr lang="es-CL" sz="1200" dirty="0">
                <a:solidFill>
                  <a:schemeClr val="lt1"/>
                </a:solidFill>
                <a:latin typeface="DM Sans"/>
                <a:ea typeface="DM Sans"/>
                <a:cs typeface="DM Sans"/>
                <a:sym typeface="DM Sans"/>
              </a:rPr>
              <a:t> presenta cifras levemente </a:t>
            </a:r>
            <a:r>
              <a:rPr lang="es-CL" sz="1200" b="1" dirty="0">
                <a:solidFill>
                  <a:srgbClr val="FF029C"/>
                </a:solidFill>
                <a:highlight>
                  <a:schemeClr val="lt1"/>
                </a:highlight>
                <a:latin typeface="DM Sans"/>
                <a:ea typeface="DM Sans"/>
                <a:cs typeface="DM Sans"/>
                <a:sym typeface="DM Sans"/>
              </a:rPr>
              <a:t>más altas que sur y norte.</a:t>
            </a:r>
            <a:endParaRPr sz="1200" b="1" dirty="0">
              <a:solidFill>
                <a:srgbClr val="FF029C"/>
              </a:solidFill>
              <a:highlight>
                <a:schemeClr val="lt1"/>
              </a:highlight>
              <a:latin typeface="DM Sans"/>
              <a:ea typeface="DM Sans"/>
              <a:cs typeface="DM Sans"/>
              <a:sym typeface="DM Sans"/>
            </a:endParaRPr>
          </a:p>
          <a:p>
            <a:pPr marL="0" lvl="0" indent="0" algn="r" rtl="0">
              <a:lnSpc>
                <a:spcPct val="100000"/>
              </a:lnSpc>
              <a:spcBef>
                <a:spcPts val="0"/>
              </a:spcBef>
              <a:spcAft>
                <a:spcPts val="0"/>
              </a:spcAft>
              <a:buNone/>
            </a:pPr>
            <a:endParaRPr sz="1200" b="1" dirty="0">
              <a:solidFill>
                <a:schemeClr val="lt1"/>
              </a:solidFill>
              <a:latin typeface="DM Sans"/>
              <a:ea typeface="DM Sans"/>
              <a:cs typeface="DM Sans"/>
              <a:sym typeface="DM Sans"/>
            </a:endParaRPr>
          </a:p>
          <a:p>
            <a:pPr marL="0" lvl="0" indent="0" algn="r" rtl="0">
              <a:lnSpc>
                <a:spcPct val="100000"/>
              </a:lnSpc>
              <a:spcBef>
                <a:spcPts val="0"/>
              </a:spcBef>
              <a:spcAft>
                <a:spcPts val="0"/>
              </a:spcAft>
              <a:buNone/>
            </a:pPr>
            <a:endParaRPr lang="es-CL" sz="1200" b="1" dirty="0" smtClean="0">
              <a:solidFill>
                <a:schemeClr val="lt1"/>
              </a:solidFill>
              <a:latin typeface="DM Sans"/>
              <a:ea typeface="DM Sans"/>
              <a:cs typeface="DM Sans"/>
              <a:sym typeface="DM Sans"/>
            </a:endParaRPr>
          </a:p>
          <a:p>
            <a:pPr marL="0" lvl="0" indent="0" algn="r" rtl="0">
              <a:lnSpc>
                <a:spcPct val="100000"/>
              </a:lnSpc>
              <a:spcBef>
                <a:spcPts val="0"/>
              </a:spcBef>
              <a:spcAft>
                <a:spcPts val="0"/>
              </a:spcAft>
              <a:buNone/>
            </a:pPr>
            <a:endParaRPr lang="es-CL" sz="1200" b="1" dirty="0" smtClean="0">
              <a:solidFill>
                <a:schemeClr val="lt1"/>
              </a:solidFill>
              <a:latin typeface="DM Sans"/>
              <a:ea typeface="DM Sans"/>
              <a:cs typeface="DM Sans"/>
              <a:sym typeface="DM Sans"/>
            </a:endParaRPr>
          </a:p>
          <a:p>
            <a:pPr marL="0" lvl="0" indent="0" algn="r" rtl="0">
              <a:lnSpc>
                <a:spcPct val="100000"/>
              </a:lnSpc>
              <a:spcBef>
                <a:spcPts val="0"/>
              </a:spcBef>
              <a:spcAft>
                <a:spcPts val="0"/>
              </a:spcAft>
              <a:buNone/>
            </a:pPr>
            <a:endParaRPr sz="1200" b="1" dirty="0">
              <a:solidFill>
                <a:schemeClr val="lt1"/>
              </a:solidFill>
              <a:latin typeface="DM Sans"/>
              <a:ea typeface="DM Sans"/>
              <a:cs typeface="DM Sans"/>
              <a:sym typeface="DM Sans"/>
            </a:endParaRPr>
          </a:p>
          <a:p>
            <a:pPr marL="0" lvl="0" indent="0" algn="l" rtl="0">
              <a:lnSpc>
                <a:spcPct val="100000"/>
              </a:lnSpc>
              <a:spcBef>
                <a:spcPts val="0"/>
              </a:spcBef>
              <a:spcAft>
                <a:spcPts val="0"/>
              </a:spcAft>
              <a:buNone/>
            </a:pPr>
            <a:endParaRPr sz="1200" b="1" dirty="0">
              <a:solidFill>
                <a:schemeClr val="lt1"/>
              </a:solidFill>
              <a:latin typeface="DM Sans"/>
              <a:ea typeface="DM Sans"/>
              <a:cs typeface="DM Sans"/>
              <a:sym typeface="DM Sans"/>
            </a:endParaRPr>
          </a:p>
          <a:p>
            <a:pPr marL="0" lvl="0" indent="0" algn="r" rtl="0">
              <a:lnSpc>
                <a:spcPct val="100000"/>
              </a:lnSpc>
              <a:spcBef>
                <a:spcPts val="0"/>
              </a:spcBef>
              <a:spcAft>
                <a:spcPts val="0"/>
              </a:spcAft>
              <a:buNone/>
            </a:pPr>
            <a:r>
              <a:rPr lang="es-CL" sz="1200" dirty="0" smtClean="0">
                <a:solidFill>
                  <a:schemeClr val="lt1"/>
                </a:solidFill>
                <a:latin typeface="DM Sans"/>
                <a:ea typeface="DM Sans"/>
                <a:cs typeface="DM Sans"/>
                <a:sym typeface="DM Sans"/>
              </a:rPr>
              <a:t>En segundo lugar se </a:t>
            </a:r>
            <a:r>
              <a:rPr lang="es-CL" sz="1200" dirty="0">
                <a:solidFill>
                  <a:schemeClr val="lt1"/>
                </a:solidFill>
                <a:latin typeface="DM Sans"/>
                <a:ea typeface="DM Sans"/>
                <a:cs typeface="DM Sans"/>
                <a:sym typeface="DM Sans"/>
              </a:rPr>
              <a:t>encuentran los servicios de </a:t>
            </a:r>
            <a:r>
              <a:rPr lang="es-CL" sz="1200" dirty="0" err="1">
                <a:solidFill>
                  <a:schemeClr val="lt1"/>
                </a:solidFill>
                <a:latin typeface="DM Sans"/>
                <a:ea typeface="DM Sans"/>
                <a:cs typeface="DM Sans"/>
                <a:sym typeface="DM Sans"/>
              </a:rPr>
              <a:t>streaming</a:t>
            </a:r>
            <a:r>
              <a:rPr lang="es-CL" sz="1200" dirty="0">
                <a:solidFill>
                  <a:schemeClr val="lt1"/>
                </a:solidFill>
                <a:latin typeface="DM Sans"/>
                <a:ea typeface="DM Sans"/>
                <a:cs typeface="DM Sans"/>
                <a:sym typeface="DM Sans"/>
              </a:rPr>
              <a:t>.</a:t>
            </a:r>
            <a:endParaRPr sz="1200" dirty="0">
              <a:solidFill>
                <a:schemeClr val="lt1"/>
              </a:solidFill>
              <a:latin typeface="DM Sans"/>
              <a:ea typeface="DM Sans"/>
              <a:cs typeface="DM Sans"/>
              <a:sym typeface="DM Sans"/>
            </a:endParaRPr>
          </a:p>
          <a:p>
            <a:pPr marL="0" lvl="0" indent="0" algn="r" rtl="0">
              <a:lnSpc>
                <a:spcPct val="100000"/>
              </a:lnSpc>
              <a:spcBef>
                <a:spcPts val="0"/>
              </a:spcBef>
              <a:spcAft>
                <a:spcPts val="0"/>
              </a:spcAft>
              <a:buNone/>
            </a:pPr>
            <a:endParaRPr sz="1200" dirty="0">
              <a:solidFill>
                <a:schemeClr val="lt1"/>
              </a:solidFill>
              <a:latin typeface="DM Sans"/>
              <a:ea typeface="DM Sans"/>
              <a:cs typeface="DM Sans"/>
              <a:sym typeface="DM Sans"/>
            </a:endParaRPr>
          </a:p>
          <a:p>
            <a:pPr marL="0" lvl="0" indent="0" algn="r" rtl="0">
              <a:lnSpc>
                <a:spcPct val="100000"/>
              </a:lnSpc>
              <a:spcBef>
                <a:spcPts val="0"/>
              </a:spcBef>
              <a:spcAft>
                <a:spcPts val="0"/>
              </a:spcAft>
              <a:buNone/>
            </a:pPr>
            <a:r>
              <a:rPr lang="es-CL" sz="1200" b="1" dirty="0">
                <a:solidFill>
                  <a:srgbClr val="FF029C"/>
                </a:solidFill>
                <a:highlight>
                  <a:schemeClr val="lt1"/>
                </a:highlight>
                <a:latin typeface="DM Sans"/>
                <a:ea typeface="DM Sans"/>
                <a:cs typeface="DM Sans"/>
                <a:sym typeface="DM Sans"/>
              </a:rPr>
              <a:t>La zona norte y centro</a:t>
            </a:r>
            <a:r>
              <a:rPr lang="es-CL" sz="1200" dirty="0">
                <a:solidFill>
                  <a:schemeClr val="lt1"/>
                </a:solidFill>
                <a:latin typeface="DM Sans"/>
                <a:ea typeface="DM Sans"/>
                <a:cs typeface="DM Sans"/>
                <a:sym typeface="DM Sans"/>
              </a:rPr>
              <a:t> presentan una </a:t>
            </a:r>
            <a:r>
              <a:rPr lang="es-CL" sz="1200" b="1" dirty="0">
                <a:solidFill>
                  <a:srgbClr val="FF029C"/>
                </a:solidFill>
                <a:highlight>
                  <a:schemeClr val="lt1"/>
                </a:highlight>
                <a:latin typeface="DM Sans"/>
                <a:ea typeface="DM Sans"/>
                <a:cs typeface="DM Sans"/>
                <a:sym typeface="DM Sans"/>
              </a:rPr>
              <a:t>leve alza frente al promedio </a:t>
            </a:r>
            <a:r>
              <a:rPr lang="es-CL" sz="1200" b="1" dirty="0" smtClean="0">
                <a:solidFill>
                  <a:srgbClr val="FF029C"/>
                </a:solidFill>
                <a:highlight>
                  <a:schemeClr val="lt1"/>
                </a:highlight>
                <a:latin typeface="DM Sans"/>
                <a:ea typeface="DM Sans"/>
                <a:cs typeface="DM Sans"/>
                <a:sym typeface="DM Sans"/>
              </a:rPr>
              <a:t>nacional</a:t>
            </a:r>
            <a:r>
              <a:rPr lang="es-CL" sz="1200" dirty="0" smtClean="0">
                <a:solidFill>
                  <a:schemeClr val="lt1"/>
                </a:solidFill>
                <a:latin typeface="DM Sans"/>
                <a:ea typeface="DM Sans"/>
                <a:cs typeface="DM Sans"/>
                <a:sym typeface="DM Sans"/>
              </a:rPr>
              <a:t> </a:t>
            </a:r>
            <a:r>
              <a:rPr lang="es-CL" sz="1200" dirty="0">
                <a:solidFill>
                  <a:schemeClr val="lt1"/>
                </a:solidFill>
                <a:latin typeface="DM Sans"/>
                <a:ea typeface="DM Sans"/>
                <a:cs typeface="DM Sans"/>
                <a:sym typeface="DM Sans"/>
              </a:rPr>
              <a:t>en tenencia de </a:t>
            </a:r>
            <a:r>
              <a:rPr lang="es-CL" sz="1200" dirty="0" err="1">
                <a:solidFill>
                  <a:schemeClr val="lt1"/>
                </a:solidFill>
                <a:latin typeface="DM Sans"/>
                <a:ea typeface="DM Sans"/>
                <a:cs typeface="DM Sans"/>
                <a:sym typeface="DM Sans"/>
              </a:rPr>
              <a:t>streaming</a:t>
            </a:r>
            <a:r>
              <a:rPr lang="es-CL" sz="1200" dirty="0">
                <a:solidFill>
                  <a:schemeClr val="lt1"/>
                </a:solidFill>
                <a:latin typeface="DM Sans"/>
                <a:ea typeface="DM Sans"/>
                <a:cs typeface="DM Sans"/>
                <a:sym typeface="DM Sans"/>
              </a:rPr>
              <a:t>.</a:t>
            </a:r>
            <a:endParaRPr sz="1200" dirty="0">
              <a:solidFill>
                <a:schemeClr val="lt1"/>
              </a:solidFill>
              <a:latin typeface="DM Sans"/>
              <a:ea typeface="DM Sans"/>
              <a:cs typeface="DM Sans"/>
              <a:sym typeface="DM Sans"/>
            </a:endParaRPr>
          </a:p>
        </p:txBody>
      </p:sp>
      <p:grpSp>
        <p:nvGrpSpPr>
          <p:cNvPr id="158" name="Google Shape;158;p8"/>
          <p:cNvGrpSpPr/>
          <p:nvPr/>
        </p:nvGrpSpPr>
        <p:grpSpPr>
          <a:xfrm>
            <a:off x="7316319" y="450573"/>
            <a:ext cx="1481559" cy="1982245"/>
            <a:chOff x="7297838" y="1221129"/>
            <a:chExt cx="1481559" cy="3049929"/>
          </a:xfrm>
        </p:grpSpPr>
        <p:cxnSp>
          <p:nvCxnSpPr>
            <p:cNvPr id="159" name="Google Shape;159;p8"/>
            <p:cNvCxnSpPr/>
            <p:nvPr/>
          </p:nvCxnSpPr>
          <p:spPr>
            <a:xfrm>
              <a:off x="7297838" y="1221129"/>
              <a:ext cx="1481559" cy="0"/>
            </a:xfrm>
            <a:prstGeom prst="straightConnector1">
              <a:avLst/>
            </a:prstGeom>
            <a:noFill/>
            <a:ln w="19050" cap="flat" cmpd="sng">
              <a:solidFill>
                <a:schemeClr val="lt1"/>
              </a:solidFill>
              <a:prstDash val="dash"/>
              <a:miter lim="800000"/>
              <a:headEnd type="none" w="sm" len="sm"/>
              <a:tailEnd type="none" w="sm" len="sm"/>
            </a:ln>
          </p:spPr>
        </p:cxnSp>
        <p:cxnSp>
          <p:nvCxnSpPr>
            <p:cNvPr id="160" name="Google Shape;160;p8"/>
            <p:cNvCxnSpPr/>
            <p:nvPr/>
          </p:nvCxnSpPr>
          <p:spPr>
            <a:xfrm>
              <a:off x="8779397" y="1221129"/>
              <a:ext cx="0" cy="3049929"/>
            </a:xfrm>
            <a:prstGeom prst="straightConnector1">
              <a:avLst/>
            </a:prstGeom>
            <a:noFill/>
            <a:ln w="19050" cap="flat" cmpd="sng">
              <a:solidFill>
                <a:schemeClr val="lt1"/>
              </a:solidFill>
              <a:prstDash val="dash"/>
              <a:miter lim="800000"/>
              <a:headEnd type="none" w="sm" len="sm"/>
              <a:tailEnd type="none" w="sm" len="sm"/>
            </a:ln>
          </p:spPr>
        </p:cxnSp>
        <p:cxnSp>
          <p:nvCxnSpPr>
            <p:cNvPr id="161" name="Google Shape;161;p8"/>
            <p:cNvCxnSpPr/>
            <p:nvPr/>
          </p:nvCxnSpPr>
          <p:spPr>
            <a:xfrm>
              <a:off x="7297838" y="4271058"/>
              <a:ext cx="1481559" cy="0"/>
            </a:xfrm>
            <a:prstGeom prst="straightConnector1">
              <a:avLst/>
            </a:prstGeom>
            <a:noFill/>
            <a:ln w="19050" cap="flat" cmpd="sng">
              <a:solidFill>
                <a:schemeClr val="lt1"/>
              </a:solidFill>
              <a:prstDash val="dash"/>
              <a:miter lim="800000"/>
              <a:headEnd type="none" w="sm" len="sm"/>
              <a:tailEnd type="none" w="sm" len="sm"/>
            </a:ln>
          </p:spPr>
        </p:cxnSp>
      </p:grpSp>
      <p:grpSp>
        <p:nvGrpSpPr>
          <p:cNvPr id="163" name="Google Shape;163;p8"/>
          <p:cNvGrpSpPr/>
          <p:nvPr/>
        </p:nvGrpSpPr>
        <p:grpSpPr>
          <a:xfrm>
            <a:off x="7316250" y="3087076"/>
            <a:ext cx="1481700" cy="1717900"/>
            <a:chOff x="7297838" y="1221129"/>
            <a:chExt cx="1481700" cy="3049929"/>
          </a:xfrm>
        </p:grpSpPr>
        <p:cxnSp>
          <p:nvCxnSpPr>
            <p:cNvPr id="164" name="Google Shape;164;p8"/>
            <p:cNvCxnSpPr/>
            <p:nvPr/>
          </p:nvCxnSpPr>
          <p:spPr>
            <a:xfrm>
              <a:off x="7297838" y="1221129"/>
              <a:ext cx="1481700" cy="0"/>
            </a:xfrm>
            <a:prstGeom prst="straightConnector1">
              <a:avLst/>
            </a:prstGeom>
            <a:noFill/>
            <a:ln w="19050" cap="flat" cmpd="sng">
              <a:solidFill>
                <a:schemeClr val="lt1"/>
              </a:solidFill>
              <a:prstDash val="dash"/>
              <a:miter lim="800000"/>
              <a:headEnd type="none" w="sm" len="sm"/>
              <a:tailEnd type="none" w="sm" len="sm"/>
            </a:ln>
          </p:spPr>
        </p:cxnSp>
        <p:cxnSp>
          <p:nvCxnSpPr>
            <p:cNvPr id="165" name="Google Shape;165;p8"/>
            <p:cNvCxnSpPr/>
            <p:nvPr/>
          </p:nvCxnSpPr>
          <p:spPr>
            <a:xfrm>
              <a:off x="8779397" y="1221129"/>
              <a:ext cx="0" cy="3049800"/>
            </a:xfrm>
            <a:prstGeom prst="straightConnector1">
              <a:avLst/>
            </a:prstGeom>
            <a:noFill/>
            <a:ln w="19050" cap="flat" cmpd="sng">
              <a:solidFill>
                <a:schemeClr val="lt1"/>
              </a:solidFill>
              <a:prstDash val="dash"/>
              <a:miter lim="800000"/>
              <a:headEnd type="none" w="sm" len="sm"/>
              <a:tailEnd type="none" w="sm" len="sm"/>
            </a:ln>
          </p:spPr>
        </p:cxnSp>
        <p:cxnSp>
          <p:nvCxnSpPr>
            <p:cNvPr id="166" name="Google Shape;166;p8"/>
            <p:cNvCxnSpPr/>
            <p:nvPr/>
          </p:nvCxnSpPr>
          <p:spPr>
            <a:xfrm>
              <a:off x="7297838" y="4271058"/>
              <a:ext cx="1481700" cy="0"/>
            </a:xfrm>
            <a:prstGeom prst="straightConnector1">
              <a:avLst/>
            </a:prstGeom>
            <a:noFill/>
            <a:ln w="19050" cap="flat" cmpd="sng">
              <a:solidFill>
                <a:schemeClr val="lt1"/>
              </a:solidFill>
              <a:prstDash val="dash"/>
              <a:miter lim="800000"/>
              <a:headEnd type="none" w="sm" len="sm"/>
              <a:tailEnd type="none" w="sm" len="sm"/>
            </a:ln>
          </p:spPr>
        </p:cxnSp>
      </p:grpSp>
      <p:sp>
        <p:nvSpPr>
          <p:cNvPr id="167" name="Google Shape;167;p8"/>
          <p:cNvSpPr/>
          <p:nvPr/>
        </p:nvSpPr>
        <p:spPr>
          <a:xfrm>
            <a:off x="525811" y="1043681"/>
            <a:ext cx="5184300" cy="415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s-CL" sz="800" dirty="0"/>
              <a:t>En su hogar </a:t>
            </a:r>
            <a:r>
              <a:rPr lang="es-CL" sz="800" dirty="0" smtClean="0"/>
              <a:t>¿tiene </a:t>
            </a:r>
            <a:r>
              <a:rPr lang="es-CL" sz="800" dirty="0"/>
              <a:t>alguno de los siguientes servicios pagados de TV?</a:t>
            </a:r>
            <a:endParaRPr sz="800" dirty="0"/>
          </a:p>
          <a:p>
            <a:pPr marL="0" marR="0" lvl="0" indent="0" algn="l" rtl="0">
              <a:lnSpc>
                <a:spcPct val="100000"/>
              </a:lnSpc>
              <a:spcBef>
                <a:spcPts val="0"/>
              </a:spcBef>
              <a:spcAft>
                <a:spcPts val="0"/>
              </a:spcAft>
              <a:buNone/>
            </a:pPr>
            <a:r>
              <a:rPr lang="es-CL" sz="600" dirty="0"/>
              <a:t>% personas que menciona. Respuesta </a:t>
            </a:r>
            <a:r>
              <a:rPr lang="es-CL" sz="600" dirty="0" smtClean="0"/>
              <a:t>múltiple.</a:t>
            </a:r>
            <a:endParaRPr sz="600" b="0" i="0" u="none" strike="noStrike" cap="none" dirty="0">
              <a:solidFill>
                <a:srgbClr val="000000"/>
              </a:solidFill>
              <a:sym typeface="Arial"/>
            </a:endParaRPr>
          </a:p>
        </p:txBody>
      </p:sp>
      <p:graphicFrame>
        <p:nvGraphicFramePr>
          <p:cNvPr id="17" name="Marcador de contenido 5">
            <a:extLst>
              <a:ext uri="{FF2B5EF4-FFF2-40B4-BE49-F238E27FC236}">
                <a16:creationId xmlns:a16="http://schemas.microsoft.com/office/drawing/2014/main" id="{5B54B2C0-547A-1A45-8785-3431D68C27A9}"/>
              </a:ext>
            </a:extLst>
          </p:cNvPr>
          <p:cNvGraphicFramePr>
            <a:graphicFrameLocks/>
          </p:cNvGraphicFramePr>
          <p:nvPr>
            <p:extLst>
              <p:ext uri="{D42A27DB-BD31-4B8C-83A1-F6EECF244321}">
                <p14:modId xmlns:p14="http://schemas.microsoft.com/office/powerpoint/2010/main" val="4111022743"/>
              </p:ext>
            </p:extLst>
          </p:nvPr>
        </p:nvGraphicFramePr>
        <p:xfrm>
          <a:off x="640017" y="1274051"/>
          <a:ext cx="4594430" cy="3493929"/>
        </p:xfrm>
        <a:graphic>
          <a:graphicData uri="http://schemas.openxmlformats.org/drawingml/2006/chart">
            <c:chart xmlns:c="http://schemas.openxmlformats.org/drawingml/2006/chart" xmlns:r="http://schemas.openxmlformats.org/officeDocument/2006/relationships" r:id="rId3"/>
          </a:graphicData>
        </a:graphic>
      </p:graphicFrame>
      <p:sp>
        <p:nvSpPr>
          <p:cNvPr id="20" name="Google Shape;133;p13"/>
          <p:cNvSpPr/>
          <p:nvPr/>
        </p:nvSpPr>
        <p:spPr>
          <a:xfrm>
            <a:off x="5213486" y="1709021"/>
            <a:ext cx="129374" cy="115667"/>
          </a:xfrm>
          <a:prstGeom prst="star4">
            <a:avLst>
              <a:gd name="adj" fmla="val 22920"/>
            </a:avLst>
          </a:prstGeom>
          <a:solidFill>
            <a:srgbClr val="FF3C14"/>
          </a:solidFill>
          <a:ln w="25400" cap="flat" cmpd="sng">
            <a:solidFill>
              <a:srgbClr val="FF3C1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1" name="Google Shape;133;p13"/>
          <p:cNvSpPr/>
          <p:nvPr/>
        </p:nvSpPr>
        <p:spPr>
          <a:xfrm>
            <a:off x="4433025" y="2317152"/>
            <a:ext cx="129374" cy="115667"/>
          </a:xfrm>
          <a:prstGeom prst="star4">
            <a:avLst>
              <a:gd name="adj" fmla="val 22920"/>
            </a:avLst>
          </a:prstGeom>
          <a:solidFill>
            <a:srgbClr val="FF3C14"/>
          </a:solidFill>
          <a:ln w="25400" cap="flat" cmpd="sng">
            <a:solidFill>
              <a:srgbClr val="FF3C1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3" name="Google Shape;139;p18"/>
          <p:cNvSpPr txBox="1"/>
          <p:nvPr/>
        </p:nvSpPr>
        <p:spPr>
          <a:xfrm>
            <a:off x="8718927" y="4727933"/>
            <a:ext cx="425303" cy="338524"/>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s-CL" sz="1050" dirty="0">
                <a:solidFill>
                  <a:srgbClr val="FFFFFF"/>
                </a:solidFill>
                <a:latin typeface="DM Sans Medium"/>
                <a:ea typeface="DM Sans Medium"/>
                <a:cs typeface="DM Sans Medium"/>
                <a:sym typeface="DM Sans Medium"/>
              </a:rPr>
              <a:t>8</a:t>
            </a:r>
            <a:endParaRPr sz="1050" b="0" i="0" u="none" strike="noStrike" cap="none" dirty="0">
              <a:solidFill>
                <a:srgbClr val="FFFFFF"/>
              </a:solidFill>
              <a:latin typeface="DM Sans Medium"/>
              <a:ea typeface="DM Sans Medium"/>
              <a:cs typeface="DM Sans Medium"/>
              <a:sym typeface="DM Sans Medium"/>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9"/>
          <p:cNvSpPr txBox="1">
            <a:spLocks noGrp="1"/>
          </p:cNvSpPr>
          <p:nvPr>
            <p:ph type="body" idx="4294967295"/>
          </p:nvPr>
        </p:nvSpPr>
        <p:spPr>
          <a:xfrm>
            <a:off x="6493862" y="976064"/>
            <a:ext cx="1945650" cy="3282900"/>
          </a:xfrm>
          <a:prstGeom prst="rect">
            <a:avLst/>
          </a:prstGeom>
          <a:noFill/>
          <a:ln>
            <a:noFill/>
          </a:ln>
        </p:spPr>
        <p:txBody>
          <a:bodyPr spcFirstLastPara="1" wrap="square" lIns="91425" tIns="45700" rIns="91425" bIns="45700" anchor="ctr" anchorCtr="0">
            <a:noAutofit/>
          </a:bodyPr>
          <a:lstStyle/>
          <a:p>
            <a:pPr marL="0" lvl="0" indent="0" rtl="0">
              <a:lnSpc>
                <a:spcPct val="110000"/>
              </a:lnSpc>
              <a:spcBef>
                <a:spcPts val="0"/>
              </a:spcBef>
              <a:spcAft>
                <a:spcPts val="0"/>
              </a:spcAft>
              <a:buClr>
                <a:schemeClr val="dk1"/>
              </a:buClr>
              <a:buSzPts val="1400"/>
              <a:buNone/>
            </a:pPr>
            <a:r>
              <a:rPr lang="es-CL" sz="1100" dirty="0">
                <a:latin typeface="DM Sans"/>
                <a:ea typeface="DM Sans"/>
                <a:cs typeface="DM Sans"/>
                <a:sym typeface="DM Sans"/>
              </a:rPr>
              <a:t>Desde una perspectiva histórica, el porcentaje de personas que declara acceder a </a:t>
            </a:r>
            <a:r>
              <a:rPr lang="es-CL" sz="1100" b="1" dirty="0">
                <a:latin typeface="DM Sans"/>
                <a:ea typeface="DM Sans"/>
                <a:cs typeface="DM Sans"/>
                <a:sym typeface="DM Sans"/>
              </a:rPr>
              <a:t>algún tipo de televisión de pago ha aumentado sosteniblemente</a:t>
            </a:r>
            <a:r>
              <a:rPr lang="es-CL" sz="1100" dirty="0">
                <a:latin typeface="DM Sans"/>
                <a:ea typeface="DM Sans"/>
                <a:cs typeface="DM Sans"/>
                <a:sym typeface="DM Sans"/>
              </a:rPr>
              <a:t>, </a:t>
            </a:r>
            <a:r>
              <a:rPr lang="es-CL" sz="1100" dirty="0">
                <a:solidFill>
                  <a:schemeClr val="lt1"/>
                </a:solidFill>
                <a:highlight>
                  <a:srgbClr val="FF029C"/>
                </a:highlight>
                <a:latin typeface="DM Sans"/>
                <a:ea typeface="DM Sans"/>
                <a:cs typeface="DM Sans"/>
                <a:sym typeface="DM Sans"/>
              </a:rPr>
              <a:t>pasando de un </a:t>
            </a:r>
            <a:r>
              <a:rPr lang="es-CL" sz="1400" b="1" dirty="0">
                <a:solidFill>
                  <a:schemeClr val="lt1"/>
                </a:solidFill>
                <a:highlight>
                  <a:srgbClr val="FF029C"/>
                </a:highlight>
                <a:latin typeface="DM Sans"/>
                <a:ea typeface="DM Sans"/>
                <a:cs typeface="DM Sans"/>
                <a:sym typeface="DM Sans"/>
              </a:rPr>
              <a:t>35%</a:t>
            </a:r>
            <a:r>
              <a:rPr lang="es-CL" sz="1200" b="1" dirty="0">
                <a:solidFill>
                  <a:schemeClr val="lt1"/>
                </a:solidFill>
                <a:highlight>
                  <a:srgbClr val="FF029C"/>
                </a:highlight>
                <a:latin typeface="DM Sans"/>
                <a:ea typeface="DM Sans"/>
                <a:cs typeface="DM Sans"/>
                <a:sym typeface="DM Sans"/>
              </a:rPr>
              <a:t> </a:t>
            </a:r>
            <a:r>
              <a:rPr lang="es-CL" sz="1100" b="1" dirty="0">
                <a:solidFill>
                  <a:schemeClr val="lt1"/>
                </a:solidFill>
                <a:highlight>
                  <a:srgbClr val="FF029C"/>
                </a:highlight>
                <a:latin typeface="DM Sans"/>
                <a:ea typeface="DM Sans"/>
                <a:cs typeface="DM Sans"/>
                <a:sym typeface="DM Sans"/>
              </a:rPr>
              <a:t>en 1999</a:t>
            </a:r>
            <a:r>
              <a:rPr lang="es-CL" sz="1100" dirty="0">
                <a:solidFill>
                  <a:schemeClr val="lt1"/>
                </a:solidFill>
                <a:highlight>
                  <a:srgbClr val="FF029C"/>
                </a:highlight>
                <a:latin typeface="DM Sans"/>
                <a:ea typeface="DM Sans"/>
                <a:cs typeface="DM Sans"/>
                <a:sym typeface="DM Sans"/>
              </a:rPr>
              <a:t> a </a:t>
            </a:r>
            <a:r>
              <a:rPr lang="es-CL" sz="1400" b="1" dirty="0">
                <a:solidFill>
                  <a:schemeClr val="lt1"/>
                </a:solidFill>
                <a:highlight>
                  <a:srgbClr val="FF029C"/>
                </a:highlight>
                <a:latin typeface="DM Sans"/>
                <a:ea typeface="DM Sans"/>
                <a:cs typeface="DM Sans"/>
                <a:sym typeface="DM Sans"/>
              </a:rPr>
              <a:t>84%</a:t>
            </a:r>
            <a:r>
              <a:rPr lang="es-CL" sz="1100" b="1" dirty="0">
                <a:solidFill>
                  <a:schemeClr val="lt1"/>
                </a:solidFill>
                <a:highlight>
                  <a:srgbClr val="FF029C"/>
                </a:highlight>
                <a:latin typeface="DM Sans"/>
                <a:ea typeface="DM Sans"/>
                <a:cs typeface="DM Sans"/>
                <a:sym typeface="DM Sans"/>
              </a:rPr>
              <a:t> en 2021.</a:t>
            </a:r>
            <a:endParaRPr sz="1800" dirty="0"/>
          </a:p>
          <a:p>
            <a:pPr marL="0" lvl="0" indent="0" algn="ctr" rtl="0">
              <a:lnSpc>
                <a:spcPct val="110000"/>
              </a:lnSpc>
              <a:spcBef>
                <a:spcPts val="750"/>
              </a:spcBef>
              <a:spcAft>
                <a:spcPts val="0"/>
              </a:spcAft>
              <a:buClr>
                <a:schemeClr val="dk1"/>
              </a:buClr>
              <a:buSzPts val="1400"/>
              <a:buNone/>
            </a:pPr>
            <a:endParaRPr sz="1100" b="1" dirty="0">
              <a:solidFill>
                <a:schemeClr val="lt1"/>
              </a:solidFill>
              <a:highlight>
                <a:srgbClr val="FF029C"/>
              </a:highlight>
              <a:latin typeface="DM Sans"/>
              <a:ea typeface="DM Sans"/>
              <a:cs typeface="DM Sans"/>
              <a:sym typeface="DM Sans"/>
            </a:endParaRPr>
          </a:p>
          <a:p>
            <a:pPr marL="0" lvl="0" indent="0" algn="ctr" rtl="0">
              <a:lnSpc>
                <a:spcPct val="110000"/>
              </a:lnSpc>
              <a:spcBef>
                <a:spcPts val="750"/>
              </a:spcBef>
              <a:spcAft>
                <a:spcPts val="0"/>
              </a:spcAft>
              <a:buClr>
                <a:schemeClr val="lt1"/>
              </a:buClr>
              <a:buSzPts val="1400"/>
              <a:buNone/>
            </a:pPr>
            <a:r>
              <a:rPr lang="es-CL" sz="1600" b="1" dirty="0">
                <a:solidFill>
                  <a:srgbClr val="FF029C"/>
                </a:solidFill>
                <a:latin typeface="DM Sans"/>
                <a:ea typeface="DM Sans"/>
                <a:cs typeface="DM Sans"/>
                <a:sym typeface="DM Sans"/>
              </a:rPr>
              <a:t>84% </a:t>
            </a:r>
            <a:r>
              <a:rPr lang="es-CL" sz="1100" dirty="0">
                <a:latin typeface="DM Sans"/>
                <a:ea typeface="DM Sans"/>
                <a:cs typeface="DM Sans"/>
                <a:sym typeface="DM Sans"/>
              </a:rPr>
              <a:t>Zona Norte</a:t>
            </a:r>
            <a:endParaRPr sz="1100" dirty="0">
              <a:latin typeface="DM Sans"/>
              <a:ea typeface="DM Sans"/>
              <a:cs typeface="DM Sans"/>
              <a:sym typeface="DM Sans"/>
            </a:endParaRPr>
          </a:p>
          <a:p>
            <a:pPr marL="0" lvl="0" indent="0" algn="ctr" rtl="0">
              <a:lnSpc>
                <a:spcPct val="110000"/>
              </a:lnSpc>
              <a:spcBef>
                <a:spcPts val="750"/>
              </a:spcBef>
              <a:spcAft>
                <a:spcPts val="0"/>
              </a:spcAft>
              <a:buClr>
                <a:schemeClr val="lt1"/>
              </a:buClr>
              <a:buSzPts val="1400"/>
              <a:buNone/>
            </a:pPr>
            <a:r>
              <a:rPr lang="es-CL" sz="1400" b="1" dirty="0">
                <a:solidFill>
                  <a:srgbClr val="FF029C"/>
                </a:solidFill>
                <a:latin typeface="DM Sans"/>
                <a:ea typeface="DM Sans"/>
                <a:cs typeface="DM Sans"/>
                <a:sym typeface="DM Sans"/>
              </a:rPr>
              <a:t>88%</a:t>
            </a:r>
            <a:r>
              <a:rPr lang="es-CL" sz="1100" dirty="0">
                <a:latin typeface="DM Sans"/>
                <a:ea typeface="DM Sans"/>
                <a:cs typeface="DM Sans"/>
                <a:sym typeface="DM Sans"/>
              </a:rPr>
              <a:t> Zona Centro</a:t>
            </a:r>
            <a:endParaRPr sz="1100" dirty="0">
              <a:latin typeface="DM Sans"/>
              <a:ea typeface="DM Sans"/>
              <a:cs typeface="DM Sans"/>
              <a:sym typeface="DM Sans"/>
            </a:endParaRPr>
          </a:p>
          <a:p>
            <a:pPr marL="0" lvl="0" indent="0" algn="ctr" rtl="0">
              <a:lnSpc>
                <a:spcPct val="110000"/>
              </a:lnSpc>
              <a:spcBef>
                <a:spcPts val="750"/>
              </a:spcBef>
              <a:spcAft>
                <a:spcPts val="0"/>
              </a:spcAft>
              <a:buClr>
                <a:schemeClr val="lt1"/>
              </a:buClr>
              <a:buSzPts val="1400"/>
              <a:buNone/>
            </a:pPr>
            <a:r>
              <a:rPr lang="es-CL" sz="1600" b="1" dirty="0">
                <a:solidFill>
                  <a:srgbClr val="FF029C"/>
                </a:solidFill>
                <a:latin typeface="DM Sans"/>
                <a:ea typeface="DM Sans"/>
                <a:cs typeface="DM Sans"/>
                <a:sym typeface="DM Sans"/>
              </a:rPr>
              <a:t>83%</a:t>
            </a:r>
            <a:r>
              <a:rPr lang="es-CL" sz="1100" dirty="0">
                <a:latin typeface="DM Sans"/>
                <a:ea typeface="DM Sans"/>
                <a:cs typeface="DM Sans"/>
                <a:sym typeface="DM Sans"/>
              </a:rPr>
              <a:t> Zona Sur</a:t>
            </a:r>
            <a:endParaRPr sz="1100" dirty="0">
              <a:latin typeface="DM Sans"/>
              <a:ea typeface="DM Sans"/>
              <a:cs typeface="DM Sans"/>
              <a:sym typeface="DM Sans"/>
            </a:endParaRPr>
          </a:p>
        </p:txBody>
      </p:sp>
      <p:sp>
        <p:nvSpPr>
          <p:cNvPr id="173" name="Google Shape;173;p9"/>
          <p:cNvSpPr txBox="1"/>
          <p:nvPr/>
        </p:nvSpPr>
        <p:spPr>
          <a:xfrm>
            <a:off x="8718698" y="4741476"/>
            <a:ext cx="425303" cy="338524"/>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50"/>
              <a:buFont typeface="Arial"/>
              <a:buNone/>
            </a:pPr>
            <a:fld id="{00000000-1234-1234-1234-123412341234}" type="slidenum">
              <a:rPr lang="es-CL" sz="1050" b="0" i="0" u="none" strike="noStrike" cap="none">
                <a:solidFill>
                  <a:srgbClr val="FFFFFF"/>
                </a:solidFill>
                <a:latin typeface="DM Sans Medium"/>
                <a:ea typeface="DM Sans Medium"/>
                <a:cs typeface="DM Sans Medium"/>
                <a:sym typeface="DM Sans Medium"/>
              </a:rPr>
              <a:t>9</a:t>
            </a:fld>
            <a:endParaRPr sz="1050" b="0" i="0" u="none" strike="noStrike" cap="none">
              <a:solidFill>
                <a:srgbClr val="FFFFFF"/>
              </a:solidFill>
              <a:latin typeface="DM Sans Medium"/>
              <a:ea typeface="DM Sans Medium"/>
              <a:cs typeface="DM Sans Medium"/>
              <a:sym typeface="DM Sans Medium"/>
            </a:endParaRPr>
          </a:p>
        </p:txBody>
      </p:sp>
      <p:sp>
        <p:nvSpPr>
          <p:cNvPr id="174" name="Google Shape;174;p9"/>
          <p:cNvSpPr txBox="1"/>
          <p:nvPr/>
        </p:nvSpPr>
        <p:spPr>
          <a:xfrm>
            <a:off x="348349" y="207035"/>
            <a:ext cx="7886700" cy="665400"/>
          </a:xfrm>
          <a:prstGeom prst="rect">
            <a:avLst/>
          </a:prstGeom>
          <a:noFill/>
          <a:ln>
            <a:noFill/>
          </a:ln>
        </p:spPr>
        <p:txBody>
          <a:bodyPr spcFirstLastPara="1" wrap="square" lIns="91425" tIns="45700" rIns="91425" bIns="45700" anchor="ctr" anchorCtr="0">
            <a:noAutofit/>
          </a:bodyPr>
          <a:lstStyle/>
          <a:p>
            <a:pPr marL="0" marR="0" lvl="0" indent="0" algn="l" rtl="0">
              <a:lnSpc>
                <a:spcPct val="150000"/>
              </a:lnSpc>
              <a:spcBef>
                <a:spcPts val="0"/>
              </a:spcBef>
              <a:spcAft>
                <a:spcPts val="0"/>
              </a:spcAft>
              <a:buClr>
                <a:schemeClr val="lt1"/>
              </a:buClr>
              <a:buSzPts val="2200"/>
              <a:buFont typeface="DM Sans"/>
              <a:buNone/>
            </a:pPr>
            <a:r>
              <a:rPr lang="es-CL" sz="2400" b="1" i="0" u="none" strike="noStrike" cap="none">
                <a:solidFill>
                  <a:schemeClr val="lt1"/>
                </a:solidFill>
                <a:highlight>
                  <a:srgbClr val="FF029C"/>
                </a:highlight>
                <a:latin typeface="DM Sans"/>
                <a:ea typeface="DM Sans"/>
                <a:cs typeface="DM Sans"/>
                <a:sym typeface="DM Sans"/>
              </a:rPr>
              <a:t>Evolución tenencia televisión de pago</a:t>
            </a:r>
            <a:endParaRPr sz="2400" b="0" i="0" u="none" strike="noStrike" cap="none">
              <a:solidFill>
                <a:srgbClr val="000000"/>
              </a:solidFill>
              <a:latin typeface="Arial"/>
              <a:ea typeface="Arial"/>
              <a:cs typeface="Arial"/>
              <a:sym typeface="Arial"/>
            </a:endParaRPr>
          </a:p>
        </p:txBody>
      </p:sp>
      <p:pic>
        <p:nvPicPr>
          <p:cNvPr id="175" name="Google Shape;175;p9" descr="Chart, diagram&#10;&#10;Description automatically generated"/>
          <p:cNvPicPr preferRelativeResize="0"/>
          <p:nvPr/>
        </p:nvPicPr>
        <p:blipFill rotWithShape="1">
          <a:blip r:embed="rId3">
            <a:alphaModFix/>
          </a:blip>
          <a:srcRect/>
          <a:stretch/>
        </p:blipFill>
        <p:spPr>
          <a:xfrm>
            <a:off x="348350" y="1166925"/>
            <a:ext cx="4796577" cy="3550674"/>
          </a:xfrm>
          <a:prstGeom prst="rect">
            <a:avLst/>
          </a:prstGeom>
          <a:noFill/>
          <a:ln>
            <a:noFill/>
          </a:ln>
        </p:spPr>
      </p:pic>
      <p:sp>
        <p:nvSpPr>
          <p:cNvPr id="181" name="Google Shape;181;p9"/>
          <p:cNvSpPr/>
          <p:nvPr/>
        </p:nvSpPr>
        <p:spPr>
          <a:xfrm>
            <a:off x="6549214" y="2984093"/>
            <a:ext cx="1890298" cy="1378500"/>
          </a:xfrm>
          <a:prstGeom prst="rect">
            <a:avLst/>
          </a:prstGeom>
          <a:noFill/>
          <a:ln w="12700" cap="flat" cmpd="sng">
            <a:solidFill>
              <a:srgbClr val="753582"/>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Rectángulo 16"/>
          <p:cNvSpPr/>
          <p:nvPr/>
        </p:nvSpPr>
        <p:spPr>
          <a:xfrm>
            <a:off x="8439512" y="114346"/>
            <a:ext cx="644853" cy="8849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8" name="Imagen 17"/>
          <p:cNvPicPr>
            <a:picLocks noChangeAspect="1"/>
          </p:cNvPicPr>
          <p:nvPr/>
        </p:nvPicPr>
        <p:blipFill rotWithShape="1">
          <a:blip r:embed="rId4">
            <a:extLst>
              <a:ext uri="{28A0092B-C50C-407E-A947-70E740481C1C}">
                <a14:useLocalDpi xmlns:a14="http://schemas.microsoft.com/office/drawing/2010/main" val="0"/>
              </a:ext>
            </a:extLst>
          </a:blip>
          <a:srcRect l="21592" t="14363" r="22955" b="11924"/>
          <a:stretch/>
        </p:blipFill>
        <p:spPr>
          <a:xfrm>
            <a:off x="8473285" y="50430"/>
            <a:ext cx="590339" cy="789053"/>
          </a:xfrm>
          <a:prstGeom prst="rect">
            <a:avLst/>
          </a:prstGeom>
        </p:spPr>
      </p:pic>
    </p:spTree>
  </p:cSld>
  <p:clrMapOvr>
    <a:masterClrMapping/>
  </p:clrMapOvr>
</p:sld>
</file>

<file path=ppt/theme/theme1.xml><?xml version="1.0" encoding="utf-8"?>
<a:theme xmlns:a="http://schemas.openxmlformats.org/drawingml/2006/main" name="Tema de Office">
  <a:themeElements>
    <a:clrScheme name="Tema de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938</TotalTime>
  <Words>1607</Words>
  <Application>Microsoft Office PowerPoint</Application>
  <PresentationFormat>Presentación en pantalla (16:9)</PresentationFormat>
  <Paragraphs>254</Paragraphs>
  <Slides>37</Slides>
  <Notes>37</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37</vt:i4>
      </vt:variant>
    </vt:vector>
  </HeadingPairs>
  <TitlesOfParts>
    <vt:vector size="42" baseType="lpstr">
      <vt:lpstr>Arial</vt:lpstr>
      <vt:lpstr>DM Sans</vt:lpstr>
      <vt:lpstr>Calibri</vt:lpstr>
      <vt:lpstr>DM Sans Medium</vt:lpstr>
      <vt:lpstr>Tema de Office</vt:lpstr>
      <vt:lpstr>Presentación de PowerPoint</vt:lpstr>
      <vt:lpstr>Objetivo del estudio</vt:lpstr>
      <vt:lpstr>Objetivo</vt:lpstr>
      <vt:lpstr>Principales  resultados</vt:lpstr>
      <vt:lpstr>Equipamiento  y consumo audiovisual</vt:lpstr>
      <vt:lpstr>Dispositivos tecnológicos  en hogar</vt:lpstr>
      <vt:lpstr>Presentación de PowerPoint</vt:lpstr>
      <vt:lpstr>Presentación de PowerPoint</vt:lpstr>
      <vt:lpstr>Presentación de PowerPoint</vt:lpstr>
      <vt:lpstr>Acceso a contenido audiovisual gratuito  por internet</vt:lpstr>
      <vt:lpstr>Presentación de PowerPoint</vt:lpstr>
      <vt:lpstr>Presentación de PowerPoint</vt:lpstr>
      <vt:lpstr>Presentación de PowerPoint</vt:lpstr>
      <vt:lpstr>Presentación de PowerPoint</vt:lpstr>
      <vt:lpstr>Presentación de PowerPoint</vt:lpstr>
      <vt:lpstr>Presentación de PowerPoint</vt:lpstr>
      <vt:lpstr>Evolución de ver contenidos molestos  en medios</vt:lpstr>
      <vt:lpstr>Presentación de PowerPoint</vt:lpstr>
      <vt:lpstr>Resumen Satisfacción con TV abierta</vt:lpstr>
      <vt:lpstr>Resumen satisfacción con TV pagada </vt:lpstr>
      <vt:lpstr>Medio con influencia en opinión pública</vt:lpstr>
      <vt:lpstr>Presentación de PowerPoint</vt:lpstr>
      <vt:lpstr>Evolución medios utilizados para informarse</vt:lpstr>
      <vt:lpstr>Presentación de PowerPoint</vt:lpstr>
      <vt:lpstr>Confianza en medios utilizados para informarse</vt:lpstr>
      <vt:lpstr>Percepción poder de influencia  de medios de comunicación</vt:lpstr>
      <vt:lpstr>Percepciones rol de TV abierta en contexto de pandemia</vt:lpstr>
      <vt:lpstr>Evaluación TV en información  del proceso constituyente</vt:lpstr>
      <vt:lpstr>Presentación de PowerPoint</vt:lpstr>
      <vt:lpstr>Síntesis</vt:lpstr>
      <vt:lpstr>Presentación de PowerPoint</vt:lpstr>
      <vt:lpstr>Presentación de PowerPoint</vt:lpstr>
      <vt:lpstr>Presentación de PowerPoint</vt:lpstr>
      <vt:lpstr>Presentación de PowerPoint</vt:lpstr>
      <vt:lpstr>Ficha metodológica</vt:lpstr>
      <vt:lpstr>Ficha metodológica</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Cristina Marchant Araya</dc:creator>
  <cp:lastModifiedBy>Alejandro Mario Repenning López</cp:lastModifiedBy>
  <cp:revision>155</cp:revision>
  <cp:lastPrinted>2021-11-29T18:51:26Z</cp:lastPrinted>
  <dcterms:created xsi:type="dcterms:W3CDTF">2021-10-06T15:25:09Z</dcterms:created>
  <dcterms:modified xsi:type="dcterms:W3CDTF">2021-12-01T22:24:34Z</dcterms:modified>
</cp:coreProperties>
</file>